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ml" ContentType="application/vnd.openxmlformats-officedocument.vmlDrawing"/>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theme/themeOverride3.xml" ContentType="application/vnd.openxmlformats-officedocument.themeOverr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theme/themeOverride4.xml" ContentType="application/vnd.openxmlformats-officedocument.themeOverr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theme/themeOverride5.xml" ContentType="application/vnd.openxmlformats-officedocument.themeOverr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p:sldMasterIdLst>
    <p:sldMasterId id="2147483648" r:id="rId1"/>
    <p:sldMasterId id="2147483693" r:id="rId2"/>
  </p:sldMasterIdLst>
  <p:notesMasterIdLst>
    <p:notesMasterId r:id="rId153"/>
  </p:notesMasterIdLst>
  <p:handoutMasterIdLst>
    <p:handoutMasterId r:id="rId154"/>
  </p:handoutMasterIdLst>
  <p:sldIdLst>
    <p:sldId id="2173" r:id="rId3"/>
    <p:sldId id="2170" r:id="rId4"/>
    <p:sldId id="2172" r:id="rId5"/>
    <p:sldId id="2174" r:id="rId6"/>
    <p:sldId id="2169" r:id="rId7"/>
    <p:sldId id="973" r:id="rId8"/>
    <p:sldId id="695" r:id="rId9"/>
    <p:sldId id="1562" r:id="rId10"/>
    <p:sldId id="2168" r:id="rId11"/>
    <p:sldId id="1613" r:id="rId12"/>
    <p:sldId id="1614" r:id="rId13"/>
    <p:sldId id="1611" r:id="rId14"/>
    <p:sldId id="2157" r:id="rId15"/>
    <p:sldId id="1612" r:id="rId16"/>
    <p:sldId id="1615" r:id="rId17"/>
    <p:sldId id="1621" r:id="rId18"/>
    <p:sldId id="1847" r:id="rId19"/>
    <p:sldId id="1809" r:id="rId20"/>
    <p:sldId id="1776" r:id="rId21"/>
    <p:sldId id="1777" r:id="rId22"/>
    <p:sldId id="1763" r:id="rId23"/>
    <p:sldId id="1778" r:id="rId24"/>
    <p:sldId id="1779" r:id="rId25"/>
    <p:sldId id="1780" r:id="rId26"/>
    <p:sldId id="1781" r:id="rId27"/>
    <p:sldId id="1782" r:id="rId28"/>
    <p:sldId id="1783" r:id="rId29"/>
    <p:sldId id="1784" r:id="rId30"/>
    <p:sldId id="1785" r:id="rId31"/>
    <p:sldId id="1786" r:id="rId32"/>
    <p:sldId id="1787" r:id="rId33"/>
    <p:sldId id="1788" r:id="rId34"/>
    <p:sldId id="1766" r:id="rId35"/>
    <p:sldId id="1790" r:id="rId36"/>
    <p:sldId id="1791" r:id="rId37"/>
    <p:sldId id="1792" r:id="rId38"/>
    <p:sldId id="1793" r:id="rId39"/>
    <p:sldId id="1794" r:id="rId40"/>
    <p:sldId id="1795" r:id="rId41"/>
    <p:sldId id="1796" r:id="rId42"/>
    <p:sldId id="1797" r:id="rId43"/>
    <p:sldId id="1798" r:id="rId44"/>
    <p:sldId id="2161" r:id="rId45"/>
    <p:sldId id="1799" r:id="rId46"/>
    <p:sldId id="1800" r:id="rId47"/>
    <p:sldId id="1801" r:id="rId48"/>
    <p:sldId id="1802" r:id="rId49"/>
    <p:sldId id="1803" r:id="rId50"/>
    <p:sldId id="1804" r:id="rId51"/>
    <p:sldId id="1805" r:id="rId52"/>
    <p:sldId id="1806" r:id="rId53"/>
    <p:sldId id="1807" r:id="rId54"/>
    <p:sldId id="1769" r:id="rId55"/>
    <p:sldId id="1767" r:id="rId56"/>
    <p:sldId id="1738" r:id="rId57"/>
    <p:sldId id="1606" r:id="rId58"/>
    <p:sldId id="1816" r:id="rId59"/>
    <p:sldId id="1817" r:id="rId60"/>
    <p:sldId id="1622" r:id="rId61"/>
    <p:sldId id="1818" r:id="rId62"/>
    <p:sldId id="1819" r:id="rId63"/>
    <p:sldId id="1820" r:id="rId64"/>
    <p:sldId id="1821" r:id="rId65"/>
    <p:sldId id="1815" r:id="rId66"/>
    <p:sldId id="1848" r:id="rId67"/>
    <p:sldId id="1774" r:id="rId68"/>
    <p:sldId id="1721" r:id="rId69"/>
    <p:sldId id="1748" r:id="rId70"/>
    <p:sldId id="1724" r:id="rId71"/>
    <p:sldId id="1722" r:id="rId72"/>
    <p:sldId id="1744" r:id="rId73"/>
    <p:sldId id="1725" r:id="rId74"/>
    <p:sldId id="1726" r:id="rId75"/>
    <p:sldId id="1743" r:id="rId76"/>
    <p:sldId id="1742" r:id="rId77"/>
    <p:sldId id="1746" r:id="rId78"/>
    <p:sldId id="1727" r:id="rId79"/>
    <p:sldId id="1729" r:id="rId80"/>
    <p:sldId id="1849" r:id="rId81"/>
    <p:sldId id="1730" r:id="rId82"/>
    <p:sldId id="1758" r:id="rId83"/>
    <p:sldId id="2166" r:id="rId84"/>
    <p:sldId id="1832" r:id="rId85"/>
    <p:sldId id="1835" r:id="rId86"/>
    <p:sldId id="1836" r:id="rId87"/>
    <p:sldId id="1824" r:id="rId88"/>
    <p:sldId id="1750" r:id="rId89"/>
    <p:sldId id="1752" r:id="rId90"/>
    <p:sldId id="1623" r:id="rId91"/>
    <p:sldId id="1771" r:id="rId92"/>
    <p:sldId id="1839" r:id="rId93"/>
    <p:sldId id="1660" r:id="rId94"/>
    <p:sldId id="1658" r:id="rId95"/>
    <p:sldId id="1664" r:id="rId96"/>
    <p:sldId id="1665" r:id="rId97"/>
    <p:sldId id="1666" r:id="rId98"/>
    <p:sldId id="1667" r:id="rId99"/>
    <p:sldId id="1668" r:id="rId100"/>
    <p:sldId id="2164" r:id="rId101"/>
    <p:sldId id="1715" r:id="rId102"/>
    <p:sldId id="1671" r:id="rId103"/>
    <p:sldId id="1670" r:id="rId104"/>
    <p:sldId id="1672" r:id="rId105"/>
    <p:sldId id="1673" r:id="rId106"/>
    <p:sldId id="1675" r:id="rId107"/>
    <p:sldId id="1676" r:id="rId108"/>
    <p:sldId id="1677" r:id="rId109"/>
    <p:sldId id="1679" r:id="rId110"/>
    <p:sldId id="1680" r:id="rId111"/>
    <p:sldId id="1681" r:id="rId112"/>
    <p:sldId id="1683" r:id="rId113"/>
    <p:sldId id="1684" r:id="rId114"/>
    <p:sldId id="1685" r:id="rId115"/>
    <p:sldId id="1852" r:id="rId116"/>
    <p:sldId id="1850" r:id="rId117"/>
    <p:sldId id="1841" r:id="rId118"/>
    <p:sldId id="1842" r:id="rId119"/>
    <p:sldId id="1843" r:id="rId120"/>
    <p:sldId id="1851" r:id="rId121"/>
    <p:sldId id="1655" r:id="rId122"/>
    <p:sldId id="1740" r:id="rId123"/>
    <p:sldId id="1770" r:id="rId124"/>
    <p:sldId id="1830" r:id="rId125"/>
    <p:sldId id="1646" r:id="rId126"/>
    <p:sldId id="1690" r:id="rId127"/>
    <p:sldId id="1691" r:id="rId128"/>
    <p:sldId id="1705" r:id="rId129"/>
    <p:sldId id="1706" r:id="rId130"/>
    <p:sldId id="1707" r:id="rId131"/>
    <p:sldId id="1708" r:id="rId132"/>
    <p:sldId id="1918" r:id="rId133"/>
    <p:sldId id="1854" r:id="rId134"/>
    <p:sldId id="1920" r:id="rId135"/>
    <p:sldId id="2155" r:id="rId136"/>
    <p:sldId id="2154" r:id="rId137"/>
    <p:sldId id="913" r:id="rId138"/>
    <p:sldId id="1686" r:id="rId139"/>
    <p:sldId id="1687" r:id="rId140"/>
    <p:sldId id="1688" r:id="rId141"/>
    <p:sldId id="1846" r:id="rId142"/>
    <p:sldId id="2146" r:id="rId143"/>
    <p:sldId id="2148" r:id="rId144"/>
    <p:sldId id="2149" r:id="rId145"/>
    <p:sldId id="2150" r:id="rId146"/>
    <p:sldId id="1718" r:id="rId147"/>
    <p:sldId id="2159" r:id="rId148"/>
    <p:sldId id="952" r:id="rId149"/>
    <p:sldId id="1689" r:id="rId150"/>
    <p:sldId id="1717" r:id="rId151"/>
    <p:sldId id="1669" r:id="rId152"/>
  </p:sldIdLst>
  <p:sldSz cx="12192000" cy="6858000"/>
  <p:notesSz cx="6797675" cy="9928225"/>
  <p:defaultTextStyle>
    <a:defPPr>
      <a:defRPr lang="en-US"/>
    </a:defPPr>
    <a:lvl1pPr algn="l" rtl="0" eaLnBrk="0" fontAlgn="base" hangingPunct="0">
      <a:spcBef>
        <a:spcPct val="0"/>
      </a:spcBef>
      <a:spcAft>
        <a:spcPct val="0"/>
      </a:spcAft>
      <a:defRPr sz="2400" kern="1200">
        <a:solidFill>
          <a:schemeClr val="tx1"/>
        </a:solidFill>
        <a:latin typeface="Times" charset="0"/>
        <a:ea typeface="Geneva" charset="0"/>
        <a:cs typeface="+mn-cs"/>
      </a:defRPr>
    </a:lvl1pPr>
    <a:lvl2pPr marL="457178" algn="l" rtl="0" eaLnBrk="0" fontAlgn="base" hangingPunct="0">
      <a:spcBef>
        <a:spcPct val="0"/>
      </a:spcBef>
      <a:spcAft>
        <a:spcPct val="0"/>
      </a:spcAft>
      <a:defRPr sz="2400" kern="1200">
        <a:solidFill>
          <a:schemeClr val="tx1"/>
        </a:solidFill>
        <a:latin typeface="Times" charset="0"/>
        <a:ea typeface="Geneva" charset="0"/>
        <a:cs typeface="+mn-cs"/>
      </a:defRPr>
    </a:lvl2pPr>
    <a:lvl3pPr marL="914354" algn="l" rtl="0" eaLnBrk="0" fontAlgn="base" hangingPunct="0">
      <a:spcBef>
        <a:spcPct val="0"/>
      </a:spcBef>
      <a:spcAft>
        <a:spcPct val="0"/>
      </a:spcAft>
      <a:defRPr sz="2400" kern="1200">
        <a:solidFill>
          <a:schemeClr val="tx1"/>
        </a:solidFill>
        <a:latin typeface="Times" charset="0"/>
        <a:ea typeface="Geneva" charset="0"/>
        <a:cs typeface="+mn-cs"/>
      </a:defRPr>
    </a:lvl3pPr>
    <a:lvl4pPr marL="1371532" algn="l" rtl="0" eaLnBrk="0" fontAlgn="base" hangingPunct="0">
      <a:spcBef>
        <a:spcPct val="0"/>
      </a:spcBef>
      <a:spcAft>
        <a:spcPct val="0"/>
      </a:spcAft>
      <a:defRPr sz="2400" kern="1200">
        <a:solidFill>
          <a:schemeClr val="tx1"/>
        </a:solidFill>
        <a:latin typeface="Times" charset="0"/>
        <a:ea typeface="Geneva" charset="0"/>
        <a:cs typeface="+mn-cs"/>
      </a:defRPr>
    </a:lvl4pPr>
    <a:lvl5pPr marL="1828709" algn="l" rtl="0" eaLnBrk="0" fontAlgn="base" hangingPunct="0">
      <a:spcBef>
        <a:spcPct val="0"/>
      </a:spcBef>
      <a:spcAft>
        <a:spcPct val="0"/>
      </a:spcAft>
      <a:defRPr sz="2400" kern="1200">
        <a:solidFill>
          <a:schemeClr val="tx1"/>
        </a:solidFill>
        <a:latin typeface="Times" charset="0"/>
        <a:ea typeface="Geneva" charset="0"/>
        <a:cs typeface="+mn-cs"/>
      </a:defRPr>
    </a:lvl5pPr>
    <a:lvl6pPr marL="2285886" algn="l" defTabSz="914354" rtl="0" eaLnBrk="1" latinLnBrk="0" hangingPunct="1">
      <a:defRPr sz="2400" kern="1200">
        <a:solidFill>
          <a:schemeClr val="tx1"/>
        </a:solidFill>
        <a:latin typeface="Times" charset="0"/>
        <a:ea typeface="Geneva" charset="0"/>
        <a:cs typeface="+mn-cs"/>
      </a:defRPr>
    </a:lvl6pPr>
    <a:lvl7pPr marL="2743062" algn="l" defTabSz="914354" rtl="0" eaLnBrk="1" latinLnBrk="0" hangingPunct="1">
      <a:defRPr sz="2400" kern="1200">
        <a:solidFill>
          <a:schemeClr val="tx1"/>
        </a:solidFill>
        <a:latin typeface="Times" charset="0"/>
        <a:ea typeface="Geneva" charset="0"/>
        <a:cs typeface="+mn-cs"/>
      </a:defRPr>
    </a:lvl7pPr>
    <a:lvl8pPr marL="3200240" algn="l" defTabSz="914354" rtl="0" eaLnBrk="1" latinLnBrk="0" hangingPunct="1">
      <a:defRPr sz="2400" kern="1200">
        <a:solidFill>
          <a:schemeClr val="tx1"/>
        </a:solidFill>
        <a:latin typeface="Times" charset="0"/>
        <a:ea typeface="Geneva" charset="0"/>
        <a:cs typeface="+mn-cs"/>
      </a:defRPr>
    </a:lvl8pPr>
    <a:lvl9pPr marL="3657418" algn="l" defTabSz="914354" rtl="0" eaLnBrk="1" latinLnBrk="0" hangingPunct="1">
      <a:defRPr sz="2400" kern="1200">
        <a:solidFill>
          <a:schemeClr val="tx1"/>
        </a:solidFill>
        <a:latin typeface="Times" charset="0"/>
        <a:ea typeface="Geneva" charset="0"/>
        <a:cs typeface="+mn-cs"/>
      </a:defRPr>
    </a:lvl9pPr>
  </p:defaultTextStyle>
  <p:extLst>
    <p:ext uri="{EFAFB233-063F-42B5-8137-9DF3F51BA10A}">
      <p15:sldGuideLst xmlns:p15="http://schemas.microsoft.com/office/powerpoint/2012/main">
        <p15:guide id="2" orient="horz" pos="4110" userDrawn="1">
          <p15:clr>
            <a:srgbClr val="A4A3A4"/>
          </p15:clr>
        </p15:guide>
        <p15:guide id="3" pos="801" userDrawn="1">
          <p15:clr>
            <a:srgbClr val="A4A3A4"/>
          </p15:clr>
        </p15:guide>
        <p15:guide id="4" pos="7287" userDrawn="1">
          <p15:clr>
            <a:srgbClr val="A4A3A4"/>
          </p15:clr>
        </p15:guide>
        <p15:guide id="5" pos="3840" userDrawn="1">
          <p15:clr>
            <a:srgbClr val="A4A3A4"/>
          </p15:clr>
        </p15:guide>
        <p15:guide id="6" orient="horz" pos="411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GUMP" initials="GUMP" lastIdx="1" clrIdx="0">
    <p:extLst>
      <p:ext uri="{19B8F6BF-5375-455C-9EA6-DF929625EA0E}">
        <p15:presenceInfo xmlns:p15="http://schemas.microsoft.com/office/powerpoint/2012/main" userId="e84d90cb339aae1f"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4A7A"/>
    <a:srgbClr val="2D2D8A"/>
    <a:srgbClr val="34AEA8"/>
    <a:srgbClr val="2E81B4"/>
    <a:srgbClr val="99CCFF"/>
    <a:srgbClr val="004D8D"/>
    <a:srgbClr val="A61D38"/>
    <a:srgbClr val="0087E2"/>
    <a:srgbClr val="0099FF"/>
    <a:srgbClr val="FA505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C7853C-536D-4A76-A0AE-DD22124D55A5}" styleName="主题样式 1 - 强调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5758FB7-9AC5-4552-8A53-C91805E547FA}" styleName="主题样式 1 - 强调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 styleId="{08FB837D-C827-4EFA-A057-4D05807E0F7C}" styleName="主题样式 1 - 强调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775DCB02-9BB8-47FD-8907-85C794F793BA}" styleName="主题样式 1 - 强调 4">
    <a:tblBg>
      <a:fillRef idx="2">
        <a:schemeClr val="accent4"/>
      </a:fillRef>
      <a:effectRef idx="1">
        <a:schemeClr val="accent4"/>
      </a:effectRef>
    </a:tblBg>
    <a:wholeTbl>
      <a:tcTxStyle>
        <a:fontRef idx="minor">
          <a:scrgbClr r="0" g="0" b="0"/>
        </a:fontRef>
        <a:schemeClr val="dk1"/>
      </a:tcTxStyle>
      <a:tcStyle>
        <a:tcBdr>
          <a:left>
            <a:lnRef idx="1">
              <a:schemeClr val="accent4"/>
            </a:lnRef>
          </a:left>
          <a:right>
            <a:lnRef idx="1">
              <a:schemeClr val="accent4"/>
            </a:lnRef>
          </a:right>
          <a:top>
            <a:lnRef idx="1">
              <a:schemeClr val="accent4"/>
            </a:lnRef>
          </a:top>
          <a:bottom>
            <a:lnRef idx="1">
              <a:schemeClr val="accent4"/>
            </a:lnRef>
          </a:bottom>
          <a:insideH>
            <a:lnRef idx="1">
              <a:schemeClr val="accent4"/>
            </a:lnRef>
          </a:insideH>
          <a:insideV>
            <a:lnRef idx="1">
              <a:schemeClr val="accent4"/>
            </a:lnRef>
          </a:insideV>
        </a:tcBdr>
        <a:fill>
          <a:noFill/>
        </a:fill>
      </a:tcStyle>
    </a:wholeTbl>
    <a:band1H>
      <a:tcStyle>
        <a:tcBdr/>
        <a:fill>
          <a:solidFill>
            <a:schemeClr val="accent4">
              <a:alpha val="40000"/>
            </a:schemeClr>
          </a:solidFill>
        </a:fill>
      </a:tcStyle>
    </a:band1H>
    <a:band2H>
      <a:tcStyle>
        <a:tcBdr/>
      </a:tcStyle>
    </a:band2H>
    <a:band1V>
      <a:tcStyle>
        <a:tcBdr>
          <a:top>
            <a:lnRef idx="1">
              <a:schemeClr val="accent4"/>
            </a:lnRef>
          </a:top>
          <a:bottom>
            <a:lnRef idx="1">
              <a:schemeClr val="accent4"/>
            </a:lnRef>
          </a:bottom>
        </a:tcBdr>
        <a:fill>
          <a:solidFill>
            <a:schemeClr val="accent4">
              <a:alpha val="40000"/>
            </a:schemeClr>
          </a:solidFill>
        </a:fill>
      </a:tcStyle>
    </a:band1V>
    <a:band2V>
      <a:tcStyle>
        <a:tcBdr/>
      </a:tcStyle>
    </a:band2V>
    <a:lastCol>
      <a:tcTxStyle b="on"/>
      <a:tcStyle>
        <a:tcBdr>
          <a:left>
            <a:lnRef idx="2">
              <a:schemeClr val="accent4"/>
            </a:lnRef>
          </a:left>
          <a:right>
            <a:lnRef idx="1">
              <a:schemeClr val="accent4"/>
            </a:lnRef>
          </a:right>
          <a:top>
            <a:lnRef idx="1">
              <a:schemeClr val="accent4"/>
            </a:lnRef>
          </a:top>
          <a:bottom>
            <a:lnRef idx="1">
              <a:schemeClr val="accent4"/>
            </a:lnRef>
          </a:bottom>
          <a:insideH>
            <a:lnRef idx="1">
              <a:schemeClr val="accent4"/>
            </a:lnRef>
          </a:insideH>
          <a:insideV>
            <a:ln>
              <a:noFill/>
            </a:ln>
          </a:insideV>
        </a:tcBdr>
      </a:tcStyle>
    </a:lastCol>
    <a:firstCol>
      <a:tcTxStyle b="on"/>
      <a:tcStyle>
        <a:tcBdr>
          <a:left>
            <a:lnRef idx="1">
              <a:schemeClr val="accent4"/>
            </a:lnRef>
          </a:left>
          <a:right>
            <a:lnRef idx="2">
              <a:schemeClr val="accent4"/>
            </a:lnRef>
          </a:right>
          <a:top>
            <a:lnRef idx="1">
              <a:schemeClr val="accent4"/>
            </a:lnRef>
          </a:top>
          <a:bottom>
            <a:lnRef idx="1">
              <a:schemeClr val="accent4"/>
            </a:lnRef>
          </a:bottom>
          <a:insideH>
            <a:lnRef idx="1">
              <a:schemeClr val="accent4"/>
            </a:lnRef>
          </a:insideH>
          <a:insideV>
            <a:ln>
              <a:noFill/>
            </a:ln>
          </a:insideV>
        </a:tcBdr>
      </a:tcStyle>
    </a:firstCol>
    <a:lastRow>
      <a:tcTxStyle b="on"/>
      <a:tcStyle>
        <a:tcBdr>
          <a:left>
            <a:lnRef idx="1">
              <a:schemeClr val="accent4"/>
            </a:lnRef>
          </a:left>
          <a:right>
            <a:lnRef idx="1">
              <a:schemeClr val="accent4"/>
            </a:lnRef>
          </a:right>
          <a:top>
            <a:lnRef idx="2">
              <a:schemeClr val="accent4"/>
            </a:lnRef>
          </a:top>
          <a:bottom>
            <a:lnRef idx="2">
              <a:schemeClr val="accent4"/>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4"/>
            </a:lnRef>
          </a:left>
          <a:right>
            <a:lnRef idx="1">
              <a:schemeClr val="accent4"/>
            </a:lnRef>
          </a:right>
          <a:top>
            <a:lnRef idx="1">
              <a:schemeClr val="accent4"/>
            </a:lnRef>
          </a:top>
          <a:bottom>
            <a:lnRef idx="2">
              <a:schemeClr val="lt1"/>
            </a:lnRef>
          </a:bottom>
          <a:insideH>
            <a:ln>
              <a:noFill/>
            </a:ln>
          </a:insideH>
          <a:insideV>
            <a:ln>
              <a:noFill/>
            </a:ln>
          </a:insideV>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ED083AE6-46FA-4A59-8FB0-9F97EB10719F}" styleName="浅色样式 3 - 强调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8A107856-5554-42FB-B03E-39F5DBC370BA}" styleName="中度样式 4 - 强调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003" autoAdjust="0"/>
    <p:restoredTop sz="75702" autoAdjust="0"/>
  </p:normalViewPr>
  <p:slideViewPr>
    <p:cSldViewPr>
      <p:cViewPr varScale="1">
        <p:scale>
          <a:sx n="79" d="100"/>
          <a:sy n="79" d="100"/>
        </p:scale>
        <p:origin x="612" y="39"/>
      </p:cViewPr>
      <p:guideLst>
        <p:guide orient="horz" pos="4110"/>
        <p:guide pos="801"/>
        <p:guide pos="7287"/>
        <p:guide pos="3840"/>
        <p:guide orient="horz" pos="4111"/>
      </p:guideLst>
    </p:cSldViewPr>
  </p:slideViewPr>
  <p:outlineViewPr>
    <p:cViewPr>
      <p:scale>
        <a:sx n="33" d="100"/>
        <a:sy n="33" d="100"/>
      </p:scale>
      <p:origin x="0" y="1758"/>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50" d="100"/>
          <a:sy n="50" d="100"/>
        </p:scale>
        <p:origin x="2628" y="48"/>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5.xml"/><Relationship Id="rId21" Type="http://schemas.openxmlformats.org/officeDocument/2006/relationships/slide" Target="slides/slide19.xml"/><Relationship Id="rId42" Type="http://schemas.openxmlformats.org/officeDocument/2006/relationships/slide" Target="slides/slide40.xml"/><Relationship Id="rId63" Type="http://schemas.openxmlformats.org/officeDocument/2006/relationships/slide" Target="slides/slide61.xml"/><Relationship Id="rId84" Type="http://schemas.openxmlformats.org/officeDocument/2006/relationships/slide" Target="slides/slide82.xml"/><Relationship Id="rId138" Type="http://schemas.openxmlformats.org/officeDocument/2006/relationships/slide" Target="slides/slide136.xml"/><Relationship Id="rId159" Type="http://schemas.openxmlformats.org/officeDocument/2006/relationships/tableStyles" Target="tableStyles.xml"/><Relationship Id="rId107" Type="http://schemas.openxmlformats.org/officeDocument/2006/relationships/slide" Target="slides/slide105.xml"/><Relationship Id="rId11" Type="http://schemas.openxmlformats.org/officeDocument/2006/relationships/slide" Target="slides/slide9.xml"/><Relationship Id="rId32" Type="http://schemas.openxmlformats.org/officeDocument/2006/relationships/slide" Target="slides/slide30.xml"/><Relationship Id="rId53" Type="http://schemas.openxmlformats.org/officeDocument/2006/relationships/slide" Target="slides/slide51.xml"/><Relationship Id="rId74" Type="http://schemas.openxmlformats.org/officeDocument/2006/relationships/slide" Target="slides/slide72.xml"/><Relationship Id="rId128" Type="http://schemas.openxmlformats.org/officeDocument/2006/relationships/slide" Target="slides/slide126.xml"/><Relationship Id="rId149" Type="http://schemas.openxmlformats.org/officeDocument/2006/relationships/slide" Target="slides/slide147.xml"/><Relationship Id="rId5" Type="http://schemas.openxmlformats.org/officeDocument/2006/relationships/slide" Target="slides/slide3.xml"/><Relationship Id="rId95" Type="http://schemas.openxmlformats.org/officeDocument/2006/relationships/slide" Target="slides/slide93.xml"/><Relationship Id="rId22" Type="http://schemas.openxmlformats.org/officeDocument/2006/relationships/slide" Target="slides/slide20.xml"/><Relationship Id="rId43" Type="http://schemas.openxmlformats.org/officeDocument/2006/relationships/slide" Target="slides/slide41.xml"/><Relationship Id="rId64" Type="http://schemas.openxmlformats.org/officeDocument/2006/relationships/slide" Target="slides/slide62.xml"/><Relationship Id="rId118" Type="http://schemas.openxmlformats.org/officeDocument/2006/relationships/slide" Target="slides/slide116.xml"/><Relationship Id="rId139" Type="http://schemas.openxmlformats.org/officeDocument/2006/relationships/slide" Target="slides/slide137.xml"/><Relationship Id="rId80" Type="http://schemas.openxmlformats.org/officeDocument/2006/relationships/slide" Target="slides/slide78.xml"/><Relationship Id="rId85" Type="http://schemas.openxmlformats.org/officeDocument/2006/relationships/slide" Target="slides/slide83.xml"/><Relationship Id="rId150" Type="http://schemas.openxmlformats.org/officeDocument/2006/relationships/slide" Target="slides/slide148.xml"/><Relationship Id="rId155" Type="http://schemas.openxmlformats.org/officeDocument/2006/relationships/commentAuthors" Target="commentAuthors.xml"/><Relationship Id="rId12" Type="http://schemas.openxmlformats.org/officeDocument/2006/relationships/slide" Target="slides/slide10.xml"/><Relationship Id="rId17" Type="http://schemas.openxmlformats.org/officeDocument/2006/relationships/slide" Target="slides/slide15.xml"/><Relationship Id="rId33" Type="http://schemas.openxmlformats.org/officeDocument/2006/relationships/slide" Target="slides/slide31.xml"/><Relationship Id="rId38" Type="http://schemas.openxmlformats.org/officeDocument/2006/relationships/slide" Target="slides/slide36.xml"/><Relationship Id="rId59" Type="http://schemas.openxmlformats.org/officeDocument/2006/relationships/slide" Target="slides/slide57.xml"/><Relationship Id="rId103" Type="http://schemas.openxmlformats.org/officeDocument/2006/relationships/slide" Target="slides/slide101.xml"/><Relationship Id="rId108" Type="http://schemas.openxmlformats.org/officeDocument/2006/relationships/slide" Target="slides/slide106.xml"/><Relationship Id="rId124" Type="http://schemas.openxmlformats.org/officeDocument/2006/relationships/slide" Target="slides/slide122.xml"/><Relationship Id="rId129" Type="http://schemas.openxmlformats.org/officeDocument/2006/relationships/slide" Target="slides/slide127.xml"/><Relationship Id="rId54" Type="http://schemas.openxmlformats.org/officeDocument/2006/relationships/slide" Target="slides/slide52.xml"/><Relationship Id="rId70" Type="http://schemas.openxmlformats.org/officeDocument/2006/relationships/slide" Target="slides/slide68.xml"/><Relationship Id="rId75" Type="http://schemas.openxmlformats.org/officeDocument/2006/relationships/slide" Target="slides/slide73.xml"/><Relationship Id="rId91" Type="http://schemas.openxmlformats.org/officeDocument/2006/relationships/slide" Target="slides/slide89.xml"/><Relationship Id="rId96" Type="http://schemas.openxmlformats.org/officeDocument/2006/relationships/slide" Target="slides/slide94.xml"/><Relationship Id="rId140" Type="http://schemas.openxmlformats.org/officeDocument/2006/relationships/slide" Target="slides/slide138.xml"/><Relationship Id="rId145" Type="http://schemas.openxmlformats.org/officeDocument/2006/relationships/slide" Target="slides/slide143.xml"/><Relationship Id="rId1" Type="http://schemas.openxmlformats.org/officeDocument/2006/relationships/slideMaster" Target="slideMasters/slideMaster1.xml"/><Relationship Id="rId6" Type="http://schemas.openxmlformats.org/officeDocument/2006/relationships/slide" Target="slides/slide4.xml"/><Relationship Id="rId23" Type="http://schemas.openxmlformats.org/officeDocument/2006/relationships/slide" Target="slides/slide21.xml"/><Relationship Id="rId28" Type="http://schemas.openxmlformats.org/officeDocument/2006/relationships/slide" Target="slides/slide26.xml"/><Relationship Id="rId49" Type="http://schemas.openxmlformats.org/officeDocument/2006/relationships/slide" Target="slides/slide47.xml"/><Relationship Id="rId114" Type="http://schemas.openxmlformats.org/officeDocument/2006/relationships/slide" Target="slides/slide112.xml"/><Relationship Id="rId119" Type="http://schemas.openxmlformats.org/officeDocument/2006/relationships/slide" Target="slides/slide117.xml"/><Relationship Id="rId44" Type="http://schemas.openxmlformats.org/officeDocument/2006/relationships/slide" Target="slides/slide42.xml"/><Relationship Id="rId60" Type="http://schemas.openxmlformats.org/officeDocument/2006/relationships/slide" Target="slides/slide58.xml"/><Relationship Id="rId65" Type="http://schemas.openxmlformats.org/officeDocument/2006/relationships/slide" Target="slides/slide63.xml"/><Relationship Id="rId81" Type="http://schemas.openxmlformats.org/officeDocument/2006/relationships/slide" Target="slides/slide79.xml"/><Relationship Id="rId86" Type="http://schemas.openxmlformats.org/officeDocument/2006/relationships/slide" Target="slides/slide84.xml"/><Relationship Id="rId130" Type="http://schemas.openxmlformats.org/officeDocument/2006/relationships/slide" Target="slides/slide128.xml"/><Relationship Id="rId135" Type="http://schemas.openxmlformats.org/officeDocument/2006/relationships/slide" Target="slides/slide133.xml"/><Relationship Id="rId151" Type="http://schemas.openxmlformats.org/officeDocument/2006/relationships/slide" Target="slides/slide149.xml"/><Relationship Id="rId156" Type="http://schemas.openxmlformats.org/officeDocument/2006/relationships/presProps" Target="presProps.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109" Type="http://schemas.openxmlformats.org/officeDocument/2006/relationships/slide" Target="slides/slide10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104" Type="http://schemas.openxmlformats.org/officeDocument/2006/relationships/slide" Target="slides/slide102.xml"/><Relationship Id="rId120" Type="http://schemas.openxmlformats.org/officeDocument/2006/relationships/slide" Target="slides/slide118.xml"/><Relationship Id="rId125" Type="http://schemas.openxmlformats.org/officeDocument/2006/relationships/slide" Target="slides/slide123.xml"/><Relationship Id="rId141" Type="http://schemas.openxmlformats.org/officeDocument/2006/relationships/slide" Target="slides/slide139.xml"/><Relationship Id="rId146" Type="http://schemas.openxmlformats.org/officeDocument/2006/relationships/slide" Target="slides/slide144.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110" Type="http://schemas.openxmlformats.org/officeDocument/2006/relationships/slide" Target="slides/slide108.xml"/><Relationship Id="rId115" Type="http://schemas.openxmlformats.org/officeDocument/2006/relationships/slide" Target="slides/slide113.xml"/><Relationship Id="rId131" Type="http://schemas.openxmlformats.org/officeDocument/2006/relationships/slide" Target="slides/slide129.xml"/><Relationship Id="rId136" Type="http://schemas.openxmlformats.org/officeDocument/2006/relationships/slide" Target="slides/slide134.xml"/><Relationship Id="rId157" Type="http://schemas.openxmlformats.org/officeDocument/2006/relationships/viewProps" Target="viewProps.xml"/><Relationship Id="rId61" Type="http://schemas.openxmlformats.org/officeDocument/2006/relationships/slide" Target="slides/slide59.xml"/><Relationship Id="rId82" Type="http://schemas.openxmlformats.org/officeDocument/2006/relationships/slide" Target="slides/slide80.xml"/><Relationship Id="rId152" Type="http://schemas.openxmlformats.org/officeDocument/2006/relationships/slide" Target="slides/slide15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slide" Target="slides/slide98.xml"/><Relationship Id="rId105" Type="http://schemas.openxmlformats.org/officeDocument/2006/relationships/slide" Target="slides/slide103.xml"/><Relationship Id="rId126" Type="http://schemas.openxmlformats.org/officeDocument/2006/relationships/slide" Target="slides/slide124.xml"/><Relationship Id="rId147" Type="http://schemas.openxmlformats.org/officeDocument/2006/relationships/slide" Target="slides/slide145.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121" Type="http://schemas.openxmlformats.org/officeDocument/2006/relationships/slide" Target="slides/slide119.xml"/><Relationship Id="rId142" Type="http://schemas.openxmlformats.org/officeDocument/2006/relationships/slide" Target="slides/slide140.xml"/><Relationship Id="rId3" Type="http://schemas.openxmlformats.org/officeDocument/2006/relationships/slide" Target="slides/slide1.xml"/><Relationship Id="rId25" Type="http://schemas.openxmlformats.org/officeDocument/2006/relationships/slide" Target="slides/slide23.xml"/><Relationship Id="rId46" Type="http://schemas.openxmlformats.org/officeDocument/2006/relationships/slide" Target="slides/slide44.xml"/><Relationship Id="rId67" Type="http://schemas.openxmlformats.org/officeDocument/2006/relationships/slide" Target="slides/slide65.xml"/><Relationship Id="rId116" Type="http://schemas.openxmlformats.org/officeDocument/2006/relationships/slide" Target="slides/slide114.xml"/><Relationship Id="rId137" Type="http://schemas.openxmlformats.org/officeDocument/2006/relationships/slide" Target="slides/slide135.xml"/><Relationship Id="rId158" Type="http://schemas.openxmlformats.org/officeDocument/2006/relationships/theme" Target="theme/theme1.xml"/><Relationship Id="rId20" Type="http://schemas.openxmlformats.org/officeDocument/2006/relationships/slide" Target="slides/slide18.xml"/><Relationship Id="rId41" Type="http://schemas.openxmlformats.org/officeDocument/2006/relationships/slide" Target="slides/slide39.xml"/><Relationship Id="rId62" Type="http://schemas.openxmlformats.org/officeDocument/2006/relationships/slide" Target="slides/slide60.xml"/><Relationship Id="rId83" Type="http://schemas.openxmlformats.org/officeDocument/2006/relationships/slide" Target="slides/slide81.xml"/><Relationship Id="rId88" Type="http://schemas.openxmlformats.org/officeDocument/2006/relationships/slide" Target="slides/slide86.xml"/><Relationship Id="rId111" Type="http://schemas.openxmlformats.org/officeDocument/2006/relationships/slide" Target="slides/slide109.xml"/><Relationship Id="rId132" Type="http://schemas.openxmlformats.org/officeDocument/2006/relationships/slide" Target="slides/slide130.xml"/><Relationship Id="rId153" Type="http://schemas.openxmlformats.org/officeDocument/2006/relationships/notesMaster" Target="notesMasters/notesMaster1.xml"/><Relationship Id="rId15" Type="http://schemas.openxmlformats.org/officeDocument/2006/relationships/slide" Target="slides/slide13.xml"/><Relationship Id="rId36" Type="http://schemas.openxmlformats.org/officeDocument/2006/relationships/slide" Target="slides/slide34.xml"/><Relationship Id="rId57" Type="http://schemas.openxmlformats.org/officeDocument/2006/relationships/slide" Target="slides/slide55.xml"/><Relationship Id="rId106" Type="http://schemas.openxmlformats.org/officeDocument/2006/relationships/slide" Target="slides/slide104.xml"/><Relationship Id="rId127" Type="http://schemas.openxmlformats.org/officeDocument/2006/relationships/slide" Target="slides/slide125.xml"/><Relationship Id="rId10" Type="http://schemas.openxmlformats.org/officeDocument/2006/relationships/slide" Target="slides/slide8.xml"/><Relationship Id="rId31" Type="http://schemas.openxmlformats.org/officeDocument/2006/relationships/slide" Target="slides/slide29.xml"/><Relationship Id="rId52" Type="http://schemas.openxmlformats.org/officeDocument/2006/relationships/slide" Target="slides/slide50.xml"/><Relationship Id="rId73" Type="http://schemas.openxmlformats.org/officeDocument/2006/relationships/slide" Target="slides/slide71.xml"/><Relationship Id="rId78" Type="http://schemas.openxmlformats.org/officeDocument/2006/relationships/slide" Target="slides/slide76.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slide" Target="slides/slide99.xml"/><Relationship Id="rId122" Type="http://schemas.openxmlformats.org/officeDocument/2006/relationships/slide" Target="slides/slide120.xml"/><Relationship Id="rId143" Type="http://schemas.openxmlformats.org/officeDocument/2006/relationships/slide" Target="slides/slide141.xml"/><Relationship Id="rId148" Type="http://schemas.openxmlformats.org/officeDocument/2006/relationships/slide" Target="slides/slide146.xml"/><Relationship Id="rId4" Type="http://schemas.openxmlformats.org/officeDocument/2006/relationships/slide" Target="slides/slide2.xml"/><Relationship Id="rId9" Type="http://schemas.openxmlformats.org/officeDocument/2006/relationships/slide" Target="slides/slide7.xml"/><Relationship Id="rId26" Type="http://schemas.openxmlformats.org/officeDocument/2006/relationships/slide" Target="slides/slide24.xml"/><Relationship Id="rId47" Type="http://schemas.openxmlformats.org/officeDocument/2006/relationships/slide" Target="slides/slide45.xml"/><Relationship Id="rId68" Type="http://schemas.openxmlformats.org/officeDocument/2006/relationships/slide" Target="slides/slide66.xml"/><Relationship Id="rId89" Type="http://schemas.openxmlformats.org/officeDocument/2006/relationships/slide" Target="slides/slide87.xml"/><Relationship Id="rId112" Type="http://schemas.openxmlformats.org/officeDocument/2006/relationships/slide" Target="slides/slide110.xml"/><Relationship Id="rId133" Type="http://schemas.openxmlformats.org/officeDocument/2006/relationships/slide" Target="slides/slide131.xml"/><Relationship Id="rId154" Type="http://schemas.openxmlformats.org/officeDocument/2006/relationships/handoutMaster" Target="handoutMasters/handoutMaster1.xml"/><Relationship Id="rId16" Type="http://schemas.openxmlformats.org/officeDocument/2006/relationships/slide" Target="slides/slide14.xml"/><Relationship Id="rId37" Type="http://schemas.openxmlformats.org/officeDocument/2006/relationships/slide" Target="slides/slide35.xml"/><Relationship Id="rId58" Type="http://schemas.openxmlformats.org/officeDocument/2006/relationships/slide" Target="slides/slide56.xml"/><Relationship Id="rId79" Type="http://schemas.openxmlformats.org/officeDocument/2006/relationships/slide" Target="slides/slide77.xml"/><Relationship Id="rId102" Type="http://schemas.openxmlformats.org/officeDocument/2006/relationships/slide" Target="slides/slide100.xml"/><Relationship Id="rId123" Type="http://schemas.openxmlformats.org/officeDocument/2006/relationships/slide" Target="slides/slide121.xml"/><Relationship Id="rId144" Type="http://schemas.openxmlformats.org/officeDocument/2006/relationships/slide" Target="slides/slide142.xml"/><Relationship Id="rId90" Type="http://schemas.openxmlformats.org/officeDocument/2006/relationships/slide" Target="slides/slide88.xml"/><Relationship Id="rId27" Type="http://schemas.openxmlformats.org/officeDocument/2006/relationships/slide" Target="slides/slide25.xml"/><Relationship Id="rId48" Type="http://schemas.openxmlformats.org/officeDocument/2006/relationships/slide" Target="slides/slide46.xml"/><Relationship Id="rId69" Type="http://schemas.openxmlformats.org/officeDocument/2006/relationships/slide" Target="slides/slide67.xml"/><Relationship Id="rId113" Type="http://schemas.openxmlformats.org/officeDocument/2006/relationships/slide" Target="slides/slide111.xml"/><Relationship Id="rId134" Type="http://schemas.openxmlformats.org/officeDocument/2006/relationships/slide" Target="slides/slide132.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oleObject" Target="../embeddings/oleObject2.bin"/></Relationships>
</file>

<file path=ppt/charts/_rels/chart2.xml.rels><?xml version="1.0" encoding="UTF-8" standalone="yes"?>
<Relationships xmlns="http://schemas.openxmlformats.org/package/2006/relationships"><Relationship Id="rId3" Type="http://schemas.openxmlformats.org/officeDocument/2006/relationships/themeOverride" Target="../theme/themeOverride2.xm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oleObject" Target="../embeddings/oleObject3.bin"/></Relationships>
</file>

<file path=ppt/charts/_rels/chart3.xml.rels><?xml version="1.0" encoding="UTF-8" standalone="yes"?>
<Relationships xmlns="http://schemas.openxmlformats.org/package/2006/relationships"><Relationship Id="rId3" Type="http://schemas.openxmlformats.org/officeDocument/2006/relationships/themeOverride" Target="../theme/themeOverride3.xm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oleObject" Target="../embeddings/oleObject4.bin"/></Relationships>
</file>

<file path=ppt/charts/_rels/chart4.xml.rels><?xml version="1.0" encoding="UTF-8" standalone="yes"?>
<Relationships xmlns="http://schemas.openxmlformats.org/package/2006/relationships"><Relationship Id="rId3" Type="http://schemas.openxmlformats.org/officeDocument/2006/relationships/themeOverride" Target="../theme/themeOverride4.xml"/><Relationship Id="rId2" Type="http://schemas.microsoft.com/office/2011/relationships/chartColorStyle" Target="colors4.xml"/><Relationship Id="rId1" Type="http://schemas.microsoft.com/office/2011/relationships/chartStyle" Target="style4.xml"/><Relationship Id="rId4" Type="http://schemas.openxmlformats.org/officeDocument/2006/relationships/oleObject" Target="../embeddings/oleObject5.bin"/></Relationships>
</file>

<file path=ppt/charts/_rels/chart5.xml.rels><?xml version="1.0" encoding="UTF-8" standalone="yes"?>
<Relationships xmlns="http://schemas.openxmlformats.org/package/2006/relationships"><Relationship Id="rId3" Type="http://schemas.openxmlformats.org/officeDocument/2006/relationships/themeOverride" Target="../theme/themeOverride5.xml"/><Relationship Id="rId2" Type="http://schemas.microsoft.com/office/2011/relationships/chartColorStyle" Target="colors5.xml"/><Relationship Id="rId1" Type="http://schemas.microsoft.com/office/2011/relationships/chartStyle" Target="style5.xml"/><Relationship Id="rId4" Type="http://schemas.openxmlformats.org/officeDocument/2006/relationships/oleObject" Target="../embeddings/oleObject6.bin"/></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获奖者国籍</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(2).xls]Sheet1'!$A$2:$A$11</c:f>
              <c:strCache>
                <c:ptCount val="10"/>
                <c:pt idx="0">
                  <c:v>美国</c:v>
                </c:pt>
                <c:pt idx="1">
                  <c:v>英国</c:v>
                </c:pt>
                <c:pt idx="2">
                  <c:v>以色列</c:v>
                </c:pt>
                <c:pt idx="3">
                  <c:v>挪威</c:v>
                </c:pt>
                <c:pt idx="4">
                  <c:v>加拿大</c:v>
                </c:pt>
                <c:pt idx="5">
                  <c:v>荷兰</c:v>
                </c:pt>
                <c:pt idx="6">
                  <c:v>德国</c:v>
                </c:pt>
                <c:pt idx="7">
                  <c:v>瑞士</c:v>
                </c:pt>
                <c:pt idx="8">
                  <c:v>丹麦</c:v>
                </c:pt>
                <c:pt idx="9">
                  <c:v>法国</c:v>
                </c:pt>
              </c:strCache>
            </c:strRef>
          </c:cat>
          <c:val>
            <c:numRef>
              <c:f>'[新建 Microsoft Excel 97-2003 工作表 (2).xls]Sheet1'!$B$2:$B$11</c:f>
              <c:numCache>
                <c:formatCode>General</c:formatCode>
                <c:ptCount val="10"/>
                <c:pt idx="0">
                  <c:v>45</c:v>
                </c:pt>
                <c:pt idx="1">
                  <c:v>7</c:v>
                </c:pt>
                <c:pt idx="2">
                  <c:v>4</c:v>
                </c:pt>
                <c:pt idx="3">
                  <c:v>2</c:v>
                </c:pt>
                <c:pt idx="4">
                  <c:v>2</c:v>
                </c:pt>
                <c:pt idx="5">
                  <c:v>1</c:v>
                </c:pt>
                <c:pt idx="6">
                  <c:v>1</c:v>
                </c:pt>
                <c:pt idx="7">
                  <c:v>1</c:v>
                </c:pt>
                <c:pt idx="8">
                  <c:v>1</c:v>
                </c:pt>
                <c:pt idx="9">
                  <c:v>1</c:v>
                </c:pt>
              </c:numCache>
            </c:numRef>
          </c:val>
          <c:extLst>
            <c:ext xmlns:c16="http://schemas.microsoft.com/office/drawing/2014/chart" uri="{C3380CC4-5D6E-409C-BE32-E72D297353CC}">
              <c16:uniqueId val="{00000000-B9C0-4FBE-A2EF-EA9951FB522D}"/>
            </c:ext>
          </c:extLst>
        </c:ser>
        <c:dLbls>
          <c:showLegendKey val="0"/>
          <c:showVal val="0"/>
          <c:showCatName val="0"/>
          <c:showSerName val="0"/>
          <c:showPercent val="0"/>
          <c:showBubbleSize val="0"/>
        </c:dLbls>
        <c:gapWidth val="219"/>
        <c:overlap val="-27"/>
        <c:axId val="388268822"/>
        <c:axId val="627523168"/>
      </c:barChart>
      <c:catAx>
        <c:axId val="388268822"/>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627523168"/>
        <c:crosses val="autoZero"/>
        <c:auto val="1"/>
        <c:lblAlgn val="ctr"/>
        <c:lblOffset val="100"/>
        <c:noMultiLvlLbl val="0"/>
      </c:catAx>
      <c:valAx>
        <c:axId val="627523168"/>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mn-lt"/>
                <a:ea typeface="+mn-ea"/>
                <a:cs typeface="+mn-cs"/>
              </a:defRPr>
            </a:pPr>
            <a:endParaRPr lang="zh-CN"/>
          </a:p>
        </c:txPr>
        <c:crossAx val="388268822"/>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获奖者最终学历</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(2).xls]Sheet2'!$A$1:$A$3</c:f>
              <c:strCache>
                <c:ptCount val="3"/>
                <c:pt idx="0">
                  <c:v>本科生</c:v>
                </c:pt>
                <c:pt idx="1">
                  <c:v>硕士研究生</c:v>
                </c:pt>
                <c:pt idx="2">
                  <c:v>博士研究生</c:v>
                </c:pt>
              </c:strCache>
            </c:strRef>
          </c:cat>
          <c:val>
            <c:numRef>
              <c:f>'[新建 Microsoft Excel 97-2003 工作表 (2).xls]Sheet2'!$B$1:$B$3</c:f>
              <c:numCache>
                <c:formatCode>General</c:formatCode>
                <c:ptCount val="3"/>
                <c:pt idx="0">
                  <c:v>5</c:v>
                </c:pt>
                <c:pt idx="1">
                  <c:v>8</c:v>
                </c:pt>
                <c:pt idx="2">
                  <c:v>52</c:v>
                </c:pt>
              </c:numCache>
            </c:numRef>
          </c:val>
          <c:extLst>
            <c:ext xmlns:c16="http://schemas.microsoft.com/office/drawing/2014/chart" uri="{C3380CC4-5D6E-409C-BE32-E72D297353CC}">
              <c16:uniqueId val="{00000000-AB25-45A1-9223-9C710F7C3AF7}"/>
            </c:ext>
          </c:extLst>
        </c:ser>
        <c:dLbls>
          <c:showLegendKey val="0"/>
          <c:showVal val="0"/>
          <c:showCatName val="0"/>
          <c:showSerName val="0"/>
          <c:showPercent val="0"/>
          <c:showBubbleSize val="0"/>
        </c:dLbls>
        <c:gapWidth val="219"/>
        <c:overlap val="-27"/>
        <c:axId val="19409121"/>
        <c:axId val="146782667"/>
      </c:barChart>
      <c:catAx>
        <c:axId val="19409121"/>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46782667"/>
        <c:crosses val="autoZero"/>
        <c:auto val="1"/>
        <c:lblAlgn val="ctr"/>
        <c:lblOffset val="100"/>
        <c:noMultiLvlLbl val="0"/>
      </c:catAx>
      <c:valAx>
        <c:axId val="146782667"/>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19409121"/>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8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获奖者第一学历专业</a:t>
            </a:r>
          </a:p>
        </c:rich>
      </c:tx>
      <c:layout>
        <c:manualLayout>
          <c:xMode val="edge"/>
          <c:yMode val="edge"/>
          <c:x val="0.26425966447848298"/>
          <c:y val="2.3391812865497099E-2"/>
        </c:manualLayout>
      </c:layout>
      <c:overlay val="0"/>
      <c:spPr>
        <a:noFill/>
        <a:ln>
          <a:noFill/>
        </a:ln>
        <a:effectLst/>
      </c:spPr>
      <c:txPr>
        <a:bodyPr rot="0" spcFirstLastPara="0" vertOverflow="ellipsis" vert="horz" wrap="square" anchor="ctr" anchorCtr="1"/>
        <a:lstStyle/>
        <a:p>
          <a:pPr defTabSz="914400">
            <a:defRPr lang="zh-CN" sz="18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(2).xls]Sheet3'!$A$1:$A$8</c:f>
              <c:strCache>
                <c:ptCount val="8"/>
                <c:pt idx="0">
                  <c:v>数学</c:v>
                </c:pt>
                <c:pt idx="1">
                  <c:v>物理学</c:v>
                </c:pt>
                <c:pt idx="2">
                  <c:v>电气工程</c:v>
                </c:pt>
                <c:pt idx="3">
                  <c:v>计算机科学</c:v>
                </c:pt>
                <c:pt idx="4">
                  <c:v>机械工程/科学工程</c:v>
                </c:pt>
                <c:pt idx="5">
                  <c:v>化学/生物学</c:v>
                </c:pt>
                <c:pt idx="6">
                  <c:v>文学</c:v>
                </c:pt>
                <c:pt idx="7">
                  <c:v>其他(教育、天文、政治)</c:v>
                </c:pt>
              </c:strCache>
            </c:strRef>
          </c:cat>
          <c:val>
            <c:numRef>
              <c:f>'[新建 Microsoft Excel 97-2003 工作表 (2).xls]Sheet3'!$B$1:$B$8</c:f>
              <c:numCache>
                <c:formatCode>General</c:formatCode>
                <c:ptCount val="8"/>
                <c:pt idx="0">
                  <c:v>29</c:v>
                </c:pt>
                <c:pt idx="1">
                  <c:v>10</c:v>
                </c:pt>
                <c:pt idx="2">
                  <c:v>10</c:v>
                </c:pt>
                <c:pt idx="3">
                  <c:v>6</c:v>
                </c:pt>
                <c:pt idx="4">
                  <c:v>3</c:v>
                </c:pt>
                <c:pt idx="5">
                  <c:v>2</c:v>
                </c:pt>
                <c:pt idx="6">
                  <c:v>3</c:v>
                </c:pt>
                <c:pt idx="7">
                  <c:v>2</c:v>
                </c:pt>
              </c:numCache>
            </c:numRef>
          </c:val>
          <c:extLst>
            <c:ext xmlns:c16="http://schemas.microsoft.com/office/drawing/2014/chart" uri="{C3380CC4-5D6E-409C-BE32-E72D297353CC}">
              <c16:uniqueId val="{00000000-DA45-4BA5-A131-FDD4BCF995A2}"/>
            </c:ext>
          </c:extLst>
        </c:ser>
        <c:dLbls>
          <c:showLegendKey val="0"/>
          <c:showVal val="0"/>
          <c:showCatName val="0"/>
          <c:showSerName val="0"/>
          <c:showPercent val="0"/>
          <c:showBubbleSize val="0"/>
        </c:dLbls>
        <c:gapWidth val="219"/>
        <c:overlap val="-27"/>
        <c:axId val="931088906"/>
        <c:axId val="332467671"/>
      </c:barChart>
      <c:catAx>
        <c:axId val="93108890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332467671"/>
        <c:crosses val="autoZero"/>
        <c:auto val="1"/>
        <c:lblAlgn val="ctr"/>
        <c:lblOffset val="100"/>
        <c:noMultiLvlLbl val="0"/>
      </c:catAx>
      <c:valAx>
        <c:axId val="332467671"/>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1000" b="0" i="0" u="none" strike="noStrike" kern="1200" baseline="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微软雅黑" panose="020B0503020204020204" pitchFamily="34" charset="-122"/>
              </a:defRPr>
            </a:pPr>
            <a:endParaRPr lang="zh-CN"/>
          </a:p>
        </c:txPr>
        <c:crossAx val="93108890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图灵奖分布专业领域</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(2).xls]Sheet4'!$A$1:$A$6</c:f>
              <c:strCache>
                <c:ptCount val="6"/>
                <c:pt idx="0">
                  <c:v>算法与理论</c:v>
                </c:pt>
                <c:pt idx="1">
                  <c:v>程序设计(语言)</c:v>
                </c:pt>
                <c:pt idx="2">
                  <c:v>系统结构</c:v>
                </c:pt>
                <c:pt idx="3">
                  <c:v>人工智能</c:v>
                </c:pt>
                <c:pt idx="4">
                  <c:v>数据库理论</c:v>
                </c:pt>
                <c:pt idx="5">
                  <c:v>网络与安全</c:v>
                </c:pt>
              </c:strCache>
            </c:strRef>
          </c:cat>
          <c:val>
            <c:numRef>
              <c:f>'[新建 Microsoft Excel 97-2003 工作表 (2).xls]Sheet4'!$B$1:$B$6</c:f>
              <c:numCache>
                <c:formatCode>General</c:formatCode>
                <c:ptCount val="6"/>
                <c:pt idx="0">
                  <c:v>24</c:v>
                </c:pt>
                <c:pt idx="1">
                  <c:v>12</c:v>
                </c:pt>
                <c:pt idx="2">
                  <c:v>9</c:v>
                </c:pt>
                <c:pt idx="3">
                  <c:v>7</c:v>
                </c:pt>
                <c:pt idx="4">
                  <c:v>4</c:v>
                </c:pt>
                <c:pt idx="5">
                  <c:v>9</c:v>
                </c:pt>
              </c:numCache>
            </c:numRef>
          </c:val>
          <c:extLst>
            <c:ext xmlns:c16="http://schemas.microsoft.com/office/drawing/2014/chart" uri="{C3380CC4-5D6E-409C-BE32-E72D297353CC}">
              <c16:uniqueId val="{00000000-1157-431B-962A-FC07CA1C1511}"/>
            </c:ext>
          </c:extLst>
        </c:ser>
        <c:dLbls>
          <c:showLegendKey val="0"/>
          <c:showVal val="0"/>
          <c:showCatName val="0"/>
          <c:showSerName val="0"/>
          <c:showPercent val="0"/>
          <c:showBubbleSize val="0"/>
        </c:dLbls>
        <c:gapWidth val="219"/>
        <c:overlap val="-27"/>
        <c:axId val="967564836"/>
        <c:axId val="156439644"/>
      </c:barChart>
      <c:catAx>
        <c:axId val="967564836"/>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156439644"/>
        <c:crosses val="autoZero"/>
        <c:auto val="1"/>
        <c:lblAlgn val="ctr"/>
        <c:lblOffset val="100"/>
        <c:noMultiLvlLbl val="0"/>
      </c:catAx>
      <c:valAx>
        <c:axId val="156439644"/>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967564836"/>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r>
              <a:rPr lang="zh-CN" altLang="en-US" sz="1800" b="1">
                <a:latin typeface="微软雅黑" panose="020B0503020204020204" pitchFamily="34" charset="-122"/>
                <a:ea typeface="微软雅黑" panose="020B0503020204020204" pitchFamily="34" charset="-122"/>
              </a:rPr>
              <a:t>获奖者作出突出贡献的年龄分布</a:t>
            </a:r>
          </a:p>
        </c:rich>
      </c:tx>
      <c:overlay val="0"/>
      <c:spPr>
        <a:noFill/>
        <a:ln>
          <a:noFill/>
        </a:ln>
        <a:effectLst/>
      </c:spPr>
      <c:txPr>
        <a:bodyPr rot="0" spcFirstLastPara="0" vertOverflow="ellipsis" vert="horz" wrap="square" anchor="ctr" anchorCtr="1"/>
        <a:lstStyle/>
        <a:p>
          <a:pPr defTabSz="914400">
            <a:defRPr lang="zh-CN"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spPr>
            <a:solidFill>
              <a:schemeClr val="accent1"/>
            </a:solidFill>
            <a:ln>
              <a:noFill/>
            </a:ln>
            <a:effectLst/>
          </c:spPr>
          <c:invertIfNegative val="0"/>
          <c:cat>
            <c:strRef>
              <c:f>'[新建 Microsoft Excel 97-2003 工作表 (2).xls]Sheet5'!$A$1:$A$4</c:f>
              <c:strCache>
                <c:ptCount val="4"/>
                <c:pt idx="0">
                  <c:v>20-29岁</c:v>
                </c:pt>
                <c:pt idx="1">
                  <c:v>30-39岁</c:v>
                </c:pt>
                <c:pt idx="2">
                  <c:v>40-49岁</c:v>
                </c:pt>
                <c:pt idx="3">
                  <c:v>50岁以上</c:v>
                </c:pt>
              </c:strCache>
            </c:strRef>
          </c:cat>
          <c:val>
            <c:numRef>
              <c:f>'[新建 Microsoft Excel 97-2003 工作表 (2).xls]Sheet5'!$B$1:$B$4</c:f>
              <c:numCache>
                <c:formatCode>General</c:formatCode>
                <c:ptCount val="4"/>
                <c:pt idx="0">
                  <c:v>11</c:v>
                </c:pt>
                <c:pt idx="1">
                  <c:v>44</c:v>
                </c:pt>
                <c:pt idx="2">
                  <c:v>10</c:v>
                </c:pt>
                <c:pt idx="3">
                  <c:v>0</c:v>
                </c:pt>
              </c:numCache>
            </c:numRef>
          </c:val>
          <c:extLst>
            <c:ext xmlns:c16="http://schemas.microsoft.com/office/drawing/2014/chart" uri="{C3380CC4-5D6E-409C-BE32-E72D297353CC}">
              <c16:uniqueId val="{00000000-D5BE-40D6-B4B2-C162F3ABBE9A}"/>
            </c:ext>
          </c:extLst>
        </c:ser>
        <c:dLbls>
          <c:showLegendKey val="0"/>
          <c:showVal val="0"/>
          <c:showCatName val="0"/>
          <c:showSerName val="0"/>
          <c:showPercent val="0"/>
          <c:showBubbleSize val="0"/>
        </c:dLbls>
        <c:gapWidth val="219"/>
        <c:overlap val="-27"/>
        <c:axId val="571144085"/>
        <c:axId val="321679890"/>
      </c:barChart>
      <c:catAx>
        <c:axId val="571144085"/>
        <c:scaling>
          <c:orientation val="minMax"/>
        </c:scaling>
        <c:delete val="0"/>
        <c:axPos val="b"/>
        <c:numFmt formatCode="General" sourceLinked="0"/>
        <c:majorTickMark val="none"/>
        <c:minorTickMark val="none"/>
        <c:tickLblPos val="nextTo"/>
        <c:spPr>
          <a:noFill/>
          <a:ln w="9525" cap="flat" cmpd="sng" algn="ctr">
            <a:solidFill>
              <a:schemeClr val="tx1">
                <a:lumMod val="15000"/>
                <a:lumOff val="85000"/>
              </a:schemeClr>
            </a:solidFill>
            <a:round/>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321679890"/>
        <c:crosses val="autoZero"/>
        <c:auto val="1"/>
        <c:lblAlgn val="ctr"/>
        <c:lblOffset val="100"/>
        <c:noMultiLvlLbl val="0"/>
      </c:catAx>
      <c:valAx>
        <c:axId val="32167989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0" vertOverflow="ellipsis" vert="horz" wrap="square" anchor="ctr" anchorCtr="1"/>
          <a:lstStyle/>
          <a:p>
            <a:pPr>
              <a:defRPr lang="zh-CN" sz="900" b="0" i="0" u="none" strike="noStrike" kern="1200" baseline="0">
                <a:solidFill>
                  <a:schemeClr val="tx1">
                    <a:lumMod val="65000"/>
                    <a:lumOff val="35000"/>
                  </a:schemeClr>
                </a:solidFill>
                <a:latin typeface="+mn-lt"/>
                <a:ea typeface="+mn-ea"/>
                <a:cs typeface="+mn-cs"/>
              </a:defRPr>
            </a:pPr>
            <a:endParaRPr lang="zh-CN"/>
          </a:p>
        </c:txPr>
        <c:crossAx val="571144085"/>
        <c:crosses val="autoZero"/>
        <c:crossBetween val="between"/>
      </c:valAx>
      <c:spPr>
        <a:noFill/>
        <a:ln>
          <a:noFill/>
        </a:ln>
        <a:effectLst/>
      </c:spPr>
    </c:plotArea>
    <c:plotVisOnly val="1"/>
    <c:dispBlanksAs val="gap"/>
    <c:showDLblsOverMax val="0"/>
  </c:chart>
  <c:spPr>
    <a:solidFill>
      <a:schemeClr val="bg1"/>
    </a:solidFill>
    <a:ln w="9525" cap="flat" cmpd="sng" algn="ctr">
      <a:solidFill>
        <a:schemeClr val="tx1">
          <a:lumMod val="15000"/>
          <a:lumOff val="85000"/>
        </a:schemeClr>
      </a:solidFill>
      <a:round/>
    </a:ln>
    <a:effectLst/>
  </c:spPr>
  <c:txPr>
    <a:bodyPr/>
    <a:lstStyle/>
    <a:p>
      <a:pPr>
        <a:defRPr lang="zh-CN"/>
      </a:pPr>
      <a:endParaRPr lang="zh-CN"/>
    </a:p>
  </c:txPr>
  <c:externalData r:id="rId4">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_rels/vmlDrawing1.vml.rels><?xml version="1.0" encoding="UTF-8" standalone="yes"?>
<Relationships xmlns="http://schemas.openxmlformats.org/package/2006/relationships"><Relationship Id="rId1" Type="http://schemas.openxmlformats.org/officeDocument/2006/relationships/image" Target="../media/image2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8.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82.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83.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8135"/>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sz="quarter" idx="1"/>
          </p:nvPr>
        </p:nvSpPr>
        <p:spPr>
          <a:xfrm>
            <a:off x="3850443" y="0"/>
            <a:ext cx="2945659" cy="498135"/>
          </a:xfrm>
          <a:prstGeom prst="rect">
            <a:avLst/>
          </a:prstGeom>
        </p:spPr>
        <p:txBody>
          <a:bodyPr vert="horz" lIns="91440" tIns="45720" rIns="91440" bIns="45720" rtlCol="0"/>
          <a:lstStyle>
            <a:lvl1pPr algn="r">
              <a:defRPr sz="1200"/>
            </a:lvl1pPr>
          </a:lstStyle>
          <a:p>
            <a:fld id="{E298B3FB-E04F-41A6-BA05-7A32EB186443}" type="datetimeFigureOut">
              <a:rPr lang="zh-CN" altLang="en-US" smtClean="0"/>
              <a:pPr/>
              <a:t>2024/2/28</a:t>
            </a:fld>
            <a:endParaRPr lang="zh-CN" altLang="en-US"/>
          </a:p>
        </p:txBody>
      </p:sp>
      <p:sp>
        <p:nvSpPr>
          <p:cNvPr id="4" name="Footer Placeholder 3"/>
          <p:cNvSpPr>
            <a:spLocks noGrp="1"/>
          </p:cNvSpPr>
          <p:nvPr>
            <p:ph type="ftr" sz="quarter" idx="2"/>
          </p:nvPr>
        </p:nvSpPr>
        <p:spPr>
          <a:xfrm>
            <a:off x="0" y="9430091"/>
            <a:ext cx="2945659" cy="498134"/>
          </a:xfrm>
          <a:prstGeom prst="rect">
            <a:avLst/>
          </a:prstGeom>
        </p:spPr>
        <p:txBody>
          <a:bodyPr vert="horz" lIns="91440" tIns="45720" rIns="91440" bIns="45720" rtlCol="0" anchor="b"/>
          <a:lstStyle>
            <a:lvl1pPr algn="l">
              <a:defRPr sz="1200"/>
            </a:lvl1pPr>
          </a:lstStyle>
          <a:p>
            <a:endParaRPr lang="zh-CN" altLang="en-US"/>
          </a:p>
        </p:txBody>
      </p:sp>
      <p:sp>
        <p:nvSpPr>
          <p:cNvPr id="5" name="Slide Number Placeholder 4"/>
          <p:cNvSpPr>
            <a:spLocks noGrp="1"/>
          </p:cNvSpPr>
          <p:nvPr>
            <p:ph type="sldNum" sz="quarter" idx="3"/>
          </p:nvPr>
        </p:nvSpPr>
        <p:spPr>
          <a:xfrm>
            <a:off x="3850443" y="9430091"/>
            <a:ext cx="2945659" cy="498134"/>
          </a:xfrm>
          <a:prstGeom prst="rect">
            <a:avLst/>
          </a:prstGeom>
        </p:spPr>
        <p:txBody>
          <a:bodyPr vert="horz" lIns="91440" tIns="45720" rIns="91440" bIns="45720" rtlCol="0" anchor="b"/>
          <a:lstStyle>
            <a:lvl1pPr algn="r">
              <a:defRPr sz="1200"/>
            </a:lvl1pPr>
          </a:lstStyle>
          <a:p>
            <a:fld id="{20E306DD-D67D-4B9E-B1AA-43B67BE60182}" type="slidenum">
              <a:rPr lang="zh-CN" altLang="en-US" smtClean="0"/>
              <a:pPr/>
              <a:t>‹#›</a:t>
            </a:fld>
            <a:endParaRPr lang="zh-CN" altLang="en-US"/>
          </a:p>
        </p:txBody>
      </p:sp>
    </p:spTree>
    <p:extLst>
      <p:ext uri="{BB962C8B-B14F-4D97-AF65-F5344CB8AC3E}">
        <p14:creationId xmlns:p14="http://schemas.microsoft.com/office/powerpoint/2010/main" val="4722419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defRPr sz="1200">
                <a:cs typeface="+mn-cs"/>
              </a:defRPr>
            </a:lvl1pPr>
          </a:lstStyle>
          <a:p>
            <a:pPr>
              <a:defRPr/>
            </a:pPr>
            <a:endParaRPr lang="en-US"/>
          </a:p>
        </p:txBody>
      </p:sp>
      <p:sp>
        <p:nvSpPr>
          <p:cNvPr id="4099" name="Rectangle 3"/>
          <p:cNvSpPr>
            <a:spLocks noGrp="1" noChangeArrowheads="1"/>
          </p:cNvSpPr>
          <p:nvPr>
            <p:ph type="dt" idx="1"/>
          </p:nvPr>
        </p:nvSpPr>
        <p:spPr bwMode="auto">
          <a:xfrm>
            <a:off x="3852016" y="0"/>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r">
              <a:defRPr sz="1200">
                <a:cs typeface="+mn-cs"/>
              </a:defRPr>
            </a:lvl1pPr>
          </a:lstStyle>
          <a:p>
            <a:pPr>
              <a:defRPr/>
            </a:pPr>
            <a:endParaRPr lang="en-US"/>
          </a:p>
        </p:txBody>
      </p:sp>
      <p:sp>
        <p:nvSpPr>
          <p:cNvPr id="3076" name="Rectangle 4"/>
          <p:cNvSpPr>
            <a:spLocks noGrp="1" noRot="1" noChangeAspect="1" noChangeArrowheads="1" noTextEdit="1"/>
          </p:cNvSpPr>
          <p:nvPr>
            <p:ph type="sldImg" idx="2"/>
          </p:nvPr>
        </p:nvSpPr>
        <p:spPr bwMode="auto">
          <a:xfrm>
            <a:off x="90488" y="744538"/>
            <a:ext cx="6616700" cy="372268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01" name="Rectangle 5"/>
          <p:cNvSpPr>
            <a:spLocks noGrp="1" noChangeArrowheads="1"/>
          </p:cNvSpPr>
          <p:nvPr>
            <p:ph type="body" sz="quarter" idx="3"/>
          </p:nvPr>
        </p:nvSpPr>
        <p:spPr bwMode="auto">
          <a:xfrm>
            <a:off x="906357" y="4715907"/>
            <a:ext cx="4984962" cy="446770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defRPr sz="120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52016" y="9431814"/>
            <a:ext cx="2945659" cy="496411"/>
          </a:xfrm>
          <a:prstGeom prst="rect">
            <a:avLst/>
          </a:prstGeom>
          <a:noFill/>
          <a:ln>
            <a:noFill/>
          </a:ln>
          <a:effectLst/>
          <a:extLst>
            <a:ext uri="{FAA26D3D-D897-4be2-8F04-BA451C77F1D7}">
              <ma14:placeholderFlag xmlns="" xmlns:ma14="http://schemas.microsoft.com/office/mac/drawingml/2011/main" val="1"/>
            </a:ext>
          </a:extLst>
        </p:spPr>
        <p:txBody>
          <a:bodyPr vert="horz" wrap="square" lIns="91440" tIns="45720" rIns="91440" bIns="45720" numCol="1" anchor="b" anchorCtr="0" compatLnSpc="1">
            <a:prstTxWarp prst="textNoShape">
              <a:avLst/>
            </a:prstTxWarp>
          </a:bodyPr>
          <a:lstStyle>
            <a:lvl1pPr algn="r">
              <a:defRPr sz="1200"/>
            </a:lvl1pPr>
          </a:lstStyle>
          <a:p>
            <a:pPr>
              <a:defRPr/>
            </a:pPr>
            <a:fld id="{9873D865-6F18-994C-8BEE-908E1D823428}" type="slidenum">
              <a:rPr lang="en-US" altLang="en-US"/>
              <a:pPr>
                <a:defRPr/>
              </a:pPr>
              <a:t>‹#›</a:t>
            </a:fld>
            <a:endParaRPr lang="en-US" altLang="en-US"/>
          </a:p>
        </p:txBody>
      </p:sp>
    </p:spTree>
    <p:extLst>
      <p:ext uri="{BB962C8B-B14F-4D97-AF65-F5344CB8AC3E}">
        <p14:creationId xmlns:p14="http://schemas.microsoft.com/office/powerpoint/2010/main" val="123380552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charset="0"/>
        <a:ea typeface="Geneva" charset="0"/>
        <a:cs typeface="Geneva" charset="0"/>
      </a:defRPr>
    </a:lvl1pPr>
    <a:lvl2pPr marL="457178" algn="l" rtl="0" eaLnBrk="0" fontAlgn="base" hangingPunct="0">
      <a:spcBef>
        <a:spcPct val="30000"/>
      </a:spcBef>
      <a:spcAft>
        <a:spcPct val="0"/>
      </a:spcAft>
      <a:defRPr sz="1200" kern="1200">
        <a:solidFill>
          <a:schemeClr val="tx1"/>
        </a:solidFill>
        <a:latin typeface="Times" charset="0"/>
        <a:ea typeface="Geneva" charset="0"/>
        <a:cs typeface="+mn-cs"/>
      </a:defRPr>
    </a:lvl2pPr>
    <a:lvl3pPr marL="914354" algn="l" rtl="0" eaLnBrk="0" fontAlgn="base" hangingPunct="0">
      <a:spcBef>
        <a:spcPct val="30000"/>
      </a:spcBef>
      <a:spcAft>
        <a:spcPct val="0"/>
      </a:spcAft>
      <a:defRPr sz="1200" kern="1200">
        <a:solidFill>
          <a:schemeClr val="tx1"/>
        </a:solidFill>
        <a:latin typeface="Times" charset="0"/>
        <a:ea typeface="Geneva" charset="0"/>
        <a:cs typeface="+mn-cs"/>
      </a:defRPr>
    </a:lvl3pPr>
    <a:lvl4pPr marL="1371532" algn="l" rtl="0" eaLnBrk="0" fontAlgn="base" hangingPunct="0">
      <a:spcBef>
        <a:spcPct val="30000"/>
      </a:spcBef>
      <a:spcAft>
        <a:spcPct val="0"/>
      </a:spcAft>
      <a:defRPr sz="1200" kern="1200">
        <a:solidFill>
          <a:schemeClr val="tx1"/>
        </a:solidFill>
        <a:latin typeface="Times" charset="0"/>
        <a:ea typeface="Geneva" charset="0"/>
        <a:cs typeface="+mn-cs"/>
      </a:defRPr>
    </a:lvl4pPr>
    <a:lvl5pPr marL="1828709" algn="l" rtl="0" eaLnBrk="0" fontAlgn="base" hangingPunct="0">
      <a:spcBef>
        <a:spcPct val="30000"/>
      </a:spcBef>
      <a:spcAft>
        <a:spcPct val="0"/>
      </a:spcAft>
      <a:defRPr sz="1200" kern="1200">
        <a:solidFill>
          <a:schemeClr val="tx1"/>
        </a:solidFill>
        <a:latin typeface="Times" charset="0"/>
        <a:ea typeface="Geneva" charset="0"/>
        <a:cs typeface="+mn-cs"/>
      </a:defRPr>
    </a:lvl5pPr>
    <a:lvl6pPr marL="2285886" algn="l" defTabSz="457178" rtl="0" eaLnBrk="1" latinLnBrk="0" hangingPunct="1">
      <a:defRPr sz="1200" kern="1200">
        <a:solidFill>
          <a:schemeClr val="tx1"/>
        </a:solidFill>
        <a:latin typeface="+mn-lt"/>
        <a:ea typeface="+mn-ea"/>
        <a:cs typeface="+mn-cs"/>
      </a:defRPr>
    </a:lvl6pPr>
    <a:lvl7pPr marL="2743062" algn="l" defTabSz="457178" rtl="0" eaLnBrk="1" latinLnBrk="0" hangingPunct="1">
      <a:defRPr sz="1200" kern="1200">
        <a:solidFill>
          <a:schemeClr val="tx1"/>
        </a:solidFill>
        <a:latin typeface="+mn-lt"/>
        <a:ea typeface="+mn-ea"/>
        <a:cs typeface="+mn-cs"/>
      </a:defRPr>
    </a:lvl7pPr>
    <a:lvl8pPr marL="3200240" algn="l" defTabSz="457178" rtl="0" eaLnBrk="1" latinLnBrk="0" hangingPunct="1">
      <a:defRPr sz="1200" kern="1200">
        <a:solidFill>
          <a:schemeClr val="tx1"/>
        </a:solidFill>
        <a:latin typeface="+mn-lt"/>
        <a:ea typeface="+mn-ea"/>
        <a:cs typeface="+mn-cs"/>
      </a:defRPr>
    </a:lvl8pPr>
    <a:lvl9pPr marL="3657418" algn="l" defTabSz="457178"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baike.baidu.com/item/%E5%89%91%E6%A1%A5%E5%A4%A7%E5%AD%A6/278542?fromModule=lemma_inlink"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s://baike.baidu.com/item/64%E4%BD%8D" TargetMode="External"/><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1</a:t>
            </a:fld>
            <a:endParaRPr lang="en-US" altLang="en-US"/>
          </a:p>
        </p:txBody>
      </p:sp>
    </p:spTree>
    <p:extLst>
      <p:ext uri="{BB962C8B-B14F-4D97-AF65-F5344CB8AC3E}">
        <p14:creationId xmlns:p14="http://schemas.microsoft.com/office/powerpoint/2010/main" val="35707916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a:t>
            </a:fld>
            <a:endParaRPr lang="en-US" altLang="en-US"/>
          </a:p>
        </p:txBody>
      </p:sp>
    </p:spTree>
    <p:extLst>
      <p:ext uri="{BB962C8B-B14F-4D97-AF65-F5344CB8AC3E}">
        <p14:creationId xmlns:p14="http://schemas.microsoft.com/office/powerpoint/2010/main" val="170593631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板书</a:t>
            </a:r>
            <a:r>
              <a:rPr lang="en-US" altLang="zh-CN" dirty="0"/>
              <a:t>X</a:t>
            </a:r>
            <a:r>
              <a:rPr lang="zh-CN" altLang="en-US" dirty="0"/>
              <a:t>平方导数。</a:t>
            </a:r>
            <a:endParaRPr lang="en-US" altLang="zh-CN" dirty="0"/>
          </a:p>
          <a:p>
            <a:r>
              <a:rPr lang="zh-CN" altLang="en-US" sz="1200" b="0" i="0" kern="1200" dirty="0">
                <a:solidFill>
                  <a:schemeClr val="tx1"/>
                </a:solidFill>
                <a:effectLst/>
                <a:latin typeface="Times" charset="0"/>
                <a:ea typeface="Geneva" charset="0"/>
                <a:cs typeface="Geneva" charset="0"/>
              </a:rPr>
              <a:t>微积分是从初等数学到高等数学的界碑，今天人们会讲，牛顿（</a:t>
            </a:r>
            <a:r>
              <a:rPr lang="en-US" altLang="zh-CN" sz="1200" b="0" i="0" kern="1200" dirty="0">
                <a:solidFill>
                  <a:schemeClr val="tx1"/>
                </a:solidFill>
                <a:effectLst/>
                <a:latin typeface="Times" charset="0"/>
                <a:ea typeface="Geneva" charset="0"/>
                <a:cs typeface="Geneva" charset="0"/>
              </a:rPr>
              <a:t>20</a:t>
            </a:r>
            <a:r>
              <a:rPr lang="zh-CN" altLang="en-US" sz="1200" b="0" i="0" kern="1200" dirty="0">
                <a:solidFill>
                  <a:schemeClr val="tx1"/>
                </a:solidFill>
                <a:effectLst/>
                <a:latin typeface="Times" charset="0"/>
                <a:ea typeface="Geneva" charset="0"/>
                <a:cs typeface="Geneva" charset="0"/>
              </a:rPr>
              <a:t>岁）和莱布尼茨（</a:t>
            </a:r>
            <a:r>
              <a:rPr lang="en-US" altLang="zh-CN" sz="1200" b="0" i="0" kern="1200" dirty="0">
                <a:solidFill>
                  <a:schemeClr val="tx1"/>
                </a:solidFill>
                <a:effectLst/>
                <a:latin typeface="Times" charset="0"/>
                <a:ea typeface="Geneva" charset="0"/>
                <a:cs typeface="Geneva" charset="0"/>
              </a:rPr>
              <a:t>17</a:t>
            </a:r>
            <a:r>
              <a:rPr lang="zh-CN" altLang="en-US" sz="1200" b="0" i="0" kern="1200" dirty="0">
                <a:solidFill>
                  <a:schemeClr val="tx1"/>
                </a:solidFill>
                <a:effectLst/>
                <a:latin typeface="Times" charset="0"/>
                <a:ea typeface="Geneva" charset="0"/>
                <a:cs typeface="Geneva" charset="0"/>
              </a:rPr>
              <a:t>岁）各自独立地发明了微积分，但是这个含糊其辞的说法并没有回答问题。</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牛顿研究微积分，在很大程度上是为了解决力学问题。</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莱布尼茨，他除了是数学家，还是一个哲学家和逻辑学家。莱布尼茨把微积分看成是一种纯数学的工具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这个工具把宏观的数量，拆解为微观的单元，再把微观的单元，合并成宏观的积累。</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a:t>
            </a:fld>
            <a:endParaRPr lang="en-US" altLang="en-US"/>
          </a:p>
        </p:txBody>
      </p:sp>
    </p:spTree>
    <p:extLst>
      <p:ext uri="{BB962C8B-B14F-4D97-AF65-F5344CB8AC3E}">
        <p14:creationId xmlns:p14="http://schemas.microsoft.com/office/powerpoint/2010/main" val="390399836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细思极恐的问题：大脑是人体最重要的部件。谁说的？</a:t>
            </a:r>
            <a:endParaRPr lang="en-US" altLang="zh-CN" dirty="0"/>
          </a:p>
          <a:p>
            <a:r>
              <a:rPr lang="zh-CN" altLang="en-US" dirty="0"/>
              <a:t>诺贝尔文学奖的数学家：文学家不嫉妒数学家，但嫉妒得了诺贝尔文学奖的数学家。</a:t>
            </a:r>
            <a:endParaRPr lang="en-US" altLang="zh-CN" dirty="0"/>
          </a:p>
          <a:p>
            <a:r>
              <a:rPr lang="zh-CN" altLang="en-US" dirty="0"/>
              <a:t>我们看一段罗素的视频，只有</a:t>
            </a:r>
            <a:r>
              <a:rPr lang="en-US" altLang="zh-CN" dirty="0"/>
              <a:t>2</a:t>
            </a:r>
            <a:r>
              <a:rPr lang="zh-CN" altLang="en-US" dirty="0"/>
              <a:t>分钟。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a:t>
            </a:fld>
            <a:endParaRPr lang="en-US" altLang="en-US"/>
          </a:p>
        </p:txBody>
      </p:sp>
    </p:spTree>
    <p:extLst>
      <p:ext uri="{BB962C8B-B14F-4D97-AF65-F5344CB8AC3E}">
        <p14:creationId xmlns:p14="http://schemas.microsoft.com/office/powerpoint/2010/main" val="216771876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罗素出身于曼摩兹郡一个贵族家庭。</a:t>
            </a:r>
            <a:r>
              <a:rPr lang="en-US" altLang="zh-CN" sz="1200" b="0" i="0" kern="1200" dirty="0">
                <a:solidFill>
                  <a:schemeClr val="tx1"/>
                </a:solidFill>
                <a:effectLst/>
                <a:latin typeface="Times" charset="0"/>
                <a:ea typeface="Geneva" charset="0"/>
                <a:cs typeface="Geneva" charset="0"/>
              </a:rPr>
              <a:t>1890</a:t>
            </a:r>
            <a:r>
              <a:rPr lang="zh-CN" altLang="en-US" sz="1200" b="0" i="0" kern="1200" dirty="0">
                <a:solidFill>
                  <a:schemeClr val="tx1"/>
                </a:solidFill>
                <a:effectLst/>
                <a:latin typeface="Times" charset="0"/>
                <a:ea typeface="Geneva" charset="0"/>
                <a:cs typeface="Geneva" charset="0"/>
              </a:rPr>
              <a:t>年考入</a:t>
            </a:r>
            <a:r>
              <a:rPr lang="zh-CN" altLang="en-US" sz="1200" b="0" i="0" u="none" strike="noStrike" kern="1200" dirty="0">
                <a:solidFill>
                  <a:schemeClr val="tx1"/>
                </a:solidFill>
                <a:effectLst/>
                <a:latin typeface="Times" charset="0"/>
                <a:ea typeface="Geneva" charset="0"/>
                <a:cs typeface="Geneva" charset="0"/>
                <a:hlinkClick r:id="rId3"/>
              </a:rPr>
              <a:t>剑桥大学</a:t>
            </a:r>
            <a:r>
              <a:rPr lang="zh-CN" altLang="en-US" sz="1200" b="0" i="0" kern="1200" dirty="0">
                <a:solidFill>
                  <a:schemeClr val="tx1"/>
                </a:solidFill>
                <a:effectLst/>
                <a:latin typeface="Times" charset="0"/>
                <a:ea typeface="Geneva" charset="0"/>
                <a:cs typeface="Geneva" charset="0"/>
              </a:rPr>
              <a:t>三一学院，后曾两度在该校任教。</a:t>
            </a:r>
            <a:r>
              <a:rPr lang="en-US" altLang="zh-CN" sz="1200" b="0" i="0" kern="1200" dirty="0">
                <a:solidFill>
                  <a:schemeClr val="tx1"/>
                </a:solidFill>
                <a:effectLst/>
                <a:latin typeface="Times" charset="0"/>
                <a:ea typeface="Geneva" charset="0"/>
                <a:cs typeface="Geneva" charset="0"/>
              </a:rPr>
              <a:t>1908</a:t>
            </a:r>
            <a:r>
              <a:rPr lang="zh-CN" altLang="en-US" sz="1200" b="0" i="0" kern="1200" dirty="0">
                <a:solidFill>
                  <a:schemeClr val="tx1"/>
                </a:solidFill>
                <a:effectLst/>
                <a:latin typeface="Times" charset="0"/>
                <a:ea typeface="Geneva" charset="0"/>
                <a:cs typeface="Geneva" charset="0"/>
              </a:rPr>
              <a:t>年当选为皇家学会会员。</a:t>
            </a:r>
            <a:r>
              <a:rPr lang="en-US" altLang="zh-CN" sz="1200" b="0" i="0" kern="1200" dirty="0">
                <a:solidFill>
                  <a:schemeClr val="tx1"/>
                </a:solidFill>
                <a:effectLst/>
                <a:latin typeface="Times" charset="0"/>
                <a:ea typeface="Geneva" charset="0"/>
                <a:cs typeface="Geneva" charset="0"/>
              </a:rPr>
              <a:t>1950</a:t>
            </a:r>
            <a:r>
              <a:rPr lang="zh-CN" altLang="en-US" sz="1200" b="0" i="0" kern="1200" dirty="0">
                <a:solidFill>
                  <a:schemeClr val="tx1"/>
                </a:solidFill>
                <a:effectLst/>
                <a:latin typeface="Times" charset="0"/>
                <a:ea typeface="Geneva" charset="0"/>
                <a:cs typeface="Geneva" charset="0"/>
              </a:rPr>
              <a:t>年获诺贝尔文学奖。</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罗素也被认为是与弗雷格、</a:t>
            </a:r>
            <a:r>
              <a:rPr lang="zh-CN" altLang="en-US" sz="1200" b="1" i="0" kern="1200" dirty="0">
                <a:solidFill>
                  <a:srgbClr val="FF0000"/>
                </a:solidFill>
                <a:effectLst/>
                <a:highlight>
                  <a:srgbClr val="FFFF00"/>
                </a:highlight>
                <a:latin typeface="Times" charset="0"/>
                <a:ea typeface="Geneva" charset="0"/>
                <a:cs typeface="Geneva" charset="0"/>
              </a:rPr>
              <a:t>维特根斯坦</a:t>
            </a:r>
            <a:r>
              <a:rPr lang="zh-CN" altLang="en-US" sz="1200" b="0" i="0" kern="1200" dirty="0">
                <a:solidFill>
                  <a:schemeClr val="tx1"/>
                </a:solidFill>
                <a:effectLst/>
                <a:latin typeface="Times" charset="0"/>
                <a:ea typeface="Geneva" charset="0"/>
                <a:cs typeface="Geneva" charset="0"/>
              </a:rPr>
              <a:t>和</a:t>
            </a:r>
            <a:r>
              <a:rPr lang="zh-CN" altLang="en-US" sz="1200" b="1" i="0" kern="1200" dirty="0">
                <a:solidFill>
                  <a:schemeClr val="tx1"/>
                </a:solidFill>
                <a:effectLst/>
                <a:latin typeface="Times" charset="0"/>
                <a:ea typeface="Geneva" charset="0"/>
                <a:cs typeface="Geneva" charset="0"/>
              </a:rPr>
              <a:t>怀特海</a:t>
            </a:r>
            <a:r>
              <a:rPr lang="zh-CN" altLang="en-US" sz="1200" b="0" i="0" kern="1200" dirty="0">
                <a:solidFill>
                  <a:schemeClr val="tx1"/>
                </a:solidFill>
                <a:effectLst/>
                <a:latin typeface="Times" charset="0"/>
                <a:ea typeface="Geneva" charset="0"/>
                <a:cs typeface="Geneva" charset="0"/>
              </a:rPr>
              <a:t>一同创建了分析哲学。他与怀特海合著的</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数学原理</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对逻辑学、数学、集合论、语言学和分析哲学有着巨大影响。</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a:t>
            </a:fld>
            <a:endParaRPr lang="en-US" altLang="en-US"/>
          </a:p>
        </p:txBody>
      </p:sp>
    </p:spTree>
    <p:extLst>
      <p:ext uri="{BB962C8B-B14F-4D97-AF65-F5344CB8AC3E}">
        <p14:creationId xmlns:p14="http://schemas.microsoft.com/office/powerpoint/2010/main" val="20950518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电影：模拟游戏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a:t>
            </a:fld>
            <a:endParaRPr lang="en-US" altLang="en-US"/>
          </a:p>
        </p:txBody>
      </p:sp>
    </p:spTree>
    <p:extLst>
      <p:ext uri="{BB962C8B-B14F-4D97-AF65-F5344CB8AC3E}">
        <p14:creationId xmlns:p14="http://schemas.microsoft.com/office/powerpoint/2010/main" val="28604507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16</a:t>
            </a:fld>
            <a:endParaRPr lang="en-US" altLang="en-US"/>
          </a:p>
        </p:txBody>
      </p:sp>
    </p:spTree>
    <p:extLst>
      <p:ext uri="{BB962C8B-B14F-4D97-AF65-F5344CB8AC3E}">
        <p14:creationId xmlns:p14="http://schemas.microsoft.com/office/powerpoint/2010/main" val="55480385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03703810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有人说，好看的皮囊多，有趣的灵魂少。灵魂更重要。我一直觉得大多数的时候，皮囊和灵魂相长的。</a:t>
            </a:r>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没有硬件，灵魂无处安放。</a:t>
            </a:r>
            <a:endParaRPr lang="en-US" altLang="zh-CN" dirty="0"/>
          </a:p>
          <a:p>
            <a:r>
              <a:rPr lang="zh-CN" altLang="en-US" dirty="0"/>
              <a:t>让我们从硬件的发展说起。</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18</a:t>
            </a:fld>
            <a:endParaRPr lang="en-US" altLang="en-US"/>
          </a:p>
        </p:txBody>
      </p:sp>
    </p:spTree>
    <p:extLst>
      <p:ext uri="{BB962C8B-B14F-4D97-AF65-F5344CB8AC3E}">
        <p14:creationId xmlns:p14="http://schemas.microsoft.com/office/powerpoint/2010/main" val="1364914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19</a:t>
            </a:fld>
            <a:endParaRPr lang="en-US" altLang="en-US"/>
          </a:p>
        </p:txBody>
      </p:sp>
    </p:spTree>
    <p:extLst>
      <p:ext uri="{BB962C8B-B14F-4D97-AF65-F5344CB8AC3E}">
        <p14:creationId xmlns:p14="http://schemas.microsoft.com/office/powerpoint/2010/main" val="241299802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我们可以什么都听，但不能什么都信。</a:t>
            </a:r>
            <a:endParaRPr lang="en-US" altLang="zh-CN" dirty="0"/>
          </a:p>
          <a:p>
            <a:r>
              <a:rPr lang="zh-CN" altLang="en-US" dirty="0"/>
              <a:t>独立之人格，自由之精神，创新之思维。</a:t>
            </a:r>
            <a:endParaRPr lang="en-US" altLang="zh-CN" dirty="0"/>
          </a:p>
          <a:p>
            <a:r>
              <a:rPr lang="zh-CN" altLang="en-US" sz="1200" b="0" i="0" kern="1200" dirty="0">
                <a:solidFill>
                  <a:schemeClr val="tx1"/>
                </a:solidFill>
                <a:effectLst/>
                <a:latin typeface="Times" charset="0"/>
                <a:ea typeface="Geneva" charset="0"/>
                <a:cs typeface="Geneva" charset="0"/>
              </a:rPr>
              <a:t>一数列的差分，指将后项减去前项所得的数列。如平方数列为：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4</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9</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16</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25;</a:t>
            </a:r>
            <a:r>
              <a:rPr lang="zh-CN" altLang="en-US" sz="1200" b="0" i="0" kern="1200" dirty="0">
                <a:solidFill>
                  <a:schemeClr val="tx1"/>
                </a:solidFill>
                <a:effectLst/>
                <a:latin typeface="Times" charset="0"/>
                <a:ea typeface="Geneva" charset="0"/>
                <a:cs typeface="Geneva" charset="0"/>
              </a:rPr>
              <a:t> 则其差分数列：</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3</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7</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9</a:t>
            </a:r>
          </a:p>
          <a:p>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差分</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的含义，是把函数表的复杂算式转化为差分运算，用简单的加法代替平方运算。</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20</a:t>
            </a:fld>
            <a:endParaRPr lang="en-US" altLang="en-US"/>
          </a:p>
        </p:txBody>
      </p:sp>
    </p:spTree>
    <p:extLst>
      <p:ext uri="{BB962C8B-B14F-4D97-AF65-F5344CB8AC3E}">
        <p14:creationId xmlns:p14="http://schemas.microsoft.com/office/powerpoint/2010/main" val="18635915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2</a:t>
            </a:fld>
            <a:endParaRPr lang="en-US" altLang="en-US"/>
          </a:p>
        </p:txBody>
      </p:sp>
    </p:spTree>
    <p:extLst>
      <p:ext uri="{BB962C8B-B14F-4D97-AF65-F5344CB8AC3E}">
        <p14:creationId xmlns:p14="http://schemas.microsoft.com/office/powerpoint/2010/main" val="360670235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她的父亲就是那个狂热的，不趋炎附势的激进诗人和冒险家拜伦。出生仅</a:t>
            </a:r>
            <a:r>
              <a:rPr lang="en-US" altLang="zh-CN" dirty="0"/>
              <a:t>37</a:t>
            </a:r>
            <a:r>
              <a:rPr lang="zh-CN" altLang="en-US" dirty="0"/>
              <a:t>天父母离异。父亲去世后，主要由祖母照顾童年，但其祖母在其</a:t>
            </a:r>
            <a:r>
              <a:rPr lang="en-US" altLang="zh-CN" dirty="0"/>
              <a:t>7</a:t>
            </a:r>
            <a:r>
              <a:rPr lang="zh-CN" altLang="en-US" dirty="0"/>
              <a:t>岁时去世。</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21</a:t>
            </a:fld>
            <a:endParaRPr lang="en-US" altLang="en-US"/>
          </a:p>
        </p:txBody>
      </p:sp>
    </p:spTree>
    <p:extLst>
      <p:ext uri="{BB962C8B-B14F-4D97-AF65-F5344CB8AC3E}">
        <p14:creationId xmlns:p14="http://schemas.microsoft.com/office/powerpoint/2010/main" val="6825193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Compute </a:t>
            </a:r>
            <a:r>
              <a:rPr lang="zh-CN" altLang="en-US" dirty="0"/>
              <a:t>到</a:t>
            </a:r>
            <a:r>
              <a:rPr lang="en-US" altLang="zh-CN" dirty="0"/>
              <a:t>Computer </a:t>
            </a:r>
            <a:r>
              <a:rPr lang="zh-CN" altLang="en-US" dirty="0"/>
              <a:t>意味着什么？能得出什么样子的结论或感触？</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23</a:t>
            </a:fld>
            <a:endParaRPr lang="en-US" altLang="en-US"/>
          </a:p>
        </p:txBody>
      </p:sp>
    </p:spTree>
    <p:extLst>
      <p:ext uri="{BB962C8B-B14F-4D97-AF65-F5344CB8AC3E}">
        <p14:creationId xmlns:p14="http://schemas.microsoft.com/office/powerpoint/2010/main" val="71504793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24</a:t>
            </a:fld>
            <a:endParaRPr lang="en-US" altLang="en-US"/>
          </a:p>
        </p:txBody>
      </p:sp>
    </p:spTree>
    <p:extLst>
      <p:ext uri="{BB962C8B-B14F-4D97-AF65-F5344CB8AC3E}">
        <p14:creationId xmlns:p14="http://schemas.microsoft.com/office/powerpoint/2010/main" val="20208502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与电影</a:t>
            </a:r>
            <a:r>
              <a:rPr lang="en-US" altLang="zh-CN" dirty="0"/>
              <a:t>《</a:t>
            </a:r>
            <a:r>
              <a:rPr lang="zh-CN" altLang="en-US" dirty="0"/>
              <a:t>模拟游戏</a:t>
            </a:r>
            <a:r>
              <a:rPr lang="en-US" altLang="zh-CN" dirty="0"/>
              <a:t>》</a:t>
            </a:r>
            <a:r>
              <a:rPr lang="zh-CN" altLang="en-US" dirty="0"/>
              <a:t>中的场景很像。</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28</a:t>
            </a:fld>
            <a:endParaRPr lang="en-US" altLang="en-US"/>
          </a:p>
        </p:txBody>
      </p:sp>
    </p:spTree>
    <p:extLst>
      <p:ext uri="{BB962C8B-B14F-4D97-AF65-F5344CB8AC3E}">
        <p14:creationId xmlns:p14="http://schemas.microsoft.com/office/powerpoint/2010/main" val="9357434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把程序当数据看。</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33</a:t>
            </a:fld>
            <a:endParaRPr lang="en-US" altLang="en-US"/>
          </a:p>
        </p:txBody>
      </p:sp>
    </p:spTree>
    <p:extLst>
      <p:ext uri="{BB962C8B-B14F-4D97-AF65-F5344CB8AC3E}">
        <p14:creationId xmlns:p14="http://schemas.microsoft.com/office/powerpoint/2010/main" val="24595345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atinLnBrk="0"/>
            <a:r>
              <a:rPr lang="zh-CN" altLang="en-US" sz="1200" b="0" i="0" kern="1200" dirty="0">
                <a:solidFill>
                  <a:schemeClr val="tx1"/>
                </a:solidFill>
                <a:effectLst/>
                <a:latin typeface="Times" charset="0"/>
                <a:ea typeface="Geneva" charset="0"/>
                <a:cs typeface="Geneva" charset="0"/>
              </a:rPr>
              <a:t>克劳德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香农</a:t>
            </a:r>
            <a:r>
              <a:rPr lang="en-US" altLang="zh-CN" sz="1200" b="0" i="0" kern="1200" dirty="0">
                <a:solidFill>
                  <a:schemeClr val="tx1"/>
                </a:solidFill>
                <a:effectLst/>
                <a:latin typeface="Times" charset="0"/>
                <a:ea typeface="Geneva" charset="0"/>
                <a:cs typeface="Geneva" charset="0"/>
              </a:rPr>
              <a:t>(Claude Elwood Shannon</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1916-2001)</a:t>
            </a: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charset="0"/>
                <a:ea typeface="Geneva" charset="0"/>
                <a:cs typeface="Geneva" charset="0"/>
              </a:rPr>
              <a:t>他的两大贡献：一是信息理论、信息熵的概念；另一是符号逻辑和开关理论。</a:t>
            </a:r>
            <a:endParaRPr lang="en-US" altLang="zh-CN" sz="1200" b="0" i="0" kern="1200" dirty="0">
              <a:solidFill>
                <a:schemeClr val="tx1"/>
              </a:solidFill>
              <a:effectLst/>
              <a:latin typeface="Times" charset="0"/>
              <a:ea typeface="Geneva" charset="0"/>
              <a:cs typeface="Geneva"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b="0" i="0" kern="1200" dirty="0">
                <a:solidFill>
                  <a:schemeClr val="tx1"/>
                </a:solidFill>
                <a:effectLst/>
                <a:latin typeface="Times" charset="0"/>
                <a:ea typeface="Geneva" charset="0"/>
                <a:cs typeface="Geneva" charset="0"/>
              </a:rPr>
              <a:t>学习他好奇心强、重视实践、追求完美、永不满足的科学精神，这是他获得成功的重要经验</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34</a:t>
            </a:fld>
            <a:endParaRPr lang="en-US" altLang="en-US"/>
          </a:p>
        </p:txBody>
      </p:sp>
    </p:spTree>
    <p:extLst>
      <p:ext uri="{BB962C8B-B14F-4D97-AF65-F5344CB8AC3E}">
        <p14:creationId xmlns:p14="http://schemas.microsoft.com/office/powerpoint/2010/main" val="246506237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36</a:t>
            </a:fld>
            <a:endParaRPr lang="en-US" altLang="en-US"/>
          </a:p>
        </p:txBody>
      </p:sp>
    </p:spTree>
    <p:extLst>
      <p:ext uri="{BB962C8B-B14F-4D97-AF65-F5344CB8AC3E}">
        <p14:creationId xmlns:p14="http://schemas.microsoft.com/office/powerpoint/2010/main" val="42854700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PDP11</a:t>
            </a:r>
            <a:r>
              <a:rPr lang="zh-CN" altLang="en-US" dirty="0"/>
              <a:t>我用过。大约</a:t>
            </a:r>
            <a:r>
              <a:rPr lang="en-US" altLang="zh-CN" dirty="0"/>
              <a:t>1983</a:t>
            </a:r>
            <a:r>
              <a:rPr lang="zh-CN" altLang="en-US" dirty="0"/>
              <a:t>年或者</a:t>
            </a:r>
            <a:r>
              <a:rPr lang="en-US" altLang="zh-CN" dirty="0"/>
              <a:t>1984</a:t>
            </a:r>
            <a:r>
              <a:rPr lang="zh-CN" altLang="en-US" dirty="0"/>
              <a:t>年。</a:t>
            </a:r>
            <a:endParaRPr lang="en-US" altLang="zh-CN" dirty="0"/>
          </a:p>
          <a:p>
            <a:r>
              <a:rPr lang="zh-CN" altLang="en-US" dirty="0"/>
              <a:t>在废弃的</a:t>
            </a:r>
            <a:r>
              <a:rPr lang="en-US" altLang="zh-CN" dirty="0"/>
              <a:t>PDP7</a:t>
            </a:r>
            <a:r>
              <a:rPr lang="zh-CN" altLang="en-US" dirty="0"/>
              <a:t>上想玩游戏的年轻人，写出了</a:t>
            </a:r>
            <a:r>
              <a:rPr lang="en-US" altLang="zh-CN" dirty="0"/>
              <a:t>UNIX</a:t>
            </a:r>
            <a:r>
              <a:rPr lang="zh-CN" altLang="en-US" dirty="0"/>
              <a:t>操作系统，用</a:t>
            </a:r>
            <a:r>
              <a:rPr lang="en-US" altLang="zh-CN" dirty="0"/>
              <a:t>C</a:t>
            </a:r>
            <a:r>
              <a:rPr lang="zh-CN" altLang="en-US" dirty="0"/>
              <a:t>语言。</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37</a:t>
            </a:fld>
            <a:endParaRPr lang="en-US" altLang="en-US"/>
          </a:p>
        </p:txBody>
      </p:sp>
    </p:spTree>
    <p:extLst>
      <p:ext uri="{BB962C8B-B14F-4D97-AF65-F5344CB8AC3E}">
        <p14:creationId xmlns:p14="http://schemas.microsoft.com/office/powerpoint/2010/main" val="246857348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err="1">
                <a:solidFill>
                  <a:schemeClr val="tx1"/>
                </a:solidFill>
                <a:effectLst/>
                <a:latin typeface="Times" charset="0"/>
                <a:ea typeface="Geneva" charset="0"/>
                <a:cs typeface="Geneva" charset="0"/>
              </a:rPr>
              <a:t>DennisRitchie</a:t>
            </a:r>
            <a:r>
              <a:rPr lang="zh-CN" altLang="en-US" sz="1200" b="0" i="0" kern="1200" dirty="0">
                <a:solidFill>
                  <a:schemeClr val="tx1"/>
                </a:solidFill>
                <a:effectLst/>
                <a:latin typeface="Times" charset="0"/>
                <a:ea typeface="Geneva" charset="0"/>
                <a:cs typeface="Geneva" charset="0"/>
              </a:rPr>
              <a:t>和</a:t>
            </a:r>
            <a:r>
              <a:rPr lang="en-US" altLang="zh-CN" sz="1200" b="0" i="0" kern="1200" dirty="0" err="1">
                <a:solidFill>
                  <a:schemeClr val="tx1"/>
                </a:solidFill>
                <a:effectLst/>
                <a:latin typeface="Times" charset="0"/>
                <a:ea typeface="Geneva" charset="0"/>
                <a:cs typeface="Geneva" charset="0"/>
              </a:rPr>
              <a:t>KenThompson</a:t>
            </a:r>
            <a:r>
              <a:rPr lang="zh-CN" altLang="en-US" sz="1200" b="0" i="0" kern="1200" dirty="0">
                <a:solidFill>
                  <a:schemeClr val="tx1"/>
                </a:solidFill>
                <a:effectLst/>
                <a:latin typeface="Times" charset="0"/>
                <a:ea typeface="Geneva" charset="0"/>
                <a:cs typeface="Geneva" charset="0"/>
              </a:rPr>
              <a:t>在</a:t>
            </a:r>
            <a:r>
              <a:rPr lang="en-US" altLang="zh-CN" sz="1200" b="0" i="0" kern="1200" dirty="0">
                <a:solidFill>
                  <a:schemeClr val="tx1"/>
                </a:solidFill>
                <a:effectLst/>
                <a:latin typeface="Times" charset="0"/>
                <a:ea typeface="Geneva" charset="0"/>
                <a:cs typeface="Geneva" charset="0"/>
              </a:rPr>
              <a:t>1970</a:t>
            </a:r>
            <a:r>
              <a:rPr lang="zh-CN" altLang="en-US" sz="1200" b="0" i="0" kern="1200" dirty="0">
                <a:solidFill>
                  <a:schemeClr val="tx1"/>
                </a:solidFill>
                <a:effectLst/>
                <a:latin typeface="Times" charset="0"/>
                <a:ea typeface="Geneva" charset="0"/>
                <a:cs typeface="Geneva" charset="0"/>
              </a:rPr>
              <a:t>年代早期开发的</a:t>
            </a:r>
            <a:r>
              <a:rPr lang="en-US" altLang="zh-CN" sz="1200" b="0" i="0" kern="1200" dirty="0">
                <a:solidFill>
                  <a:schemeClr val="tx1"/>
                </a:solidFill>
                <a:effectLst/>
                <a:latin typeface="Times" charset="0"/>
                <a:ea typeface="Geneva" charset="0"/>
                <a:cs typeface="Geneva" charset="0"/>
              </a:rPr>
              <a:t>C</a:t>
            </a:r>
            <a:r>
              <a:rPr lang="zh-CN" altLang="en-US" sz="1200" b="0" i="0" kern="1200" dirty="0">
                <a:solidFill>
                  <a:schemeClr val="tx1"/>
                </a:solidFill>
                <a:effectLst/>
                <a:latin typeface="Times" charset="0"/>
                <a:ea typeface="Geneva" charset="0"/>
                <a:cs typeface="Geneva" charset="0"/>
              </a:rPr>
              <a:t>语言。在</a:t>
            </a:r>
            <a:r>
              <a:rPr lang="en-US" altLang="zh-CN" sz="1200" b="0" i="0" kern="1200" dirty="0">
                <a:solidFill>
                  <a:schemeClr val="tx1"/>
                </a:solidFill>
                <a:effectLst/>
                <a:latin typeface="Times" charset="0"/>
                <a:ea typeface="Geneva" charset="0"/>
                <a:cs typeface="Geneva" charset="0"/>
              </a:rPr>
              <a:t>1980</a:t>
            </a:r>
            <a:r>
              <a:rPr lang="zh-CN" altLang="en-US" sz="1200" b="0" i="0" kern="1200" dirty="0">
                <a:solidFill>
                  <a:schemeClr val="tx1"/>
                </a:solidFill>
                <a:effectLst/>
                <a:latin typeface="Times" charset="0"/>
                <a:ea typeface="Geneva" charset="0"/>
                <a:cs typeface="Geneva" charset="0"/>
              </a:rPr>
              <a:t>年代，又由比加尼</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斯楚士舒普发展为</a:t>
            </a:r>
            <a:r>
              <a:rPr lang="en-US" altLang="zh-CN" sz="1200" b="0" i="0" kern="1200" dirty="0">
                <a:solidFill>
                  <a:schemeClr val="tx1"/>
                </a:solidFill>
                <a:effectLst/>
                <a:latin typeface="Times" charset="0"/>
                <a:ea typeface="Geneva" charset="0"/>
                <a:cs typeface="Geneva" charset="0"/>
              </a:rPr>
              <a:t>C++</a:t>
            </a:r>
            <a:r>
              <a:rPr lang="zh-CN" altLang="en-US" sz="1200" b="0" i="0" kern="1200" dirty="0">
                <a:solidFill>
                  <a:schemeClr val="tx1"/>
                </a:solidFill>
                <a:effectLst/>
                <a:latin typeface="Times" charset="0"/>
                <a:ea typeface="Geneva" charset="0"/>
                <a:cs typeface="Geneva" charset="0"/>
              </a:rPr>
              <a:t>语言。进入中国 </a:t>
            </a:r>
            <a:r>
              <a:rPr lang="en-US" altLang="zh-CN" sz="1200" b="0" i="0" kern="1200" dirty="0">
                <a:solidFill>
                  <a:schemeClr val="tx1"/>
                </a:solidFill>
                <a:effectLst/>
                <a:latin typeface="Times" charset="0"/>
                <a:ea typeface="Geneva" charset="0"/>
                <a:cs typeface="Geneva" charset="0"/>
              </a:rPr>
              <a:t>1997</a:t>
            </a:r>
            <a:r>
              <a:rPr lang="zh-CN" altLang="en-US" sz="1200" b="0" i="0" kern="1200" dirty="0">
                <a:solidFill>
                  <a:schemeClr val="tx1"/>
                </a:solidFill>
                <a:effectLst/>
                <a:latin typeface="Times" charset="0"/>
                <a:ea typeface="Geneva" charset="0"/>
                <a:cs typeface="Geneva" charset="0"/>
              </a:rPr>
              <a:t>年</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月。</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40</a:t>
            </a:fld>
            <a:endParaRPr lang="en-US" altLang="en-US"/>
          </a:p>
        </p:txBody>
      </p:sp>
    </p:spTree>
    <p:extLst>
      <p:ext uri="{BB962C8B-B14F-4D97-AF65-F5344CB8AC3E}">
        <p14:creationId xmlns:p14="http://schemas.microsoft.com/office/powerpoint/2010/main" val="8977433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本门课程：本科生的核心可成，研究生的基础课程。没有选上课程又想选的给我说一下。</a:t>
            </a:r>
            <a:endParaRPr lang="en-US" altLang="zh-CN" dirty="0"/>
          </a:p>
          <a:p>
            <a:r>
              <a:rPr lang="zh-CN" altLang="en-US" dirty="0"/>
              <a:t>鲁迅说：治学先治史</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43</a:t>
            </a:fld>
            <a:endParaRPr lang="en-US" altLang="en-US"/>
          </a:p>
        </p:txBody>
      </p:sp>
    </p:spTree>
    <p:extLst>
      <p:ext uri="{BB962C8B-B14F-4D97-AF65-F5344CB8AC3E}">
        <p14:creationId xmlns:p14="http://schemas.microsoft.com/office/powerpoint/2010/main" val="196775085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3</a:t>
            </a:fld>
            <a:endParaRPr lang="en-US" altLang="en-US"/>
          </a:p>
        </p:txBody>
      </p:sp>
    </p:spTree>
    <p:extLst>
      <p:ext uri="{BB962C8B-B14F-4D97-AF65-F5344CB8AC3E}">
        <p14:creationId xmlns:p14="http://schemas.microsoft.com/office/powerpoint/2010/main" val="20041958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44</a:t>
            </a:fld>
            <a:endParaRPr lang="en-US" altLang="en-US"/>
          </a:p>
        </p:txBody>
      </p:sp>
    </p:spTree>
    <p:extLst>
      <p:ext uri="{BB962C8B-B14F-4D97-AF65-F5344CB8AC3E}">
        <p14:creationId xmlns:p14="http://schemas.microsoft.com/office/powerpoint/2010/main" val="386101369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45</a:t>
            </a:fld>
            <a:endParaRPr lang="en-US" altLang="en-US"/>
          </a:p>
        </p:txBody>
      </p:sp>
    </p:spTree>
    <p:extLst>
      <p:ext uri="{BB962C8B-B14F-4D97-AF65-F5344CB8AC3E}">
        <p14:creationId xmlns:p14="http://schemas.microsoft.com/office/powerpoint/2010/main" val="32061760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46</a:t>
            </a:fld>
            <a:endParaRPr lang="en-US" altLang="en-US"/>
          </a:p>
        </p:txBody>
      </p:sp>
    </p:spTree>
    <p:extLst>
      <p:ext uri="{BB962C8B-B14F-4D97-AF65-F5344CB8AC3E}">
        <p14:creationId xmlns:p14="http://schemas.microsoft.com/office/powerpoint/2010/main" val="371076095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47</a:t>
            </a:fld>
            <a:endParaRPr lang="en-US" altLang="en-US"/>
          </a:p>
        </p:txBody>
      </p:sp>
    </p:spTree>
    <p:extLst>
      <p:ext uri="{BB962C8B-B14F-4D97-AF65-F5344CB8AC3E}">
        <p14:creationId xmlns:p14="http://schemas.microsoft.com/office/powerpoint/2010/main" val="317962954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从</a:t>
            </a:r>
            <a:r>
              <a:rPr lang="en-US" altLang="zh-CN" dirty="0"/>
              <a:t>ENIAC</a:t>
            </a:r>
            <a:r>
              <a:rPr lang="zh-CN" altLang="en-US" dirty="0"/>
              <a:t>到当前最先进的计算机都采用的是冯</a:t>
            </a:r>
            <a:r>
              <a:rPr lang="en-US" altLang="zh-CN" dirty="0"/>
              <a:t>·</a:t>
            </a:r>
            <a:r>
              <a:rPr lang="zh-CN" altLang="en-US" dirty="0"/>
              <a:t>诺依曼体系结构。所以冯</a:t>
            </a:r>
            <a:r>
              <a:rPr lang="en-US" altLang="zh-CN" dirty="0"/>
              <a:t>·</a:t>
            </a:r>
            <a:r>
              <a:rPr lang="zh-CN" altLang="en-US" dirty="0"/>
              <a:t>诺依曼是当之无愧的数字计算机之父。</a:t>
            </a:r>
            <a:endParaRPr lang="en-US" altLang="zh-CN" baseline="30000" dirty="0"/>
          </a:p>
          <a:p>
            <a:pPr eaLnBrk="1" hangingPunct="1">
              <a:spcBef>
                <a:spcPct val="0"/>
              </a:spcBef>
            </a:pPr>
            <a:r>
              <a:rPr lang="zh-CN" altLang="en-US" dirty="0"/>
              <a:t>电子计算机的问世，最重要的奠基人是英国科学家艾兰</a:t>
            </a:r>
            <a:r>
              <a:rPr lang="en-US" altLang="zh-CN" dirty="0"/>
              <a:t>· </a:t>
            </a:r>
            <a:r>
              <a:rPr lang="zh-CN" altLang="en-US" dirty="0"/>
              <a:t>图灵（</a:t>
            </a:r>
            <a:r>
              <a:rPr lang="en-US" altLang="zh-CN" dirty="0"/>
              <a:t>Alan Turing</a:t>
            </a:r>
            <a:r>
              <a:rPr lang="zh-CN" altLang="en-US" dirty="0"/>
              <a:t>）和美籍匈牙利科学家冯</a:t>
            </a:r>
            <a:r>
              <a:rPr lang="en-US" altLang="zh-CN" dirty="0"/>
              <a:t>· </a:t>
            </a:r>
            <a:r>
              <a:rPr lang="zh-CN" altLang="en-US" dirty="0"/>
              <a:t>诺依曼（</a:t>
            </a:r>
            <a:r>
              <a:rPr lang="en-US" altLang="zh-CN" dirty="0"/>
              <a:t>John Von· Neuman</a:t>
            </a:r>
            <a:r>
              <a:rPr lang="zh-CN" altLang="en-US" dirty="0"/>
              <a:t>）。图灵的贡献是建立了图灵机的理论模型，奠定了人工智能的基础。而冯</a:t>
            </a:r>
            <a:r>
              <a:rPr lang="en-US" altLang="zh-CN" dirty="0"/>
              <a:t>· </a:t>
            </a:r>
            <a:r>
              <a:rPr lang="zh-CN" altLang="en-US" dirty="0"/>
              <a:t>诺依曼则是首先提出了计算机体系结构的设想。</a:t>
            </a:r>
            <a:endParaRPr lang="en-US" altLang="zh-CN" dirty="0"/>
          </a:p>
          <a:p>
            <a:pPr eaLnBrk="1" hangingPunct="1">
              <a:spcBef>
                <a:spcPct val="0"/>
              </a:spcBef>
            </a:pPr>
            <a:r>
              <a:rPr lang="en-US" altLang="zh-CN" dirty="0"/>
              <a:t>1946</a:t>
            </a:r>
            <a:r>
              <a:rPr lang="zh-CN" altLang="en-US" dirty="0"/>
              <a:t>年美籍匈牙利科学家冯</a:t>
            </a:r>
            <a:r>
              <a:rPr lang="en-US" altLang="zh-CN" dirty="0"/>
              <a:t>·</a:t>
            </a:r>
            <a:r>
              <a:rPr lang="zh-CN" altLang="en-US" dirty="0"/>
              <a:t>诺依曼提出存储程序原理，把程序本身当作数据来对待，程序和该程序处理的数据用同样的方式存储，并确定了存储程序计算机的五大组成部分和基本工作方法。</a:t>
            </a:r>
            <a:endParaRPr lang="en-US" altLang="zh-CN" baseline="30000" dirty="0"/>
          </a:p>
          <a:p>
            <a:pPr eaLnBrk="1" hangingPunct="1">
              <a:spcBef>
                <a:spcPct val="0"/>
              </a:spcBef>
            </a:pPr>
            <a:r>
              <a:rPr lang="zh-CN" altLang="en-US" dirty="0"/>
              <a:t>半个多世纪以来，计算机制造技术发生了巨大变化，但冯</a:t>
            </a:r>
            <a:r>
              <a:rPr lang="en-US" altLang="zh-CN" dirty="0"/>
              <a:t>· </a:t>
            </a:r>
            <a:r>
              <a:rPr lang="zh-CN" altLang="en-US" dirty="0"/>
              <a:t>诺依曼体系结构仍然沿用至今，人们总是把冯</a:t>
            </a:r>
            <a:r>
              <a:rPr lang="en-US" altLang="zh-CN" dirty="0"/>
              <a:t>· </a:t>
            </a:r>
            <a:r>
              <a:rPr lang="zh-CN" altLang="en-US" dirty="0"/>
              <a:t>诺依曼称为“计算机鼻祖”。</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53</a:t>
            </a:fld>
            <a:endParaRPr lang="en-US" altLang="en-US"/>
          </a:p>
        </p:txBody>
      </p:sp>
    </p:spTree>
    <p:extLst>
      <p:ext uri="{BB962C8B-B14F-4D97-AF65-F5344CB8AC3E}">
        <p14:creationId xmlns:p14="http://schemas.microsoft.com/office/powerpoint/2010/main" val="324148298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英格兰银行</a:t>
            </a:r>
            <a:r>
              <a:rPr lang="en-US" altLang="zh-CN" sz="1200" b="0" i="0" kern="1200" dirty="0">
                <a:solidFill>
                  <a:schemeClr val="tx1"/>
                </a:solidFill>
                <a:effectLst/>
                <a:latin typeface="Times" charset="0"/>
                <a:ea typeface="Geneva" charset="0"/>
                <a:cs typeface="Geneva" charset="0"/>
              </a:rPr>
              <a:t>2020</a:t>
            </a:r>
            <a:r>
              <a:rPr lang="zh-CN" altLang="en-US" sz="1200" b="0" i="0" kern="1200" dirty="0">
                <a:solidFill>
                  <a:schemeClr val="tx1"/>
                </a:solidFill>
                <a:effectLst/>
                <a:latin typeface="Times" charset="0"/>
                <a:ea typeface="Geneva" charset="0"/>
                <a:cs typeface="Geneva" charset="0"/>
              </a:rPr>
              <a:t>年推出新版英镑纸钞，其中图灵成为</a:t>
            </a:r>
            <a:r>
              <a:rPr lang="en-US" altLang="zh-CN" sz="1200" b="0" i="0" kern="1200" dirty="0">
                <a:solidFill>
                  <a:schemeClr val="tx1"/>
                </a:solidFill>
                <a:effectLst/>
                <a:latin typeface="Times" charset="0"/>
                <a:ea typeface="Geneva" charset="0"/>
                <a:cs typeface="Geneva" charset="0"/>
              </a:rPr>
              <a:t>50</a:t>
            </a:r>
            <a:r>
              <a:rPr lang="zh-CN" altLang="en-US" sz="1200" b="0" i="0" kern="1200" dirty="0">
                <a:solidFill>
                  <a:schemeClr val="tx1"/>
                </a:solidFill>
                <a:effectLst/>
                <a:latin typeface="Times" charset="0"/>
                <a:ea typeface="Geneva" charset="0"/>
                <a:cs typeface="Geneva" charset="0"/>
              </a:rPr>
              <a:t>英镑（英镑最大面值）的封面人物，他取代了当前</a:t>
            </a:r>
            <a:r>
              <a:rPr lang="en-US" altLang="zh-CN" sz="1200" b="0" i="0" kern="1200" dirty="0">
                <a:solidFill>
                  <a:schemeClr val="tx1"/>
                </a:solidFill>
                <a:effectLst/>
                <a:latin typeface="Times" charset="0"/>
                <a:ea typeface="Geneva" charset="0"/>
                <a:cs typeface="Geneva" charset="0"/>
              </a:rPr>
              <a:t>50</a:t>
            </a:r>
            <a:r>
              <a:rPr lang="zh-CN" altLang="en-US" sz="1200" b="0" i="0" kern="1200" dirty="0">
                <a:solidFill>
                  <a:schemeClr val="tx1"/>
                </a:solidFill>
                <a:effectLst/>
                <a:latin typeface="Times" charset="0"/>
                <a:ea typeface="Geneva" charset="0"/>
                <a:cs typeface="Geneva" charset="0"/>
              </a:rPr>
              <a:t>英镑的两位名人</a:t>
            </a:r>
            <a:r>
              <a:rPr lang="en-US" altLang="zh-CN" sz="1200" b="0" i="0" kern="1200" dirty="0">
                <a:solidFill>
                  <a:schemeClr val="tx1"/>
                </a:solidFill>
                <a:effectLst/>
                <a:latin typeface="Times" charset="0"/>
                <a:ea typeface="Geneva" charset="0"/>
                <a:cs typeface="Geneva" charset="0"/>
              </a:rPr>
              <a:t>Matthew Boulton</a:t>
            </a:r>
            <a:r>
              <a:rPr lang="zh-CN" altLang="en-US" sz="1200" b="0" i="0" kern="1200" dirty="0">
                <a:solidFill>
                  <a:schemeClr val="tx1"/>
                </a:solidFill>
                <a:effectLst/>
                <a:latin typeface="Times" charset="0"/>
                <a:ea typeface="Geneva" charset="0"/>
                <a:cs typeface="Geneva" charset="0"/>
              </a:rPr>
              <a:t>（博尔顿）和</a:t>
            </a:r>
            <a:r>
              <a:rPr lang="en-US" altLang="zh-CN" sz="1200" b="0" i="0" kern="1200" dirty="0">
                <a:solidFill>
                  <a:schemeClr val="tx1"/>
                </a:solidFill>
                <a:effectLst/>
                <a:latin typeface="Times" charset="0"/>
                <a:ea typeface="Geneva" charset="0"/>
                <a:cs typeface="Geneva" charset="0"/>
              </a:rPr>
              <a:t>James Watt</a:t>
            </a:r>
            <a:r>
              <a:rPr lang="zh-CN" altLang="en-US" sz="1200" b="0" i="0" kern="1200" dirty="0">
                <a:solidFill>
                  <a:schemeClr val="tx1"/>
                </a:solidFill>
                <a:effectLst/>
                <a:latin typeface="Times" charset="0"/>
                <a:ea typeface="Geneva" charset="0"/>
                <a:cs typeface="Geneva" charset="0"/>
              </a:rPr>
              <a:t>（瓦特）。</a:t>
            </a:r>
          </a:p>
          <a:p>
            <a:r>
              <a:rPr lang="zh-CN" altLang="en-US" sz="1200" b="0" i="0" kern="1200" dirty="0">
                <a:solidFill>
                  <a:schemeClr val="tx1"/>
                </a:solidFill>
                <a:effectLst/>
                <a:latin typeface="Times" charset="0"/>
                <a:ea typeface="Geneva" charset="0"/>
                <a:cs typeface="Geneva" charset="0"/>
              </a:rPr>
              <a:t>同时，这套新钞票中，</a:t>
            </a:r>
            <a:r>
              <a:rPr lang="en-US" altLang="zh-CN" sz="1200" b="0" i="0" kern="1200" dirty="0">
                <a:solidFill>
                  <a:schemeClr val="tx1"/>
                </a:solidFill>
                <a:effectLst/>
                <a:latin typeface="Times" charset="0"/>
                <a:ea typeface="Geneva" charset="0"/>
                <a:cs typeface="Geneva" charset="0"/>
              </a:rPr>
              <a:t>5</a:t>
            </a:r>
            <a:r>
              <a:rPr lang="zh-CN" altLang="en-US" sz="1200" b="0" i="0" kern="1200" dirty="0">
                <a:solidFill>
                  <a:schemeClr val="tx1"/>
                </a:solidFill>
                <a:effectLst/>
                <a:latin typeface="Times" charset="0"/>
                <a:ea typeface="Geneva" charset="0"/>
                <a:cs typeface="Geneva" charset="0"/>
              </a:rPr>
              <a:t>英镑的头像人物是前首相丘吉尔，</a:t>
            </a:r>
            <a:r>
              <a:rPr lang="en-US" altLang="zh-CN" sz="1200" b="0" i="0" kern="1200" dirty="0">
                <a:solidFill>
                  <a:schemeClr val="tx1"/>
                </a:solidFill>
                <a:effectLst/>
                <a:latin typeface="Times" charset="0"/>
                <a:ea typeface="Geneva" charset="0"/>
                <a:cs typeface="Geneva" charset="0"/>
              </a:rPr>
              <a:t>10</a:t>
            </a:r>
            <a:r>
              <a:rPr lang="zh-CN" altLang="en-US" sz="1200" b="0" i="0" kern="1200" dirty="0">
                <a:solidFill>
                  <a:schemeClr val="tx1"/>
                </a:solidFill>
                <a:effectLst/>
                <a:latin typeface="Times" charset="0"/>
                <a:ea typeface="Geneva" charset="0"/>
                <a:cs typeface="Geneva" charset="0"/>
              </a:rPr>
              <a:t>英镑是著名作家简</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奥斯汀，</a:t>
            </a:r>
            <a:r>
              <a:rPr lang="en-US" altLang="zh-CN" sz="1200" b="0" i="0" kern="1200" dirty="0">
                <a:solidFill>
                  <a:schemeClr val="tx1"/>
                </a:solidFill>
                <a:effectLst/>
                <a:latin typeface="Times" charset="0"/>
                <a:ea typeface="Geneva" charset="0"/>
                <a:cs typeface="Geneva" charset="0"/>
              </a:rPr>
              <a:t>20</a:t>
            </a:r>
            <a:r>
              <a:rPr lang="zh-CN" altLang="en-US" sz="1200" b="0" i="0" kern="1200" dirty="0">
                <a:solidFill>
                  <a:schemeClr val="tx1"/>
                </a:solidFill>
                <a:effectLst/>
                <a:latin typeface="Times" charset="0"/>
                <a:ea typeface="Geneva" charset="0"/>
                <a:cs typeface="Geneva" charset="0"/>
              </a:rPr>
              <a:t>英镑是画家</a:t>
            </a:r>
            <a:r>
              <a:rPr lang="en-US" altLang="zh-CN" sz="1200" b="0" i="0" kern="1200" dirty="0">
                <a:solidFill>
                  <a:schemeClr val="tx1"/>
                </a:solidFill>
                <a:effectLst/>
                <a:latin typeface="Times" charset="0"/>
                <a:ea typeface="Geneva" charset="0"/>
                <a:cs typeface="Geneva" charset="0"/>
              </a:rPr>
              <a:t>JMW Turner</a:t>
            </a:r>
            <a:r>
              <a:rPr lang="zh-CN" altLang="en-US" sz="1200" b="0" i="0" kern="1200" dirty="0">
                <a:solidFill>
                  <a:schemeClr val="tx1"/>
                </a:solidFill>
                <a:effectLst/>
                <a:latin typeface="Times" charset="0"/>
                <a:ea typeface="Geneva" charset="0"/>
                <a:cs typeface="Geneva" charset="0"/>
              </a:rPr>
              <a:t>（约瑟夫</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马洛德</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威廉</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透纳），</a:t>
            </a:r>
            <a:r>
              <a:rPr lang="en-US" altLang="zh-CN" sz="1200" b="0" i="0" kern="1200" dirty="0">
                <a:solidFill>
                  <a:schemeClr val="tx1"/>
                </a:solidFill>
                <a:effectLst/>
                <a:latin typeface="Times" charset="0"/>
                <a:ea typeface="Geneva" charset="0"/>
                <a:cs typeface="Geneva" charset="0"/>
              </a:rPr>
              <a:t>2021</a:t>
            </a:r>
            <a:r>
              <a:rPr lang="zh-CN" altLang="en-US" sz="1200" b="0" i="0" kern="1200" dirty="0">
                <a:solidFill>
                  <a:schemeClr val="tx1"/>
                </a:solidFill>
                <a:effectLst/>
                <a:latin typeface="Times" charset="0"/>
                <a:ea typeface="Geneva" charset="0"/>
                <a:cs typeface="Geneva" charset="0"/>
              </a:rPr>
              <a:t>年底开始大规模流通，且还采用了不同于传统纸钞的聚合材料工艺。</a:t>
            </a:r>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55</a:t>
            </a:fld>
            <a:endParaRPr lang="en-US" altLang="en-US"/>
          </a:p>
        </p:txBody>
      </p:sp>
    </p:spTree>
    <p:extLst>
      <p:ext uri="{BB962C8B-B14F-4D97-AF65-F5344CB8AC3E}">
        <p14:creationId xmlns:p14="http://schemas.microsoft.com/office/powerpoint/2010/main" val="4528616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图灵之死？与</a:t>
            </a:r>
            <a:r>
              <a:rPr lang="en-US" altLang="zh-CN" dirty="0"/>
              <a:t>Apple</a:t>
            </a:r>
            <a:r>
              <a:rPr lang="zh-CN" altLang="en-US" dirty="0"/>
              <a:t>的</a:t>
            </a:r>
            <a:r>
              <a:rPr lang="en-US" altLang="zh-CN" dirty="0"/>
              <a:t>Logo</a:t>
            </a:r>
            <a:r>
              <a:rPr lang="zh-CN" altLang="en-US" dirty="0"/>
              <a:t>的纪念。</a:t>
            </a:r>
            <a:r>
              <a:rPr lang="en-US" altLang="zh-CN" dirty="0"/>
              <a:t> </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56</a:t>
            </a:fld>
            <a:endParaRPr lang="en-US" altLang="en-US"/>
          </a:p>
        </p:txBody>
      </p:sp>
    </p:spTree>
    <p:extLst>
      <p:ext uri="{BB962C8B-B14F-4D97-AF65-F5344CB8AC3E}">
        <p14:creationId xmlns:p14="http://schemas.microsoft.com/office/powerpoint/2010/main" val="33526814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像外行一样思考，像专家一样实践。</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58</a:t>
            </a:fld>
            <a:endParaRPr lang="en-US" altLang="en-US"/>
          </a:p>
        </p:txBody>
      </p:sp>
    </p:spTree>
    <p:extLst>
      <p:ext uri="{BB962C8B-B14F-4D97-AF65-F5344CB8AC3E}">
        <p14:creationId xmlns:p14="http://schemas.microsoft.com/office/powerpoint/2010/main" val="101681778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计算机软件的历史可以说就是图领奖授予的历史。</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61</a:t>
            </a:fld>
            <a:endParaRPr lang="en-US" altLang="en-US"/>
          </a:p>
        </p:txBody>
      </p:sp>
    </p:spTree>
    <p:extLst>
      <p:ext uri="{BB962C8B-B14F-4D97-AF65-F5344CB8AC3E}">
        <p14:creationId xmlns:p14="http://schemas.microsoft.com/office/powerpoint/2010/main" val="4073133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年龄指的是其所作出贡献的那个年龄，非其获奖的年龄。获奖的年龄一般都比较大，</a:t>
            </a:r>
            <a:r>
              <a:rPr lang="en-US" altLang="zh-CN" dirty="0"/>
              <a:t>70</a:t>
            </a:r>
            <a:r>
              <a:rPr lang="zh-CN" altLang="en-US" dirty="0"/>
              <a:t>多吧。得靠实践检验正确性。所以，身体健康也很重要。不要到给你颁奖的时候找不到你了。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62</a:t>
            </a:fld>
            <a:endParaRPr lang="en-US" altLang="en-US"/>
          </a:p>
        </p:txBody>
      </p:sp>
    </p:spTree>
    <p:extLst>
      <p:ext uri="{BB962C8B-B14F-4D97-AF65-F5344CB8AC3E}">
        <p14:creationId xmlns:p14="http://schemas.microsoft.com/office/powerpoint/2010/main" val="3033689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4</a:t>
            </a:fld>
            <a:endParaRPr lang="en-US" altLang="en-US"/>
          </a:p>
        </p:txBody>
      </p:sp>
    </p:spTree>
    <p:extLst>
      <p:ext uri="{BB962C8B-B14F-4D97-AF65-F5344CB8AC3E}">
        <p14:creationId xmlns:p14="http://schemas.microsoft.com/office/powerpoint/2010/main" val="280450664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可迁移能力</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63</a:t>
            </a:fld>
            <a:endParaRPr lang="en-US" altLang="en-US"/>
          </a:p>
        </p:txBody>
      </p:sp>
    </p:spTree>
    <p:extLst>
      <p:ext uri="{BB962C8B-B14F-4D97-AF65-F5344CB8AC3E}">
        <p14:creationId xmlns:p14="http://schemas.microsoft.com/office/powerpoint/2010/main" val="3589695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nSpc>
                <a:spcPct val="200000"/>
              </a:lnSpc>
            </a:pPr>
            <a:r>
              <a:rPr lang="zh-CN" altLang="en-US" dirty="0"/>
              <a:t>综上：</a:t>
            </a:r>
            <a:r>
              <a:rPr lang="zh-CN" altLang="en-US" sz="1200" b="1" dirty="0">
                <a:solidFill>
                  <a:srgbClr val="324A7A"/>
                </a:solidFill>
                <a:latin typeface="华文中宋" panose="02010600040101010101" pitchFamily="2" charset="-122"/>
                <a:ea typeface="华文中宋" panose="02010600040101010101" pitchFamily="2" charset="-122"/>
              </a:rPr>
              <a:t>江山代有才人出，各领风骚数百年。</a:t>
            </a:r>
            <a:r>
              <a:rPr lang="zh-CN" altLang="en-US" dirty="0"/>
              <a:t>长江后浪推前浪，你方唱罢我登场。心潮澎湃，荡气回肠。给别人鼓掌，也是给我们的生命加油。</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64</a:t>
            </a:fld>
            <a:endParaRPr lang="en-US" altLang="en-US"/>
          </a:p>
        </p:txBody>
      </p:sp>
    </p:spTree>
    <p:extLst>
      <p:ext uri="{BB962C8B-B14F-4D97-AF65-F5344CB8AC3E}">
        <p14:creationId xmlns:p14="http://schemas.microsoft.com/office/powerpoint/2010/main" val="85987269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65</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5233391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这个问题很重要，要不然我们不相信计算机。</a:t>
            </a:r>
            <a:endParaRPr lang="en-US" altLang="zh-CN" dirty="0"/>
          </a:p>
          <a:p>
            <a:r>
              <a:rPr lang="zh-CN" altLang="en-US" dirty="0"/>
              <a:t>我们把这个问题拆解为一下三个小问题：</a:t>
            </a:r>
            <a:r>
              <a:rPr lang="en-US" altLang="zh-CN" dirty="0"/>
              <a:t>1</a:t>
            </a:r>
            <a:r>
              <a:rPr lang="zh-CN" altLang="en-US" dirty="0"/>
              <a:t>、</a:t>
            </a:r>
            <a:r>
              <a:rPr lang="en-US" altLang="zh-CN" dirty="0"/>
              <a:t>2</a:t>
            </a:r>
            <a:r>
              <a:rPr lang="zh-CN" altLang="en-US" dirty="0"/>
              <a:t>、</a:t>
            </a:r>
            <a:r>
              <a:rPr lang="en-US" altLang="zh-CN" dirty="0"/>
              <a:t>3</a:t>
            </a:r>
            <a:r>
              <a:rPr lang="zh-CN" altLang="en-US" dirty="0"/>
              <a:t>（概念，逻辑，物理）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66</a:t>
            </a:fld>
            <a:endParaRPr lang="en-US" altLang="en-US"/>
          </a:p>
        </p:txBody>
      </p:sp>
    </p:spTree>
    <p:extLst>
      <p:ext uri="{BB962C8B-B14F-4D97-AF65-F5344CB8AC3E}">
        <p14:creationId xmlns:p14="http://schemas.microsoft.com/office/powerpoint/2010/main" val="15153390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0</a:t>
            </a:r>
            <a:r>
              <a:rPr lang="zh-CN" altLang="en-US" dirty="0"/>
              <a:t>和</a:t>
            </a:r>
            <a:r>
              <a:rPr lang="en-US" altLang="zh-CN" dirty="0"/>
              <a:t>1</a:t>
            </a:r>
            <a:r>
              <a:rPr lang="zh-CN" altLang="en-US" dirty="0"/>
              <a:t>是连接软件与硬件的纽带。是最基本的抽象和自动化的机制。</a:t>
            </a:r>
            <a:endParaRPr lang="en-US" altLang="zh-CN"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67</a:t>
            </a:fld>
            <a:endParaRPr lang="en-US" altLang="en-US"/>
          </a:p>
        </p:txBody>
      </p:sp>
    </p:spTree>
    <p:extLst>
      <p:ext uri="{BB962C8B-B14F-4D97-AF65-F5344CB8AC3E}">
        <p14:creationId xmlns:p14="http://schemas.microsoft.com/office/powerpoint/2010/main" val="170182601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Light is the</a:t>
            </a:r>
            <a:r>
              <a:rPr lang="zh-CN" altLang="en-US" dirty="0"/>
              <a:t> </a:t>
            </a:r>
            <a:r>
              <a:rPr lang="en-US" altLang="zh-CN" dirty="0"/>
              <a:t>power.</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68</a:t>
            </a:fld>
            <a:endParaRPr lang="en-US" altLang="en-US"/>
          </a:p>
        </p:txBody>
      </p:sp>
    </p:spTree>
    <p:extLst>
      <p:ext uri="{BB962C8B-B14F-4D97-AF65-F5344CB8AC3E}">
        <p14:creationId xmlns:p14="http://schemas.microsoft.com/office/powerpoint/2010/main" val="139781923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一张照片都没有留下，我们一直在享用他的成果。</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69</a:t>
            </a:fld>
            <a:endParaRPr lang="en-US" altLang="en-US"/>
          </a:p>
        </p:txBody>
      </p:sp>
    </p:spTree>
    <p:extLst>
      <p:ext uri="{BB962C8B-B14F-4D97-AF65-F5344CB8AC3E}">
        <p14:creationId xmlns:p14="http://schemas.microsoft.com/office/powerpoint/2010/main" val="257004199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算法是计算的灵魂。</a:t>
            </a:r>
            <a:endParaRPr lang="en-US" altLang="zh-CN" dirty="0"/>
          </a:p>
          <a:p>
            <a:r>
              <a:rPr lang="zh-CN" altLang="en-US" dirty="0"/>
              <a:t>系统是改造自然的手段。</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70</a:t>
            </a:fld>
            <a:endParaRPr lang="en-US" altLang="en-US"/>
          </a:p>
        </p:txBody>
      </p:sp>
    </p:spTree>
    <p:extLst>
      <p:ext uri="{BB962C8B-B14F-4D97-AF65-F5344CB8AC3E}">
        <p14:creationId xmlns:p14="http://schemas.microsoft.com/office/powerpoint/2010/main" val="425125313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分别为与非门、与门、或门及异或门门。前三个都比较简单，简单说一下异或门，从真值表上可以看出，它的逻辑是通入相同为</a:t>
            </a:r>
            <a:r>
              <a:rPr lang="en-US" altLang="zh-CN" sz="1200" b="0" i="0" kern="1200" dirty="0">
                <a:solidFill>
                  <a:schemeClr val="tx1"/>
                </a:solidFill>
                <a:effectLst/>
                <a:latin typeface="Times" charset="0"/>
                <a:ea typeface="Geneva" charset="0"/>
                <a:cs typeface="Geneva" charset="0"/>
              </a:rPr>
              <a:t>0</a:t>
            </a:r>
            <a:r>
              <a:rPr lang="zh-CN" altLang="en-US" sz="1200" b="0" i="0" kern="1200" dirty="0">
                <a:solidFill>
                  <a:schemeClr val="tx1"/>
                </a:solidFill>
                <a:effectLst/>
                <a:latin typeface="Times" charset="0"/>
                <a:ea typeface="Geneva" charset="0"/>
                <a:cs typeface="Geneva" charset="0"/>
              </a:rPr>
              <a:t>，不同为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。为什么说它呢？</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因为加法器会用到它。</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71</a:t>
            </a:fld>
            <a:endParaRPr lang="en-US" altLang="en-US"/>
          </a:p>
        </p:txBody>
      </p:sp>
    </p:spTree>
    <p:extLst>
      <p:ext uri="{BB962C8B-B14F-4D97-AF65-F5344CB8AC3E}">
        <p14:creationId xmlns:p14="http://schemas.microsoft.com/office/powerpoint/2010/main" val="223655263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a</a:t>
            </a:r>
            <a:r>
              <a:rPr lang="zh-CN" altLang="en-US" sz="1200" b="0" i="0" kern="1200" dirty="0">
                <a:solidFill>
                  <a:schemeClr val="tx1"/>
                </a:solidFill>
                <a:effectLst/>
                <a:latin typeface="Times" charset="0"/>
                <a:ea typeface="Geneva" charset="0"/>
                <a:cs typeface="Geneva" charset="0"/>
              </a:rPr>
              <a:t>和</a:t>
            </a:r>
            <a:r>
              <a:rPr lang="en-US" altLang="zh-CN" sz="1200" b="0" i="0" kern="1200" dirty="0">
                <a:solidFill>
                  <a:schemeClr val="tx1"/>
                </a:solidFill>
                <a:effectLst/>
                <a:latin typeface="Times" charset="0"/>
                <a:ea typeface="Geneva" charset="0"/>
                <a:cs typeface="Geneva" charset="0"/>
              </a:rPr>
              <a:t>b</a:t>
            </a:r>
            <a:r>
              <a:rPr lang="zh-CN" altLang="en-US" sz="1200" b="0" i="0" kern="1200" dirty="0">
                <a:solidFill>
                  <a:schemeClr val="tx1"/>
                </a:solidFill>
                <a:effectLst/>
                <a:latin typeface="Times" charset="0"/>
                <a:ea typeface="Geneva" charset="0"/>
                <a:cs typeface="Geneva" charset="0"/>
              </a:rPr>
              <a:t>为</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位的输入，</a:t>
            </a:r>
            <a:r>
              <a:rPr lang="en-US" altLang="zh-CN" sz="1200" b="0" i="0" kern="1200" dirty="0">
                <a:solidFill>
                  <a:schemeClr val="tx1"/>
                </a:solidFill>
                <a:effectLst/>
                <a:latin typeface="Times" charset="0"/>
                <a:ea typeface="Geneva" charset="0"/>
                <a:cs typeface="Geneva" charset="0"/>
              </a:rPr>
              <a:t>sum</a:t>
            </a:r>
            <a:r>
              <a:rPr lang="zh-CN" altLang="en-US" sz="1200" b="0" i="0" kern="1200" dirty="0">
                <a:solidFill>
                  <a:schemeClr val="tx1"/>
                </a:solidFill>
                <a:effectLst/>
                <a:latin typeface="Times" charset="0"/>
                <a:ea typeface="Geneva" charset="0"/>
                <a:cs typeface="Geneva" charset="0"/>
              </a:rPr>
              <a:t>为和，</a:t>
            </a:r>
            <a:r>
              <a:rPr lang="en-US" altLang="zh-CN" sz="1200" b="0" i="0" kern="1200" dirty="0">
                <a:solidFill>
                  <a:schemeClr val="tx1"/>
                </a:solidFill>
                <a:effectLst/>
                <a:latin typeface="Times" charset="0"/>
                <a:ea typeface="Geneva" charset="0"/>
                <a:cs typeface="Geneva" charset="0"/>
              </a:rPr>
              <a:t>carry</a:t>
            </a:r>
            <a:r>
              <a:rPr lang="zh-CN" altLang="en-US" sz="1200" b="0" i="0" kern="1200" dirty="0">
                <a:solidFill>
                  <a:schemeClr val="tx1"/>
                </a:solidFill>
                <a:effectLst/>
                <a:latin typeface="Times" charset="0"/>
                <a:ea typeface="Geneva" charset="0"/>
                <a:cs typeface="Geneva" charset="0"/>
              </a:rPr>
              <a:t>为进位，这称之为半加器，我们可以把它抽象成：</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72</a:t>
            </a:fld>
            <a:endParaRPr lang="en-US" altLang="en-US"/>
          </a:p>
        </p:txBody>
      </p:sp>
    </p:spTree>
    <p:extLst>
      <p:ext uri="{BB962C8B-B14F-4D97-AF65-F5344CB8AC3E}">
        <p14:creationId xmlns:p14="http://schemas.microsoft.com/office/powerpoint/2010/main" val="21456636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5</a:t>
            </a:fld>
            <a:endParaRPr lang="en-US" altLang="en-US"/>
          </a:p>
        </p:txBody>
      </p:sp>
    </p:spTree>
    <p:extLst>
      <p:ext uri="{BB962C8B-B14F-4D97-AF65-F5344CB8AC3E}">
        <p14:creationId xmlns:p14="http://schemas.microsoft.com/office/powerpoint/2010/main" val="405211101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73</a:t>
            </a:fld>
            <a:endParaRPr lang="en-US" altLang="en-US"/>
          </a:p>
        </p:txBody>
      </p:sp>
    </p:spTree>
    <p:extLst>
      <p:ext uri="{BB962C8B-B14F-4D97-AF65-F5344CB8AC3E}">
        <p14:creationId xmlns:p14="http://schemas.microsoft.com/office/powerpoint/2010/main" val="209125264"/>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现在难度升级，假如输入也有进位，该如何处理呢？</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那就在加一个半加器呗！</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ea typeface="Geneva" charset="0"/>
                <a:cs typeface="Geneva" charset="0"/>
              </a:rPr>
              <a:t>两个半加器只要有一个有进位，那</a:t>
            </a:r>
            <a:r>
              <a:rPr lang="en-US" altLang="zh-CN" sz="1200" b="0" i="0" kern="1200" dirty="0">
                <a:solidFill>
                  <a:schemeClr val="tx1"/>
                </a:solidFill>
                <a:effectLst/>
                <a:latin typeface="Times" charset="0"/>
                <a:ea typeface="Geneva" charset="0"/>
                <a:cs typeface="Geneva" charset="0"/>
              </a:rPr>
              <a:t>carry out</a:t>
            </a:r>
            <a:r>
              <a:rPr lang="zh-CN" altLang="en-US" sz="1200" b="0" i="0" kern="1200" dirty="0">
                <a:solidFill>
                  <a:schemeClr val="tx1"/>
                </a:solidFill>
                <a:effectLst/>
                <a:latin typeface="Times" charset="0"/>
                <a:ea typeface="Geneva" charset="0"/>
                <a:cs typeface="Geneva" charset="0"/>
              </a:rPr>
              <a:t>就是</a:t>
            </a:r>
            <a:r>
              <a:rPr lang="en-US" altLang="zh-CN" sz="1200" b="0" i="0" kern="1200" dirty="0">
                <a:solidFill>
                  <a:schemeClr val="tx1"/>
                </a:solidFill>
                <a:effectLst/>
                <a:latin typeface="Times" charset="0"/>
                <a:ea typeface="Geneva" charset="0"/>
                <a:cs typeface="Geneva" charset="0"/>
              </a:rPr>
              <a:t>1</a:t>
            </a:r>
            <a:r>
              <a:rPr lang="zh-CN" altLang="en-US" sz="1200" b="0" i="0" kern="1200" dirty="0">
                <a:solidFill>
                  <a:schemeClr val="tx1"/>
                </a:solidFill>
                <a:effectLst/>
                <a:latin typeface="Times" charset="0"/>
                <a:ea typeface="Geneva" charset="0"/>
                <a:cs typeface="Geneva" charset="0"/>
              </a:rPr>
              <a:t>，因此可以用一个或门来实现。</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74</a:t>
            </a:fld>
            <a:endParaRPr lang="en-US" altLang="en-US"/>
          </a:p>
        </p:txBody>
      </p:sp>
    </p:spTree>
    <p:extLst>
      <p:ext uri="{BB962C8B-B14F-4D97-AF65-F5344CB8AC3E}">
        <p14:creationId xmlns:p14="http://schemas.microsoft.com/office/powerpoint/2010/main" val="22024951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左移，右移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75</a:t>
            </a:fld>
            <a:endParaRPr lang="en-US" altLang="en-US"/>
          </a:p>
        </p:txBody>
      </p:sp>
    </p:spTree>
    <p:extLst>
      <p:ext uri="{BB962C8B-B14F-4D97-AF65-F5344CB8AC3E}">
        <p14:creationId xmlns:p14="http://schemas.microsoft.com/office/powerpoint/2010/main" val="112076022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我们已经建立了</a:t>
            </a:r>
            <a:r>
              <a:rPr lang="en-US" altLang="zh-CN" sz="1200" b="0" i="0" kern="1200" dirty="0">
                <a:solidFill>
                  <a:schemeClr val="tx1"/>
                </a:solidFill>
                <a:effectLst/>
                <a:latin typeface="Times" charset="0"/>
                <a:ea typeface="Geneva" charset="0"/>
                <a:cs typeface="Geneva" charset="0"/>
              </a:rPr>
              <a:t>4</a:t>
            </a:r>
            <a:r>
              <a:rPr lang="zh-CN" altLang="en-US" sz="1200" b="0" i="0" kern="1200" dirty="0">
                <a:solidFill>
                  <a:schemeClr val="tx1"/>
                </a:solidFill>
                <a:effectLst/>
                <a:latin typeface="Times" charset="0"/>
                <a:ea typeface="Geneva" charset="0"/>
                <a:cs typeface="Geneva" charset="0"/>
              </a:rPr>
              <a:t>个逻辑电路：加法器、移位器（左）、移位器（右）、比较器。加上我们已经很熟悉的三个逻辑电路：与门、非门、或门，我们就可以做成一个</a:t>
            </a:r>
            <a:r>
              <a:rPr lang="en-US" altLang="zh-CN" sz="1200" b="0" i="0" kern="1200" dirty="0">
                <a:solidFill>
                  <a:schemeClr val="tx1"/>
                </a:solidFill>
                <a:effectLst/>
                <a:latin typeface="Times" charset="0"/>
                <a:ea typeface="Geneva" charset="0"/>
                <a:cs typeface="Geneva" charset="0"/>
              </a:rPr>
              <a:t>ALU</a:t>
            </a:r>
            <a:r>
              <a:rPr lang="zh-CN" altLang="en-US" sz="1200" b="0" i="0" kern="1200" dirty="0">
                <a:solidFill>
                  <a:schemeClr val="tx1"/>
                </a:solidFill>
                <a:effectLst/>
                <a:latin typeface="Times" charset="0"/>
                <a:ea typeface="Geneva" charset="0"/>
                <a:cs typeface="Geneva" charset="0"/>
              </a:rPr>
              <a:t>（算数与逻辑单元）了</a:t>
            </a:r>
            <a:endParaRPr lang="en-US" altLang="zh-CN" sz="1200" b="0" i="0" kern="1200" dirty="0">
              <a:solidFill>
                <a:schemeClr val="tx1"/>
              </a:solidFill>
              <a:effectLst/>
              <a:latin typeface="Times" charset="0"/>
              <a:ea typeface="Geneva" charset="0"/>
              <a:cs typeface="Geneva" charset="0"/>
            </a:endParaRPr>
          </a:p>
          <a:p>
            <a:r>
              <a:rPr lang="zh-CN" altLang="en-US" sz="1200" b="0" i="0" kern="1200" dirty="0">
                <a:solidFill>
                  <a:schemeClr val="tx1"/>
                </a:solidFill>
                <a:effectLst/>
                <a:latin typeface="Times" charset="0"/>
              </a:rPr>
              <a:t>现在的正确的时间是</a:t>
            </a:r>
            <a:r>
              <a:rPr lang="en-US" altLang="zh-CN" sz="1200" b="0" i="0" kern="1200" dirty="0">
                <a:solidFill>
                  <a:schemeClr val="tx1"/>
                </a:solidFill>
                <a:effectLst/>
                <a:latin typeface="Times" charset="0"/>
              </a:rPr>
              <a:t>9</a:t>
            </a:r>
            <a:r>
              <a:rPr lang="zh-CN" altLang="en-US" sz="1200" b="0" i="0" kern="1200" dirty="0">
                <a:solidFill>
                  <a:schemeClr val="tx1"/>
                </a:solidFill>
                <a:effectLst/>
                <a:latin typeface="Times" charset="0"/>
              </a:rPr>
              <a:t>点，但表是</a:t>
            </a:r>
            <a:r>
              <a:rPr lang="en-US" altLang="zh-CN" sz="1200" b="0" i="0" kern="1200" dirty="0">
                <a:solidFill>
                  <a:schemeClr val="tx1"/>
                </a:solidFill>
                <a:effectLst/>
                <a:latin typeface="Times" charset="0"/>
              </a:rPr>
              <a:t>10</a:t>
            </a:r>
            <a:r>
              <a:rPr lang="zh-CN" altLang="en-US" sz="1200" b="0" i="0" kern="1200" dirty="0">
                <a:solidFill>
                  <a:schemeClr val="tx1"/>
                </a:solidFill>
                <a:effectLst/>
                <a:latin typeface="Times" charset="0"/>
              </a:rPr>
              <a:t>点，则</a:t>
            </a:r>
            <a:r>
              <a:rPr lang="en-US" altLang="zh-CN" sz="1200" b="0" i="0" kern="1200" dirty="0">
                <a:solidFill>
                  <a:schemeClr val="tx1"/>
                </a:solidFill>
                <a:effectLst/>
                <a:latin typeface="Times" charset="0"/>
              </a:rPr>
              <a:t>10-1</a:t>
            </a:r>
            <a:r>
              <a:rPr lang="zh-CN" altLang="en-US" sz="1200" b="0" i="0" kern="1200" dirty="0">
                <a:solidFill>
                  <a:schemeClr val="tx1"/>
                </a:solidFill>
                <a:effectLst/>
                <a:latin typeface="Times" charset="0"/>
              </a:rPr>
              <a:t>，但我们通过模进行加法运算（</a:t>
            </a:r>
            <a:r>
              <a:rPr lang="en-US" altLang="zh-CN" sz="1200" b="0" i="0" kern="1200" dirty="0">
                <a:solidFill>
                  <a:schemeClr val="tx1"/>
                </a:solidFill>
                <a:effectLst/>
                <a:latin typeface="Times" charset="0"/>
              </a:rPr>
              <a:t>10-1+12=12+9=9</a:t>
            </a:r>
            <a:r>
              <a:rPr lang="zh-CN" altLang="en-US" sz="1200" b="0" i="0" kern="1200" dirty="0">
                <a:solidFill>
                  <a:schemeClr val="tx1"/>
                </a:solidFill>
                <a:effectLst/>
                <a:latin typeface="Times" charset="0"/>
              </a:rPr>
              <a:t>），减法运算通过加法来做。</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76</a:t>
            </a:fld>
            <a:endParaRPr lang="en-US" altLang="en-US"/>
          </a:p>
        </p:txBody>
      </p:sp>
    </p:spTree>
    <p:extLst>
      <p:ext uri="{BB962C8B-B14F-4D97-AF65-F5344CB8AC3E}">
        <p14:creationId xmlns:p14="http://schemas.microsoft.com/office/powerpoint/2010/main" val="35913554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冯诺依曼：存储程序（把程序当数据），顺序执行。</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77</a:t>
            </a:fld>
            <a:endParaRPr lang="en-US" altLang="en-US"/>
          </a:p>
        </p:txBody>
      </p:sp>
    </p:spTree>
    <p:extLst>
      <p:ext uri="{BB962C8B-B14F-4D97-AF65-F5344CB8AC3E}">
        <p14:creationId xmlns:p14="http://schemas.microsoft.com/office/powerpoint/2010/main" val="2875108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台子搭好了，可以唱戏了。</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78</a:t>
            </a:fld>
            <a:endParaRPr lang="en-US" altLang="en-US"/>
          </a:p>
        </p:txBody>
      </p:sp>
    </p:spTree>
    <p:extLst>
      <p:ext uri="{BB962C8B-B14F-4D97-AF65-F5344CB8AC3E}">
        <p14:creationId xmlns:p14="http://schemas.microsoft.com/office/powerpoint/2010/main" val="231742025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r>
              <a:rPr lang="zh-CN" altLang="en-US" dirty="0"/>
              <a:t>软件工程么？质量，进度，成本可控么？</a:t>
            </a:r>
            <a:endParaRPr lang="en-US" altLang="zh-CN" dirty="0"/>
          </a:p>
          <a:p>
            <a:r>
              <a:rPr lang="zh-CN" altLang="en-US" dirty="0"/>
              <a:t>软件工程中有公理，定理推到么？软件工程是个啥？工程是啥？缺陷。科学呢？完美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教育教学工程亦是。</a:t>
            </a:r>
            <a:endParaRPr lang="en-US" altLang="zh-CN"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79</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3834407513"/>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程序是由代码构成的，代码是人与计算机沟通的载体。希望代码：对人友好，并能让计算机高效执行。</a:t>
            </a:r>
            <a:endParaRPr lang="en-US" altLang="zh-CN" sz="1200" b="0" i="0" kern="1200" dirty="0">
              <a:solidFill>
                <a:schemeClr val="tx1"/>
              </a:solidFill>
              <a:effectLst/>
              <a:latin typeface="Times" charset="0"/>
              <a:ea typeface="Geneva" charset="0"/>
              <a:cs typeface="Geneva" charset="0"/>
            </a:endParaRP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80</a:t>
            </a:fld>
            <a:endParaRPr lang="en-US" altLang="en-US"/>
          </a:p>
        </p:txBody>
      </p:sp>
    </p:spTree>
    <p:extLst>
      <p:ext uri="{BB962C8B-B14F-4D97-AF65-F5344CB8AC3E}">
        <p14:creationId xmlns:p14="http://schemas.microsoft.com/office/powerpoint/2010/main" val="210707018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计算机语言的分类？</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81</a:t>
            </a:fld>
            <a:endParaRPr lang="en-US" altLang="en-US"/>
          </a:p>
        </p:txBody>
      </p:sp>
    </p:spTree>
    <p:extLst>
      <p:ext uri="{BB962C8B-B14F-4D97-AF65-F5344CB8AC3E}">
        <p14:creationId xmlns:p14="http://schemas.microsoft.com/office/powerpoint/2010/main" val="1850378726"/>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第一名让</a:t>
            </a:r>
            <a:r>
              <a:rPr lang="en-US" altLang="zh-CN" dirty="0"/>
              <a:t>C</a:t>
            </a:r>
            <a:r>
              <a:rPr lang="zh-CN" altLang="en-US" dirty="0"/>
              <a:t>和</a:t>
            </a:r>
            <a:r>
              <a:rPr lang="en-US" altLang="zh-CN" dirty="0"/>
              <a:t>Java</a:t>
            </a:r>
            <a:r>
              <a:rPr lang="zh-CN" altLang="en-US" dirty="0"/>
              <a:t>包揽了，一个是系统级的，一个是应用级的。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84</a:t>
            </a:fld>
            <a:endParaRPr lang="en-US" altLang="en-US"/>
          </a:p>
        </p:txBody>
      </p:sp>
    </p:spTree>
    <p:extLst>
      <p:ext uri="{BB962C8B-B14F-4D97-AF65-F5344CB8AC3E}">
        <p14:creationId xmlns:p14="http://schemas.microsoft.com/office/powerpoint/2010/main" val="39307797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幻灯片图像占位符 1"/>
          <p:cNvSpPr>
            <a:spLocks noGrp="1" noRot="1" noChangeAspect="1" noTextEdit="1"/>
          </p:cNvSpPr>
          <p:nvPr>
            <p:ph type="sldImg"/>
          </p:nvPr>
        </p:nvSpPr>
        <p:spPr>
          <a:ln/>
        </p:spPr>
      </p:sp>
      <p:sp>
        <p:nvSpPr>
          <p:cNvPr id="4099" name="备注占位符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a:t>因包容而自由。同学们不仅是教育的消费者，也是教育的创造者。</a:t>
            </a:r>
            <a:endParaRPr lang="en-US" altLang="zh-CN" dirty="0"/>
          </a:p>
          <a:p>
            <a:endParaRPr lang="en-US" altLang="zh-CN" dirty="0"/>
          </a:p>
        </p:txBody>
      </p:sp>
      <p:sp>
        <p:nvSpPr>
          <p:cNvPr id="4100" name="灯片编号占位符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Verdana" panose="020B0604030504040204" pitchFamily="34" charset="0"/>
                <a:ea typeface="宋体" panose="02010600030101010101" pitchFamily="2" charset="-122"/>
              </a:defRPr>
            </a:lvl1pPr>
            <a:lvl2pPr marL="742950" indent="-285750">
              <a:defRPr>
                <a:solidFill>
                  <a:schemeClr val="tx1"/>
                </a:solidFill>
                <a:latin typeface="Verdana" panose="020B0604030504040204" pitchFamily="34" charset="0"/>
                <a:ea typeface="宋体" panose="02010600030101010101" pitchFamily="2" charset="-122"/>
              </a:defRPr>
            </a:lvl2pPr>
            <a:lvl3pPr marL="1143000" indent="-228600">
              <a:defRPr>
                <a:solidFill>
                  <a:schemeClr val="tx1"/>
                </a:solidFill>
                <a:latin typeface="Verdana" panose="020B0604030504040204" pitchFamily="34" charset="0"/>
                <a:ea typeface="宋体" panose="02010600030101010101" pitchFamily="2" charset="-122"/>
              </a:defRPr>
            </a:lvl3pPr>
            <a:lvl4pPr marL="1600200" indent="-228600">
              <a:defRPr>
                <a:solidFill>
                  <a:schemeClr val="tx1"/>
                </a:solidFill>
                <a:latin typeface="Verdana" panose="020B0604030504040204" pitchFamily="34" charset="0"/>
                <a:ea typeface="宋体" panose="02010600030101010101" pitchFamily="2" charset="-122"/>
              </a:defRPr>
            </a:lvl4pPr>
            <a:lvl5pPr marL="2057400" indent="-228600">
              <a:defRPr>
                <a:solidFill>
                  <a:schemeClr val="tx1"/>
                </a:solidFill>
                <a:latin typeface="Verdana" panose="020B060403050404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Verdana" panose="020B0604030504040204" pitchFamily="34" charset="0"/>
                <a:ea typeface="宋体" panose="02010600030101010101" pitchFamily="2" charset="-122"/>
              </a:defRPr>
            </a:lvl9pPr>
          </a:lstStyle>
          <a:p>
            <a:fld id="{22904848-C300-482B-B833-5DD6DDA9221B}" type="slidenum">
              <a:rPr lang="zh-CN" altLang="en-US" smtClean="0">
                <a:latin typeface="Times New Roman" panose="02020603050405020304" pitchFamily="18" charset="0"/>
              </a:rPr>
              <a:pPr/>
              <a:t>6</a:t>
            </a:fld>
            <a:endParaRPr lang="en-US" altLang="zh-CN">
              <a:latin typeface="Times New Roman" panose="02020603050405020304" pitchFamily="18" charset="0"/>
            </a:endParaRPr>
          </a:p>
        </p:txBody>
      </p:sp>
    </p:spTree>
    <p:extLst>
      <p:ext uri="{BB962C8B-B14F-4D97-AF65-F5344CB8AC3E}">
        <p14:creationId xmlns:p14="http://schemas.microsoft.com/office/powerpoint/2010/main" val="10282939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生活静好，有人替你负重前行。</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86</a:t>
            </a:fld>
            <a:endParaRPr lang="en-US" altLang="en-US"/>
          </a:p>
        </p:txBody>
      </p:sp>
    </p:spTree>
    <p:extLst>
      <p:ext uri="{BB962C8B-B14F-4D97-AF65-F5344CB8AC3E}">
        <p14:creationId xmlns:p14="http://schemas.microsoft.com/office/powerpoint/2010/main" val="134589215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Times" charset="0"/>
                <a:ea typeface="Geneva" charset="0"/>
                <a:cs typeface="Geneva" charset="0"/>
              </a:rPr>
              <a:t>x86</a:t>
            </a:r>
            <a:r>
              <a:rPr lang="zh-CN" altLang="en-US" sz="1200" b="0" i="0" kern="1200" dirty="0">
                <a:solidFill>
                  <a:schemeClr val="tx1"/>
                </a:solidFill>
                <a:effectLst/>
                <a:latin typeface="Times" charset="0"/>
                <a:ea typeface="Geneva" charset="0"/>
                <a:cs typeface="Geneva" charset="0"/>
              </a:rPr>
              <a:t>架构微处理器如</a:t>
            </a:r>
            <a:r>
              <a:rPr lang="en-US" altLang="zh-CN" sz="1200" b="0" i="0" kern="1200" dirty="0">
                <a:solidFill>
                  <a:schemeClr val="tx1"/>
                </a:solidFill>
                <a:effectLst/>
                <a:latin typeface="Times" charset="0"/>
                <a:ea typeface="Geneva" charset="0"/>
                <a:cs typeface="Geneva" charset="0"/>
              </a:rPr>
              <a:t>Intel</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Pentium/Celeron/Xeon</a:t>
            </a:r>
            <a:r>
              <a:rPr lang="zh-CN" altLang="en-US" sz="1200" b="0" i="0" kern="1200" dirty="0">
                <a:solidFill>
                  <a:schemeClr val="tx1"/>
                </a:solidFill>
                <a:effectLst/>
                <a:latin typeface="Times" charset="0"/>
                <a:ea typeface="Geneva" charset="0"/>
                <a:cs typeface="Geneva" charset="0"/>
              </a:rPr>
              <a:t>与</a:t>
            </a:r>
            <a:r>
              <a:rPr lang="en-US" altLang="zh-CN" sz="1200" b="0" i="0" kern="1200" dirty="0">
                <a:solidFill>
                  <a:schemeClr val="tx1"/>
                </a:solidFill>
                <a:effectLst/>
                <a:latin typeface="Times" charset="0"/>
                <a:ea typeface="Geneva" charset="0"/>
                <a:cs typeface="Geneva" charset="0"/>
              </a:rPr>
              <a:t>AMD</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Athlon/Duron/Sempron</a:t>
            </a:r>
            <a:r>
              <a:rPr lang="zh-CN" altLang="en-US" sz="1200" b="0" i="0" kern="1200" dirty="0">
                <a:solidFill>
                  <a:schemeClr val="tx1"/>
                </a:solidFill>
                <a:effectLst/>
                <a:latin typeface="Times" charset="0"/>
                <a:ea typeface="Geneva" charset="0"/>
                <a:cs typeface="Geneva" charset="0"/>
              </a:rPr>
              <a:t>；以及其</a:t>
            </a:r>
            <a:r>
              <a:rPr lang="en-US" altLang="zh-CN" sz="1200" b="0" i="0" u="none" strike="noStrike" kern="1200" dirty="0">
                <a:solidFill>
                  <a:schemeClr val="tx1"/>
                </a:solidFill>
                <a:effectLst/>
                <a:latin typeface="Times" charset="0"/>
                <a:ea typeface="Geneva" charset="0"/>
                <a:cs typeface="Geneva" charset="0"/>
                <a:hlinkClick r:id="rId3"/>
              </a:rPr>
              <a:t>64</a:t>
            </a:r>
            <a:r>
              <a:rPr lang="zh-CN" altLang="en-US" sz="1200" b="0" i="0" u="none" strike="noStrike" kern="1200" dirty="0">
                <a:solidFill>
                  <a:schemeClr val="tx1"/>
                </a:solidFill>
                <a:effectLst/>
                <a:latin typeface="Times" charset="0"/>
                <a:ea typeface="Geneva" charset="0"/>
                <a:cs typeface="Geneva" charset="0"/>
                <a:hlinkClick r:id="rId3"/>
              </a:rPr>
              <a:t>位</a:t>
            </a:r>
            <a:r>
              <a:rPr lang="zh-CN" altLang="en-US" sz="1200" b="0" i="0" kern="1200" dirty="0">
                <a:solidFill>
                  <a:schemeClr val="tx1"/>
                </a:solidFill>
                <a:effectLst/>
                <a:latin typeface="Times" charset="0"/>
                <a:ea typeface="Geneva" charset="0"/>
                <a:cs typeface="Geneva" charset="0"/>
              </a:rPr>
              <a:t>扩展系统的</a:t>
            </a:r>
            <a:r>
              <a:rPr lang="en-US" altLang="zh-CN" sz="1200" b="0" i="0" kern="1200" dirty="0">
                <a:solidFill>
                  <a:schemeClr val="tx1"/>
                </a:solidFill>
                <a:effectLst/>
                <a:latin typeface="Times" charset="0"/>
                <a:ea typeface="Geneva" charset="0"/>
                <a:cs typeface="Geneva" charset="0"/>
              </a:rPr>
              <a:t>x86-64</a:t>
            </a:r>
            <a:r>
              <a:rPr lang="zh-CN" altLang="en-US" sz="1200" b="0" i="0" kern="1200" dirty="0">
                <a:solidFill>
                  <a:schemeClr val="tx1"/>
                </a:solidFill>
                <a:effectLst/>
                <a:latin typeface="Times" charset="0"/>
                <a:ea typeface="Geneva" charset="0"/>
                <a:cs typeface="Geneva" charset="0"/>
              </a:rPr>
              <a:t>的架构的</a:t>
            </a:r>
            <a:r>
              <a:rPr lang="en-US" altLang="zh-CN" sz="1200" b="0" i="0" kern="1200" dirty="0">
                <a:solidFill>
                  <a:schemeClr val="tx1"/>
                </a:solidFill>
                <a:effectLst/>
                <a:latin typeface="Times" charset="0"/>
                <a:ea typeface="Geneva" charset="0"/>
                <a:cs typeface="Geneva" charset="0"/>
              </a:rPr>
              <a:t>EM64T</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Pentium/Xeon</a:t>
            </a:r>
            <a:r>
              <a:rPr lang="zh-CN" altLang="en-US" sz="1200" b="0" i="0" kern="1200" dirty="0">
                <a:solidFill>
                  <a:schemeClr val="tx1"/>
                </a:solidFill>
                <a:effectLst/>
                <a:latin typeface="Times" charset="0"/>
                <a:ea typeface="Geneva" charset="0"/>
                <a:cs typeface="Geneva" charset="0"/>
              </a:rPr>
              <a:t>与</a:t>
            </a:r>
            <a:r>
              <a:rPr lang="en-US" altLang="zh-CN" sz="1200" b="0" i="0" kern="1200" dirty="0">
                <a:solidFill>
                  <a:schemeClr val="tx1"/>
                </a:solidFill>
                <a:effectLst/>
                <a:latin typeface="Times" charset="0"/>
                <a:ea typeface="Geneva" charset="0"/>
                <a:cs typeface="Geneva" charset="0"/>
              </a:rPr>
              <a:t>AMD64</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Athlon 64/Opteron</a:t>
            </a:r>
            <a:r>
              <a:rPr lang="zh-CN" altLang="en-US" sz="1200" b="0" i="0" kern="1200" dirty="0">
                <a:solidFill>
                  <a:schemeClr val="tx1"/>
                </a:solidFill>
                <a:effectLst/>
                <a:latin typeface="Times" charset="0"/>
                <a:ea typeface="Geneva" charset="0"/>
                <a:cs typeface="Geneva" charset="0"/>
              </a:rPr>
              <a:t>都属于</a:t>
            </a:r>
            <a:r>
              <a:rPr lang="en-US" altLang="zh-CN" sz="1200" b="0" i="0" kern="1200" dirty="0">
                <a:solidFill>
                  <a:schemeClr val="tx1"/>
                </a:solidFill>
                <a:effectLst/>
                <a:latin typeface="Times" charset="0"/>
                <a:ea typeface="Geneva" charset="0"/>
                <a:cs typeface="Geneva" charset="0"/>
              </a:rPr>
              <a:t>CISC</a:t>
            </a:r>
            <a:r>
              <a:rPr lang="zh-CN" altLang="en-US" sz="1200" b="0" i="0" kern="1200" dirty="0">
                <a:solidFill>
                  <a:schemeClr val="tx1"/>
                </a:solidFill>
                <a:effectLst/>
                <a:latin typeface="Times" charset="0"/>
                <a:ea typeface="Geneva" charset="0"/>
                <a:cs typeface="Geneva" charset="0"/>
              </a:rPr>
              <a:t>系列。主要针对的操作系统是微软的</a:t>
            </a:r>
            <a:r>
              <a:rPr lang="en-US" altLang="zh-CN" sz="1200" b="0" i="0" kern="1200" dirty="0">
                <a:solidFill>
                  <a:schemeClr val="tx1"/>
                </a:solidFill>
                <a:effectLst/>
                <a:latin typeface="Times" charset="0"/>
                <a:ea typeface="Geneva" charset="0"/>
                <a:cs typeface="Geneva" charset="0"/>
              </a:rPr>
              <a:t>Windows</a:t>
            </a:r>
            <a:r>
              <a:rPr lang="zh-CN" altLang="en-US" sz="1200" b="0" i="0" kern="1200" dirty="0">
                <a:solidFill>
                  <a:schemeClr val="tx1"/>
                </a:solidFill>
                <a:effectLst/>
                <a:latin typeface="Times" charset="0"/>
                <a:ea typeface="Geneva" charset="0"/>
                <a:cs typeface="Geneva" charset="0"/>
              </a:rPr>
              <a:t>。另外</a:t>
            </a:r>
            <a:r>
              <a:rPr lang="en-US" altLang="zh-CN" sz="1200" b="0" i="0" kern="1200" dirty="0">
                <a:solidFill>
                  <a:schemeClr val="tx1"/>
                </a:solidFill>
                <a:effectLst/>
                <a:latin typeface="Times" charset="0"/>
                <a:ea typeface="Geneva" charset="0"/>
                <a:cs typeface="Geneva" charset="0"/>
              </a:rPr>
              <a:t>Linux</a:t>
            </a:r>
            <a:r>
              <a:rPr lang="zh-CN" altLang="en-US" sz="1200" b="0" i="0" kern="1200" dirty="0">
                <a:solidFill>
                  <a:schemeClr val="tx1"/>
                </a:solidFill>
                <a:effectLst/>
                <a:latin typeface="Times" charset="0"/>
                <a:ea typeface="Geneva" charset="0"/>
                <a:cs typeface="Geneva" charset="0"/>
              </a:rPr>
              <a:t>，一些</a:t>
            </a:r>
            <a:r>
              <a:rPr lang="en-US" altLang="zh-CN" sz="1200" b="0" i="0" kern="1200" dirty="0">
                <a:solidFill>
                  <a:schemeClr val="tx1"/>
                </a:solidFill>
                <a:effectLst/>
                <a:latin typeface="Times" charset="0"/>
                <a:ea typeface="Geneva" charset="0"/>
                <a:cs typeface="Geneva" charset="0"/>
              </a:rPr>
              <a:t>UNIX</a:t>
            </a:r>
            <a:r>
              <a:rPr lang="zh-CN" altLang="en-US" sz="1200" b="0" i="0" kern="1200" dirty="0">
                <a:solidFill>
                  <a:schemeClr val="tx1"/>
                </a:solidFill>
                <a:effectLst/>
                <a:latin typeface="Times" charset="0"/>
                <a:ea typeface="Geneva" charset="0"/>
                <a:cs typeface="Geneva" charset="0"/>
              </a:rPr>
              <a:t>等都可以运行在</a:t>
            </a:r>
            <a:r>
              <a:rPr lang="en-US" altLang="zh-CN" sz="1200" b="0" i="0" kern="1200" dirty="0">
                <a:solidFill>
                  <a:schemeClr val="tx1"/>
                </a:solidFill>
                <a:effectLst/>
                <a:latin typeface="Times" charset="0"/>
                <a:ea typeface="Geneva" charset="0"/>
                <a:cs typeface="Geneva" charset="0"/>
              </a:rPr>
              <a:t>x86</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CISC</a:t>
            </a:r>
            <a:r>
              <a:rPr lang="zh-CN" altLang="en-US" sz="1200" b="0" i="0" kern="1200" dirty="0">
                <a:solidFill>
                  <a:schemeClr val="tx1"/>
                </a:solidFill>
                <a:effectLst/>
                <a:latin typeface="Times" charset="0"/>
                <a:ea typeface="Geneva" charset="0"/>
                <a:cs typeface="Geneva" charset="0"/>
              </a:rPr>
              <a:t>）架构的微处理器。</a:t>
            </a:r>
            <a:endParaRPr lang="en-US" altLang="zh-CN" sz="1200" b="0" i="0" kern="1200" dirty="0">
              <a:solidFill>
                <a:schemeClr val="tx1"/>
              </a:solidFill>
              <a:effectLst/>
              <a:latin typeface="Times" charset="0"/>
              <a:ea typeface="Geneva" charset="0"/>
              <a:cs typeface="Geneva" charset="0"/>
            </a:endParaRPr>
          </a:p>
          <a:p>
            <a:r>
              <a:rPr lang="en-US" altLang="zh-CN" sz="1200" b="0" i="0" kern="1200" dirty="0">
                <a:solidFill>
                  <a:schemeClr val="tx1"/>
                </a:solidFill>
                <a:effectLst/>
                <a:latin typeface="Times" charset="0"/>
                <a:ea typeface="Geneva" charset="0"/>
                <a:cs typeface="Geneva" charset="0"/>
              </a:rPr>
              <a:t>RISC</a:t>
            </a:r>
            <a:r>
              <a:rPr lang="zh-CN" altLang="en-US" sz="1200" b="0" i="0" kern="1200" dirty="0">
                <a:solidFill>
                  <a:schemeClr val="tx1"/>
                </a:solidFill>
                <a:effectLst/>
                <a:latin typeface="Times" charset="0"/>
                <a:ea typeface="Geneva" charset="0"/>
                <a:cs typeface="Geneva" charset="0"/>
              </a:rPr>
              <a:t>这种指令集运算包括</a:t>
            </a:r>
            <a:r>
              <a:rPr lang="en-US" altLang="zh-CN" sz="1200" b="0" i="0" kern="1200" dirty="0">
                <a:solidFill>
                  <a:schemeClr val="tx1"/>
                </a:solidFill>
                <a:effectLst/>
                <a:latin typeface="Times" charset="0"/>
                <a:ea typeface="Geneva" charset="0"/>
                <a:cs typeface="Geneva" charset="0"/>
              </a:rPr>
              <a:t>HP</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PA-RISC</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IBM</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PowerPC</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Compaq</a:t>
            </a:r>
            <a:r>
              <a:rPr lang="zh-CN" altLang="en-US" sz="1200" b="0" i="0" kern="1200" dirty="0">
                <a:solidFill>
                  <a:schemeClr val="tx1"/>
                </a:solidFill>
                <a:effectLst/>
                <a:latin typeface="Times" charset="0"/>
                <a:ea typeface="Geneva" charset="0"/>
                <a:cs typeface="Geneva" charset="0"/>
              </a:rPr>
              <a:t>（被并入</a:t>
            </a:r>
            <a:r>
              <a:rPr lang="en-US" altLang="zh-CN" sz="1200" b="0" i="0" kern="1200" dirty="0">
                <a:solidFill>
                  <a:schemeClr val="tx1"/>
                </a:solidFill>
                <a:effectLst/>
                <a:latin typeface="Times" charset="0"/>
                <a:ea typeface="Geneva" charset="0"/>
                <a:cs typeface="Geneva" charset="0"/>
              </a:rPr>
              <a:t>HP</a:t>
            </a:r>
            <a:r>
              <a:rPr lang="zh-CN" altLang="en-US" sz="1200" b="0" i="0" kern="1200" dirty="0">
                <a:solidFill>
                  <a:schemeClr val="tx1"/>
                </a:solidFill>
                <a:effectLst/>
                <a:latin typeface="Times" charset="0"/>
                <a:ea typeface="Geneva" charset="0"/>
                <a:cs typeface="Geneva" charset="0"/>
              </a:rPr>
              <a:t>）的</a:t>
            </a:r>
            <a:r>
              <a:rPr lang="en-US" altLang="zh-CN" sz="1200" b="0" i="0" kern="1200" dirty="0">
                <a:solidFill>
                  <a:schemeClr val="tx1"/>
                </a:solidFill>
                <a:effectLst/>
                <a:latin typeface="Times" charset="0"/>
                <a:ea typeface="Geneva" charset="0"/>
                <a:cs typeface="Geneva" charset="0"/>
              </a:rPr>
              <a:t>Alpha</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MIPS</a:t>
            </a:r>
            <a:r>
              <a:rPr lang="zh-CN" altLang="en-US" sz="1200" b="0" i="0" kern="1200" dirty="0">
                <a:solidFill>
                  <a:schemeClr val="tx1"/>
                </a:solidFill>
                <a:effectLst/>
                <a:latin typeface="Times" charset="0"/>
                <a:ea typeface="Geneva" charset="0"/>
                <a:cs typeface="Geneva" charset="0"/>
              </a:rPr>
              <a:t>公司的</a:t>
            </a:r>
            <a:r>
              <a:rPr lang="en-US" altLang="zh-CN" sz="1200" b="0" i="0" kern="1200" dirty="0">
                <a:solidFill>
                  <a:schemeClr val="tx1"/>
                </a:solidFill>
                <a:effectLst/>
                <a:latin typeface="Times" charset="0"/>
                <a:ea typeface="Geneva" charset="0"/>
                <a:cs typeface="Geneva" charset="0"/>
              </a:rPr>
              <a:t>MIPS</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SUN</a:t>
            </a:r>
            <a:r>
              <a:rPr lang="zh-CN" altLang="en-US" sz="1200" b="0" i="0" kern="1200" dirty="0">
                <a:solidFill>
                  <a:schemeClr val="tx1"/>
                </a:solidFill>
                <a:effectLst/>
                <a:latin typeface="Times" charset="0"/>
                <a:ea typeface="Geneva" charset="0"/>
                <a:cs typeface="Geneva" charset="0"/>
              </a:rPr>
              <a:t>公司的</a:t>
            </a:r>
            <a:r>
              <a:rPr lang="en-US" altLang="zh-CN" sz="1200" b="0" i="0" kern="1200" dirty="0">
                <a:solidFill>
                  <a:schemeClr val="tx1"/>
                </a:solidFill>
                <a:effectLst/>
                <a:latin typeface="Times" charset="0"/>
                <a:ea typeface="Geneva" charset="0"/>
                <a:cs typeface="Geneva" charset="0"/>
              </a:rPr>
              <a:t>SPARC</a:t>
            </a:r>
            <a:r>
              <a:rPr lang="zh-CN" altLang="en-US" sz="1200" b="0" i="0" kern="1200" dirty="0">
                <a:solidFill>
                  <a:schemeClr val="tx1"/>
                </a:solidFill>
                <a:effectLst/>
                <a:latin typeface="Times" charset="0"/>
                <a:ea typeface="Geneva" charset="0"/>
                <a:cs typeface="Geneva" charset="0"/>
              </a:rPr>
              <a:t>等。只有</a:t>
            </a:r>
            <a:r>
              <a:rPr lang="en-US" altLang="zh-CN" sz="1200" b="0" i="0" kern="1200" dirty="0">
                <a:solidFill>
                  <a:schemeClr val="tx1"/>
                </a:solidFill>
                <a:effectLst/>
                <a:latin typeface="Times" charset="0"/>
                <a:ea typeface="Geneva" charset="0"/>
                <a:cs typeface="Geneva" charset="0"/>
              </a:rPr>
              <a:t>UNIX</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Linux</a:t>
            </a:r>
            <a:r>
              <a:rPr lang="zh-CN" altLang="en-US" sz="1200" b="0" i="0" kern="1200" dirty="0">
                <a:solidFill>
                  <a:schemeClr val="tx1"/>
                </a:solidFill>
                <a:effectLst/>
                <a:latin typeface="Times" charset="0"/>
                <a:ea typeface="Geneva" charset="0"/>
                <a:cs typeface="Geneva" charset="0"/>
              </a:rPr>
              <a:t>，</a:t>
            </a:r>
            <a:r>
              <a:rPr lang="en-US" altLang="zh-CN" sz="1200" b="0" i="0" kern="1200" dirty="0">
                <a:solidFill>
                  <a:schemeClr val="tx1"/>
                </a:solidFill>
                <a:effectLst/>
                <a:latin typeface="Times" charset="0"/>
                <a:ea typeface="Geneva" charset="0"/>
                <a:cs typeface="Geneva" charset="0"/>
              </a:rPr>
              <a:t>MacOS</a:t>
            </a:r>
            <a:r>
              <a:rPr lang="zh-CN" altLang="en-US" sz="1200" b="0" i="0" kern="1200" dirty="0">
                <a:solidFill>
                  <a:schemeClr val="tx1"/>
                </a:solidFill>
                <a:effectLst/>
                <a:latin typeface="Times" charset="0"/>
                <a:ea typeface="Geneva" charset="0"/>
                <a:cs typeface="Geneva" charset="0"/>
              </a:rPr>
              <a:t>等操作系统运行在</a:t>
            </a:r>
            <a:r>
              <a:rPr lang="en-US" altLang="zh-CN" sz="1200" b="0" i="0" kern="1200" dirty="0">
                <a:solidFill>
                  <a:schemeClr val="tx1"/>
                </a:solidFill>
                <a:effectLst/>
                <a:latin typeface="Times" charset="0"/>
                <a:ea typeface="Geneva" charset="0"/>
                <a:cs typeface="Geneva" charset="0"/>
              </a:rPr>
              <a:t>RISC</a:t>
            </a:r>
            <a:r>
              <a:rPr lang="zh-CN" altLang="en-US" sz="1200" b="0" i="0" kern="1200" dirty="0">
                <a:solidFill>
                  <a:schemeClr val="tx1"/>
                </a:solidFill>
                <a:effectLst/>
                <a:latin typeface="Times" charset="0"/>
                <a:ea typeface="Geneva" charset="0"/>
                <a:cs typeface="Geneva" charset="0"/>
              </a:rPr>
              <a:t>处理器上。</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87</a:t>
            </a:fld>
            <a:endParaRPr lang="en-US" altLang="en-US"/>
          </a:p>
        </p:txBody>
      </p:sp>
    </p:spTree>
    <p:extLst>
      <p:ext uri="{BB962C8B-B14F-4D97-AF65-F5344CB8AC3E}">
        <p14:creationId xmlns:p14="http://schemas.microsoft.com/office/powerpoint/2010/main" val="1186230385"/>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88</a:t>
            </a:fld>
            <a:endParaRPr lang="en-US" altLang="en-US"/>
          </a:p>
        </p:txBody>
      </p:sp>
    </p:spTree>
    <p:extLst>
      <p:ext uri="{BB962C8B-B14F-4D97-AF65-F5344CB8AC3E}">
        <p14:creationId xmlns:p14="http://schemas.microsoft.com/office/powerpoint/2010/main" val="157550245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用系统得了解系统。模拟游戏有一句台词：要打败机器，只能让机器打败机器，人不行。</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89</a:t>
            </a:fld>
            <a:endParaRPr lang="en-US" altLang="en-US"/>
          </a:p>
        </p:txBody>
      </p:sp>
    </p:spTree>
    <p:extLst>
      <p:ext uri="{BB962C8B-B14F-4D97-AF65-F5344CB8AC3E}">
        <p14:creationId xmlns:p14="http://schemas.microsoft.com/office/powerpoint/2010/main" val="257517501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面向对象的三大特性：封装，集成，多态。</a:t>
            </a:r>
            <a:endParaRPr lang="en-US" altLang="zh-CN" dirty="0"/>
          </a:p>
          <a:p>
            <a:r>
              <a:rPr lang="zh-CN" altLang="en-US" sz="1200" b="0" i="0" kern="1200" dirty="0">
                <a:solidFill>
                  <a:schemeClr val="tx1"/>
                </a:solidFill>
                <a:effectLst/>
                <a:latin typeface="Times" charset="0"/>
                <a:ea typeface="Geneva" charset="0"/>
                <a:cs typeface="Geneva" charset="0"/>
              </a:rPr>
              <a:t>程序员最讨厌的四件事情：写注释，写文档；别人不写注释，别人不写文档。</a:t>
            </a:r>
            <a:endParaRPr lang="en-US" altLang="zh-CN" sz="1200" b="0" i="0" kern="1200" dirty="0">
              <a:solidFill>
                <a:schemeClr val="tx1"/>
              </a:solidFill>
              <a:effectLst/>
              <a:latin typeface="Times" charset="0"/>
              <a:ea typeface="Geneva" charset="0"/>
              <a:cs typeface="Geneva" charset="0"/>
            </a:endParaRPr>
          </a:p>
          <a:p>
            <a:r>
              <a:rPr lang="en-US" altLang="zh-CN" sz="1200" b="0" i="0" kern="1200" dirty="0">
                <a:solidFill>
                  <a:schemeClr val="tx1"/>
                </a:solidFill>
                <a:effectLst/>
                <a:latin typeface="Times" charset="0"/>
                <a:ea typeface="Geneva" charset="0"/>
                <a:cs typeface="Geneva" charset="0"/>
              </a:rPr>
              <a:t>Deadline Driven Development </a:t>
            </a:r>
            <a:r>
              <a:rPr lang="zh-CN" altLang="en-US" sz="1200" b="0" i="0" kern="1200" dirty="0">
                <a:solidFill>
                  <a:schemeClr val="tx1"/>
                </a:solidFill>
                <a:effectLst/>
                <a:latin typeface="Times" charset="0"/>
                <a:ea typeface="Geneva" charset="0"/>
                <a:cs typeface="Geneva" charset="0"/>
              </a:rPr>
              <a:t>：上吊绳驱动的开发。</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90</a:t>
            </a:fld>
            <a:endParaRPr lang="en-US" altLang="en-US"/>
          </a:p>
        </p:txBody>
      </p:sp>
    </p:spTree>
    <p:extLst>
      <p:ext uri="{BB962C8B-B14F-4D97-AF65-F5344CB8AC3E}">
        <p14:creationId xmlns:p14="http://schemas.microsoft.com/office/powerpoint/2010/main" val="191834590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IAAS,PAAS,SAAS,DAAS</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91</a:t>
            </a:fld>
            <a:endParaRPr lang="en-US" altLang="en-US"/>
          </a:p>
        </p:txBody>
      </p:sp>
    </p:spTree>
    <p:extLst>
      <p:ext uri="{BB962C8B-B14F-4D97-AF65-F5344CB8AC3E}">
        <p14:creationId xmlns:p14="http://schemas.microsoft.com/office/powerpoint/2010/main" val="509899925"/>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软件是物质。这个物质很奇怪。</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92</a:t>
            </a:fld>
            <a:endParaRPr lang="en-US" altLang="en-US"/>
          </a:p>
        </p:txBody>
      </p:sp>
    </p:spTree>
    <p:extLst>
      <p:ext uri="{BB962C8B-B14F-4D97-AF65-F5344CB8AC3E}">
        <p14:creationId xmlns:p14="http://schemas.microsoft.com/office/powerpoint/2010/main" val="175986923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信息过载，海量数据，大数据</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93</a:t>
            </a:fld>
            <a:endParaRPr lang="en-US" altLang="en-US"/>
          </a:p>
        </p:txBody>
      </p:sp>
    </p:spTree>
    <p:extLst>
      <p:ext uri="{BB962C8B-B14F-4D97-AF65-F5344CB8AC3E}">
        <p14:creationId xmlns:p14="http://schemas.microsoft.com/office/powerpoint/2010/main" val="5089660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97</a:t>
            </a:fld>
            <a:endParaRPr lang="en-US" altLang="en-US"/>
          </a:p>
        </p:txBody>
      </p:sp>
    </p:spTree>
    <p:extLst>
      <p:ext uri="{BB962C8B-B14F-4D97-AF65-F5344CB8AC3E}">
        <p14:creationId xmlns:p14="http://schemas.microsoft.com/office/powerpoint/2010/main" val="1502142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98</a:t>
            </a:fld>
            <a:endParaRPr lang="en-US" altLang="en-US"/>
          </a:p>
        </p:txBody>
      </p:sp>
    </p:spTree>
    <p:extLst>
      <p:ext uri="{BB962C8B-B14F-4D97-AF65-F5344CB8AC3E}">
        <p14:creationId xmlns:p14="http://schemas.microsoft.com/office/powerpoint/2010/main" val="172182822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6758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r>
              <a:rPr lang="zh-CN" altLang="en-US" dirty="0"/>
              <a:t>工程思维，工程素养，工程意识。</a:t>
            </a:r>
            <a:endParaRPr lang="en-US" altLang="zh-CN" dirty="0"/>
          </a:p>
          <a:p>
            <a:pPr eaLnBrk="1" hangingPunct="1">
              <a:spcBef>
                <a:spcPct val="0"/>
              </a:spcBef>
            </a:pPr>
            <a:r>
              <a:rPr lang="zh-CN" altLang="en-US" dirty="0"/>
              <a:t>软件工程了么？质量进度成本，可控。科学，让不可测的可测进而可控。</a:t>
            </a:r>
            <a:endParaRPr lang="en-US" altLang="zh-CN" dirty="0"/>
          </a:p>
          <a:p>
            <a:pPr eaLnBrk="1" hangingPunct="1">
              <a:spcBef>
                <a:spcPct val="0"/>
              </a:spcBef>
            </a:pPr>
            <a:r>
              <a:rPr lang="zh-CN" altLang="en-US" dirty="0"/>
              <a:t>软件危机，教育危机（质量，财政，道德）</a:t>
            </a:r>
            <a:endParaRPr lang="en-US" altLang="zh-CN" dirty="0"/>
          </a:p>
          <a:p>
            <a:pPr eaLnBrk="1" hangingPunct="1">
              <a:spcBef>
                <a:spcPct val="0"/>
              </a:spcBef>
            </a:pPr>
            <a:endParaRPr lang="zh-CN" altLang="en-US" dirty="0"/>
          </a:p>
        </p:txBody>
      </p:sp>
      <p:sp>
        <p:nvSpPr>
          <p:cNvPr id="6758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D78A8674-C66F-4CAF-A4E9-B1BD441EEC10}" type="slidenum">
              <a:rPr lang="zh-CN" altLang="en-US" smtClean="0"/>
              <a:pPr fontAlgn="base">
                <a:spcBef>
                  <a:spcPct val="0"/>
                </a:spcBef>
                <a:spcAft>
                  <a:spcPct val="0"/>
                </a:spcAft>
                <a:defRPr/>
              </a:pPr>
              <a:t>7</a:t>
            </a:fld>
            <a:endParaRPr lang="zh-CN" altLang="en-US"/>
          </a:p>
        </p:txBody>
      </p:sp>
    </p:spTree>
    <p:extLst>
      <p:ext uri="{BB962C8B-B14F-4D97-AF65-F5344CB8AC3E}">
        <p14:creationId xmlns:p14="http://schemas.microsoft.com/office/powerpoint/2010/main" val="25245369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凡是工程都有缺陷，凡是科学都很完美。</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100</a:t>
            </a:fld>
            <a:endParaRPr lang="en-US" altLang="en-US"/>
          </a:p>
        </p:txBody>
      </p:sp>
    </p:spTree>
    <p:extLst>
      <p:ext uri="{BB962C8B-B14F-4D97-AF65-F5344CB8AC3E}">
        <p14:creationId xmlns:p14="http://schemas.microsoft.com/office/powerpoint/2010/main" val="654104419"/>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弗里茨</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鲍尔，他生于</a:t>
            </a:r>
            <a:r>
              <a:rPr lang="en-US" altLang="zh-CN" sz="1200" b="0" i="0" kern="1200" dirty="0">
                <a:solidFill>
                  <a:schemeClr val="tx1"/>
                </a:solidFill>
                <a:effectLst/>
                <a:latin typeface="Times" charset="0"/>
                <a:ea typeface="Geneva" charset="0"/>
                <a:cs typeface="Geneva" charset="0"/>
              </a:rPr>
              <a:t>1924</a:t>
            </a:r>
            <a:r>
              <a:rPr lang="zh-CN" altLang="en-US" sz="1200" b="0" i="0" kern="1200" dirty="0">
                <a:solidFill>
                  <a:schemeClr val="tx1"/>
                </a:solidFill>
                <a:effectLst/>
                <a:latin typeface="Times" charset="0"/>
                <a:ea typeface="Geneva" charset="0"/>
                <a:cs typeface="Geneva" charset="0"/>
              </a:rPr>
              <a:t>年</a:t>
            </a:r>
            <a:r>
              <a:rPr lang="en-US" altLang="zh-CN" sz="1200" b="0" i="0" kern="1200" dirty="0">
                <a:solidFill>
                  <a:schemeClr val="tx1"/>
                </a:solidFill>
                <a:effectLst/>
                <a:latin typeface="Times" charset="0"/>
                <a:ea typeface="Geneva" charset="0"/>
                <a:cs typeface="Geneva" charset="0"/>
              </a:rPr>
              <a:t>6</a:t>
            </a:r>
            <a:r>
              <a:rPr lang="zh-CN" altLang="en-US" sz="1200" b="0" i="0" kern="1200" dirty="0">
                <a:solidFill>
                  <a:schemeClr val="tx1"/>
                </a:solidFill>
                <a:effectLst/>
                <a:latin typeface="Times" charset="0"/>
                <a:ea typeface="Geneva" charset="0"/>
                <a:cs typeface="Geneva" charset="0"/>
              </a:rPr>
              <a:t>月</a:t>
            </a:r>
            <a:r>
              <a:rPr lang="en-US" altLang="zh-CN" sz="1200" b="0" i="0" kern="1200" dirty="0">
                <a:solidFill>
                  <a:schemeClr val="tx1"/>
                </a:solidFill>
                <a:effectLst/>
                <a:latin typeface="Times" charset="0"/>
                <a:ea typeface="Geneva" charset="0"/>
                <a:cs typeface="Geneva" charset="0"/>
              </a:rPr>
              <a:t>10</a:t>
            </a:r>
            <a:r>
              <a:rPr lang="zh-CN" altLang="en-US" sz="1200" b="0" i="0" kern="1200" dirty="0">
                <a:solidFill>
                  <a:schemeClr val="tx1"/>
                </a:solidFill>
                <a:effectLst/>
                <a:latin typeface="Times" charset="0"/>
                <a:ea typeface="Geneva" charset="0"/>
                <a:cs typeface="Geneva" charset="0"/>
              </a:rPr>
              <a:t>日 是德国慕尼黑技术大学名誉教授和计算机科学家。</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101</a:t>
            </a:fld>
            <a:endParaRPr lang="en-US" altLang="en-US"/>
          </a:p>
        </p:txBody>
      </p:sp>
    </p:spTree>
    <p:extLst>
      <p:ext uri="{BB962C8B-B14F-4D97-AF65-F5344CB8AC3E}">
        <p14:creationId xmlns:p14="http://schemas.microsoft.com/office/powerpoint/2010/main" val="684539099"/>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如要划分一下软件工程的各个阶段，则？</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102</a:t>
            </a:fld>
            <a:endParaRPr lang="en-US" altLang="en-US"/>
          </a:p>
        </p:txBody>
      </p:sp>
    </p:spTree>
    <p:extLst>
      <p:ext uri="{BB962C8B-B14F-4D97-AF65-F5344CB8AC3E}">
        <p14:creationId xmlns:p14="http://schemas.microsoft.com/office/powerpoint/2010/main" val="4189695461"/>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105</a:t>
            </a:fld>
            <a:endParaRPr lang="en-US" altLang="en-US"/>
          </a:p>
        </p:txBody>
      </p:sp>
    </p:spTree>
    <p:extLst>
      <p:ext uri="{BB962C8B-B14F-4D97-AF65-F5344CB8AC3E}">
        <p14:creationId xmlns:p14="http://schemas.microsoft.com/office/powerpoint/2010/main" val="2403536673"/>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传统的领域无不体现了复用的重要性，例如螺丝螺母垫圈。软件因此也说，要组件。</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107</a:t>
            </a:fld>
            <a:endParaRPr lang="en-US" altLang="en-US"/>
          </a:p>
        </p:txBody>
      </p:sp>
    </p:spTree>
    <p:extLst>
      <p:ext uri="{BB962C8B-B14F-4D97-AF65-F5344CB8AC3E}">
        <p14:creationId xmlns:p14="http://schemas.microsoft.com/office/powerpoint/2010/main" val="1115219155"/>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这个想法很好，邮局，银行，其他产品就是这样的生产和销售的。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108</a:t>
            </a:fld>
            <a:endParaRPr lang="en-US" altLang="en-US"/>
          </a:p>
        </p:txBody>
      </p:sp>
    </p:spTree>
    <p:extLst>
      <p:ext uri="{BB962C8B-B14F-4D97-AF65-F5344CB8AC3E}">
        <p14:creationId xmlns:p14="http://schemas.microsoft.com/office/powerpoint/2010/main" val="168899369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现实域 到  机器域</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112</a:t>
            </a:fld>
            <a:endParaRPr lang="en-US" altLang="en-US"/>
          </a:p>
        </p:txBody>
      </p:sp>
    </p:spTree>
    <p:extLst>
      <p:ext uri="{BB962C8B-B14F-4D97-AF65-F5344CB8AC3E}">
        <p14:creationId xmlns:p14="http://schemas.microsoft.com/office/powerpoint/2010/main" val="2442780825"/>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究竟什么事关大局，其实我们并不知道，能知道的就是把每件事情做好。</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113</a:t>
            </a:fld>
            <a:endParaRPr lang="en-US" altLang="en-US"/>
          </a:p>
        </p:txBody>
      </p:sp>
    </p:spTree>
    <p:extLst>
      <p:ext uri="{BB962C8B-B14F-4D97-AF65-F5344CB8AC3E}">
        <p14:creationId xmlns:p14="http://schemas.microsoft.com/office/powerpoint/2010/main" val="1064807203"/>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 美国专门从事跟踪</a:t>
            </a:r>
            <a:r>
              <a:rPr lang="en-US" altLang="zh-CN" sz="1200" b="0" i="0" kern="1200" dirty="0">
                <a:solidFill>
                  <a:schemeClr val="tx1"/>
                </a:solidFill>
                <a:effectLst/>
                <a:latin typeface="Times" charset="0"/>
                <a:ea typeface="Geneva" charset="0"/>
                <a:cs typeface="Geneva" charset="0"/>
              </a:rPr>
              <a:t>IT</a:t>
            </a:r>
            <a:r>
              <a:rPr lang="zh-CN" altLang="en-US" sz="1200" b="0" i="0" kern="1200" dirty="0">
                <a:solidFill>
                  <a:schemeClr val="tx1"/>
                </a:solidFill>
                <a:effectLst/>
                <a:latin typeface="Times" charset="0"/>
                <a:ea typeface="Geneva" charset="0"/>
                <a:cs typeface="Geneva" charset="0"/>
              </a:rPr>
              <a:t>项目成功或失败的权威机构</a:t>
            </a:r>
            <a:r>
              <a:rPr lang="en-US" altLang="zh-CN" sz="1200" b="0" i="0" kern="1200" dirty="0">
                <a:solidFill>
                  <a:schemeClr val="tx1"/>
                </a:solidFill>
                <a:effectLst/>
                <a:latin typeface="Times" charset="0"/>
                <a:ea typeface="Geneva" charset="0"/>
                <a:cs typeface="Geneva" charset="0"/>
              </a:rPr>
              <a:t>Standish</a:t>
            </a:r>
            <a:r>
              <a:rPr lang="zh-CN" altLang="en-US" sz="1200" b="0" i="0" kern="1200" dirty="0">
                <a:solidFill>
                  <a:schemeClr val="tx1"/>
                </a:solidFill>
                <a:effectLst/>
                <a:latin typeface="Times" charset="0"/>
                <a:ea typeface="Geneva" charset="0"/>
                <a:cs typeface="Geneva" charset="0"/>
              </a:rPr>
              <a:t> </a:t>
            </a:r>
            <a:r>
              <a:rPr lang="en-US" altLang="zh-CN" sz="1200" b="0" i="0" kern="1200" dirty="0">
                <a:solidFill>
                  <a:schemeClr val="tx1"/>
                </a:solidFill>
                <a:effectLst/>
                <a:latin typeface="Times" charset="0"/>
                <a:ea typeface="Geneva" charset="0"/>
                <a:cs typeface="Geneva" charset="0"/>
              </a:rPr>
              <a:t>Group</a:t>
            </a:r>
            <a:r>
              <a:rPr lang="zh-CN" altLang="en-US" sz="1200" b="0" i="0" kern="1200" dirty="0">
                <a:solidFill>
                  <a:schemeClr val="tx1"/>
                </a:solidFill>
                <a:effectLst/>
                <a:latin typeface="Times" charset="0"/>
                <a:ea typeface="Geneva" charset="0"/>
                <a:cs typeface="Geneva" charset="0"/>
              </a:rPr>
              <a:t>在它每年的</a:t>
            </a:r>
            <a:r>
              <a:rPr lang="en-US" altLang="zh-CN" sz="1200" b="0" i="0" kern="1200" dirty="0">
                <a:solidFill>
                  <a:schemeClr val="tx1"/>
                </a:solidFill>
                <a:effectLst/>
                <a:latin typeface="Times" charset="0"/>
                <a:ea typeface="Geneva" charset="0"/>
                <a:cs typeface="Geneva" charset="0"/>
              </a:rPr>
              <a:t>CHAOS Report</a:t>
            </a:r>
            <a:r>
              <a:rPr lang="zh-CN" altLang="en-US" sz="1200" b="0" i="0" kern="1200" dirty="0">
                <a:solidFill>
                  <a:schemeClr val="tx1"/>
                </a:solidFill>
                <a:effectLst/>
                <a:latin typeface="Times" charset="0"/>
                <a:ea typeface="Geneva" charset="0"/>
                <a:cs typeface="Geneva" charset="0"/>
              </a:rPr>
              <a:t>报告中给出了</a:t>
            </a:r>
            <a:r>
              <a:rPr lang="en-US" altLang="zh-CN" sz="1200" b="0" i="0" kern="1200" dirty="0">
                <a:solidFill>
                  <a:schemeClr val="tx1"/>
                </a:solidFill>
                <a:effectLst/>
                <a:latin typeface="Times" charset="0"/>
                <a:ea typeface="Geneva" charset="0"/>
                <a:cs typeface="Geneva" charset="0"/>
              </a:rPr>
              <a:t>IT</a:t>
            </a:r>
            <a:r>
              <a:rPr lang="zh-CN" altLang="en-US" sz="1200" b="0" i="0" kern="1200" dirty="0">
                <a:solidFill>
                  <a:schemeClr val="tx1"/>
                </a:solidFill>
                <a:effectLst/>
                <a:latin typeface="Times" charset="0"/>
                <a:ea typeface="Geneva" charset="0"/>
                <a:cs typeface="Geneva" charset="0"/>
              </a:rPr>
              <a:t>项目相关调查数据结果。</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114</a:t>
            </a:fld>
            <a:endParaRPr lang="en-US" altLang="en-US"/>
          </a:p>
        </p:txBody>
      </p:sp>
    </p:spTree>
    <p:extLst>
      <p:ext uri="{BB962C8B-B14F-4D97-AF65-F5344CB8AC3E}">
        <p14:creationId xmlns:p14="http://schemas.microsoft.com/office/powerpoint/2010/main" val="132718436"/>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r>
              <a:rPr lang="zh-CN" altLang="en-US" dirty="0"/>
              <a:t>软件工程么？</a:t>
            </a:r>
            <a:endParaRPr lang="en-US" altLang="zh-CN" dirty="0"/>
          </a:p>
          <a:p>
            <a:r>
              <a:rPr lang="zh-CN" altLang="en-US" dirty="0"/>
              <a:t>质量，进度，成本可控么？</a:t>
            </a:r>
            <a:endParaRPr lang="en-US" altLang="zh-CN" dirty="0"/>
          </a:p>
          <a:p>
            <a:r>
              <a:rPr lang="zh-CN" altLang="en-US" dirty="0"/>
              <a:t>软件工程中有公理，定理推到么？</a:t>
            </a:r>
            <a:endParaRPr lang="en-US" altLang="zh-CN" dirty="0"/>
          </a:p>
          <a:p>
            <a:r>
              <a:rPr lang="zh-CN" altLang="en-US" dirty="0"/>
              <a:t>软件工程是个啥？</a:t>
            </a:r>
            <a:endParaRPr lang="en-US" altLang="zh-CN" dirty="0"/>
          </a:p>
          <a:p>
            <a:r>
              <a:rPr lang="zh-CN" altLang="en-US" dirty="0"/>
              <a:t>工程是啥？缺陷</a:t>
            </a:r>
            <a:endParaRPr lang="en-US" altLang="zh-CN" dirty="0"/>
          </a:p>
          <a:p>
            <a:r>
              <a:rPr lang="zh-CN" altLang="en-US" dirty="0"/>
              <a:t>科学呢？完美</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教育工程亦是。有没有那么老师敢说：来，孩子送到我这里来，保证培养成优秀的人才！</a:t>
            </a:r>
            <a:endParaRPr lang="en-US" altLang="zh-CN"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115</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7964563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8</a:t>
            </a:fld>
            <a:endParaRPr lang="en-US" altLang="en-US"/>
          </a:p>
        </p:txBody>
      </p:sp>
    </p:spTree>
    <p:extLst>
      <p:ext uri="{BB962C8B-B14F-4D97-AF65-F5344CB8AC3E}">
        <p14:creationId xmlns:p14="http://schemas.microsoft.com/office/powerpoint/2010/main" val="219848566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这四个行业给我们哪些启示？</a:t>
            </a:r>
            <a:r>
              <a:rPr lang="en-US" altLang="zh-CN" dirty="0"/>
              <a:t>Component</a:t>
            </a:r>
            <a:r>
              <a:rPr lang="zh-CN" altLang="en-US" dirty="0"/>
              <a:t>组件化，标准化，自动化，智能化，高效，从人到机器。</a:t>
            </a:r>
            <a:r>
              <a:rPr lang="en-US" altLang="zh-CN" dirty="0"/>
              <a:t>Computer</a:t>
            </a:r>
            <a:r>
              <a:rPr lang="zh-CN" altLang="en-US" dirty="0"/>
              <a:t>最初的意思是啥？</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117</a:t>
            </a:fld>
            <a:endParaRPr lang="en-US" altLang="en-US"/>
          </a:p>
        </p:txBody>
      </p:sp>
    </p:spTree>
    <p:extLst>
      <p:ext uri="{BB962C8B-B14F-4D97-AF65-F5344CB8AC3E}">
        <p14:creationId xmlns:p14="http://schemas.microsoft.com/office/powerpoint/2010/main" val="1593172221"/>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工业</a:t>
            </a:r>
            <a:r>
              <a:rPr lang="en-US" altLang="zh-CN" dirty="0"/>
              <a:t>4.0</a:t>
            </a:r>
            <a:r>
              <a:rPr lang="zh-CN" altLang="en-US" dirty="0"/>
              <a:t>即智能制造 。</a:t>
            </a:r>
            <a:endParaRPr lang="en-US" altLang="zh-CN" dirty="0"/>
          </a:p>
          <a:p>
            <a:r>
              <a:rPr lang="zh-CN" altLang="en-US" dirty="0"/>
              <a:t>而我们的软件业还在</a:t>
            </a:r>
            <a:r>
              <a:rPr lang="en-US" altLang="zh-CN" dirty="0"/>
              <a:t>996</a:t>
            </a:r>
            <a:r>
              <a:rPr lang="zh-CN" altLang="en-US" dirty="0"/>
              <a:t>，白加黑，</a:t>
            </a:r>
            <a:r>
              <a:rPr lang="en-US" altLang="zh-CN" dirty="0"/>
              <a:t>5+2</a:t>
            </a:r>
            <a:r>
              <a:rPr lang="zh-CN" altLang="en-US" dirty="0"/>
              <a:t> ！</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118</a:t>
            </a:fld>
            <a:endParaRPr lang="en-US" altLang="en-US"/>
          </a:p>
        </p:txBody>
      </p:sp>
    </p:spTree>
    <p:extLst>
      <p:ext uri="{BB962C8B-B14F-4D97-AF65-F5344CB8AC3E}">
        <p14:creationId xmlns:p14="http://schemas.microsoft.com/office/powerpoint/2010/main" val="2394022559"/>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eaLnBrk="1" hangingPunct="1">
              <a:spcBef>
                <a:spcPct val="0"/>
              </a:spcBef>
            </a:pPr>
            <a:r>
              <a:rPr lang="zh-CN" altLang="en-US" dirty="0"/>
              <a:t>从</a:t>
            </a:r>
            <a:r>
              <a:rPr lang="en-US" altLang="zh-CN" dirty="0"/>
              <a:t>ENIAC</a:t>
            </a:r>
            <a:r>
              <a:rPr lang="zh-CN" altLang="en-US" dirty="0"/>
              <a:t>到当前最先进的计算机都采用的是冯</a:t>
            </a:r>
            <a:r>
              <a:rPr lang="en-US" altLang="zh-CN" dirty="0"/>
              <a:t>·</a:t>
            </a:r>
            <a:r>
              <a:rPr lang="zh-CN" altLang="en-US" dirty="0"/>
              <a:t>诺依曼体系结构。所以冯</a:t>
            </a:r>
            <a:r>
              <a:rPr lang="en-US" altLang="zh-CN" dirty="0"/>
              <a:t>·</a:t>
            </a:r>
            <a:r>
              <a:rPr lang="zh-CN" altLang="en-US" dirty="0"/>
              <a:t>诺依曼是当之无愧的数字计算机之父。</a:t>
            </a:r>
            <a:r>
              <a:rPr lang="en-US" altLang="zh-CN" baseline="30000" dirty="0"/>
              <a:t>[</a:t>
            </a:r>
          </a:p>
          <a:p>
            <a:pPr eaLnBrk="1" hangingPunct="1">
              <a:spcBef>
                <a:spcPct val="0"/>
              </a:spcBef>
            </a:pPr>
            <a:r>
              <a:rPr lang="zh-CN" altLang="en-US" dirty="0"/>
              <a:t>电子计算机的问世，最重要的奠基人是英国科学家艾兰</a:t>
            </a:r>
            <a:r>
              <a:rPr lang="en-US" altLang="zh-CN" dirty="0"/>
              <a:t>· </a:t>
            </a:r>
            <a:r>
              <a:rPr lang="zh-CN" altLang="en-US" dirty="0"/>
              <a:t>图灵（</a:t>
            </a:r>
            <a:r>
              <a:rPr lang="en-US" altLang="zh-CN" dirty="0"/>
              <a:t>Alan Turing</a:t>
            </a:r>
            <a:r>
              <a:rPr lang="zh-CN" altLang="en-US" dirty="0"/>
              <a:t>）和美籍匈牙利科学家冯</a:t>
            </a:r>
            <a:r>
              <a:rPr lang="en-US" altLang="zh-CN" dirty="0"/>
              <a:t>· </a:t>
            </a:r>
            <a:r>
              <a:rPr lang="zh-CN" altLang="en-US" dirty="0"/>
              <a:t>诺依曼（</a:t>
            </a:r>
            <a:r>
              <a:rPr lang="en-US" altLang="zh-CN" dirty="0"/>
              <a:t>John Von· Neuman</a:t>
            </a:r>
            <a:r>
              <a:rPr lang="zh-CN" altLang="en-US" dirty="0"/>
              <a:t>）。图灵的贡献是建立了图灵机的理论模型，奠定了人工智能的基础。而冯</a:t>
            </a:r>
            <a:r>
              <a:rPr lang="en-US" altLang="zh-CN" dirty="0"/>
              <a:t>· </a:t>
            </a:r>
            <a:r>
              <a:rPr lang="zh-CN" altLang="en-US" dirty="0"/>
              <a:t>诺依曼则是首先提出了计算机体系结构的设想。</a:t>
            </a:r>
            <a:endParaRPr lang="en-US" altLang="zh-CN" dirty="0"/>
          </a:p>
          <a:p>
            <a:pPr eaLnBrk="1" hangingPunct="1">
              <a:spcBef>
                <a:spcPct val="0"/>
              </a:spcBef>
            </a:pPr>
            <a:r>
              <a:rPr lang="en-US" altLang="zh-CN" dirty="0"/>
              <a:t>1946</a:t>
            </a:r>
            <a:r>
              <a:rPr lang="zh-CN" altLang="en-US" dirty="0"/>
              <a:t>年美籍匈牙利科学家冯</a:t>
            </a:r>
            <a:r>
              <a:rPr lang="en-US" altLang="zh-CN" dirty="0"/>
              <a:t>·</a:t>
            </a:r>
            <a:r>
              <a:rPr lang="zh-CN" altLang="en-US" dirty="0"/>
              <a:t>诺依曼提出存储程序原理，把程序本身当作数据来对待，程序和该程序处理的数据用同样的方式存储，并确定了存储程序计算机的五大组成部分和基本工作方法。</a:t>
            </a:r>
            <a:endParaRPr lang="en-US" altLang="zh-CN" baseline="30000" dirty="0"/>
          </a:p>
          <a:p>
            <a:pPr eaLnBrk="1" hangingPunct="1">
              <a:spcBef>
                <a:spcPct val="0"/>
              </a:spcBef>
            </a:pPr>
            <a:r>
              <a:rPr lang="zh-CN" altLang="en-US" dirty="0"/>
              <a:t>半个多世纪以来，计算机制造技术发生了巨大变化，但冯</a:t>
            </a:r>
            <a:r>
              <a:rPr lang="en-US" altLang="zh-CN" dirty="0"/>
              <a:t>· </a:t>
            </a:r>
            <a:r>
              <a:rPr lang="zh-CN" altLang="en-US" dirty="0"/>
              <a:t>诺依曼体系结构仍然沿用至今，人们总是把冯</a:t>
            </a:r>
            <a:r>
              <a:rPr lang="en-US" altLang="zh-CN" dirty="0"/>
              <a:t>· </a:t>
            </a:r>
            <a:r>
              <a:rPr lang="zh-CN" altLang="en-US" dirty="0"/>
              <a:t>诺依曼称为“计算机鼻祖”。</a:t>
            </a:r>
            <a:endParaRPr lang="en-US" altLang="zh-CN" dirty="0"/>
          </a:p>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120</a:t>
            </a:fld>
            <a:endParaRPr lang="en-US" altLang="en-US"/>
          </a:p>
        </p:txBody>
      </p:sp>
    </p:spTree>
    <p:extLst>
      <p:ext uri="{BB962C8B-B14F-4D97-AF65-F5344CB8AC3E}">
        <p14:creationId xmlns:p14="http://schemas.microsoft.com/office/powerpoint/2010/main" val="7115219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具象</a:t>
            </a:r>
            <a:r>
              <a:rPr lang="en-US" altLang="zh-CN" dirty="0"/>
              <a:t>-</a:t>
            </a:r>
            <a:r>
              <a:rPr lang="zh-CN" altLang="en-US" dirty="0"/>
              <a:t>抽象</a:t>
            </a:r>
            <a:r>
              <a:rPr lang="en-US" altLang="zh-CN" dirty="0"/>
              <a:t>-</a:t>
            </a:r>
            <a:r>
              <a:rPr lang="zh-CN" altLang="en-US" dirty="0"/>
              <a:t>具象</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125</a:t>
            </a:fld>
            <a:endParaRPr lang="en-US" altLang="en-US"/>
          </a:p>
        </p:txBody>
      </p:sp>
    </p:spTree>
    <p:extLst>
      <p:ext uri="{BB962C8B-B14F-4D97-AF65-F5344CB8AC3E}">
        <p14:creationId xmlns:p14="http://schemas.microsoft.com/office/powerpoint/2010/main" val="13028129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打孔卡片 </a:t>
            </a:r>
            <a:r>
              <a:rPr lang="en-US" altLang="zh-CN" dirty="0"/>
              <a:t>IBM</a:t>
            </a:r>
            <a:r>
              <a:rPr lang="zh-CN" altLang="en-US" dirty="0"/>
              <a:t>之前做人口统计的方法。人口统计</a:t>
            </a:r>
            <a:r>
              <a:rPr lang="en-US" altLang="zh-CN" dirty="0"/>
              <a:t>10</a:t>
            </a:r>
            <a:r>
              <a:rPr lang="zh-CN" altLang="en-US" dirty="0"/>
              <a:t>年一次，但到后来，统计结果出来需要</a:t>
            </a:r>
            <a:r>
              <a:rPr lang="en-US" altLang="zh-CN" dirty="0"/>
              <a:t>13</a:t>
            </a:r>
            <a:r>
              <a:rPr lang="zh-CN" altLang="en-US" dirty="0"/>
              <a:t>年的时间。</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126</a:t>
            </a:fld>
            <a:endParaRPr lang="en-US" altLang="en-US"/>
          </a:p>
        </p:txBody>
      </p:sp>
    </p:spTree>
    <p:extLst>
      <p:ext uri="{BB962C8B-B14F-4D97-AF65-F5344CB8AC3E}">
        <p14:creationId xmlns:p14="http://schemas.microsoft.com/office/powerpoint/2010/main" val="1345410446"/>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C</a:t>
            </a:r>
            <a:r>
              <a:rPr lang="zh-CN" altLang="en-US" dirty="0"/>
              <a:t>语言如何实现自定义数据类型的？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127</a:t>
            </a:fld>
            <a:endParaRPr lang="en-US" altLang="en-US"/>
          </a:p>
        </p:txBody>
      </p:sp>
    </p:spTree>
    <p:extLst>
      <p:ext uri="{BB962C8B-B14F-4D97-AF65-F5344CB8AC3E}">
        <p14:creationId xmlns:p14="http://schemas.microsoft.com/office/powerpoint/2010/main" val="49579598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形式化，也就是说描述方法是基于数学的技术。描述一个半径是</a:t>
            </a:r>
            <a:r>
              <a:rPr lang="en-US" altLang="zh-CN" dirty="0"/>
              <a:t>1</a:t>
            </a:r>
            <a:r>
              <a:rPr lang="zh-CN" altLang="en-US" dirty="0"/>
              <a:t>的圆，大家都会描述，理解都一样的。这是数学的好处。</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131</a:t>
            </a:fld>
            <a:endParaRPr lang="en-US" altLang="en-US"/>
          </a:p>
        </p:txBody>
      </p:sp>
    </p:spTree>
    <p:extLst>
      <p:ext uri="{BB962C8B-B14F-4D97-AF65-F5344CB8AC3E}">
        <p14:creationId xmlns:p14="http://schemas.microsoft.com/office/powerpoint/2010/main" val="1130386756"/>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当然，我们目标绝对不仅仅是程序员，但，从程序员先开始成长。</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139</a:t>
            </a:fld>
            <a:endParaRPr lang="en-US" altLang="en-US"/>
          </a:p>
        </p:txBody>
      </p:sp>
    </p:spTree>
    <p:extLst>
      <p:ext uri="{BB962C8B-B14F-4D97-AF65-F5344CB8AC3E}">
        <p14:creationId xmlns:p14="http://schemas.microsoft.com/office/powerpoint/2010/main" val="1452570003"/>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140</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2718884358"/>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与其他领域相比较，软件工程处在它的婴儿期。才</a:t>
            </a:r>
            <a:r>
              <a:rPr lang="en-US" altLang="zh-CN" dirty="0"/>
              <a:t>50</a:t>
            </a:r>
            <a:r>
              <a:rPr lang="zh-CN" altLang="en-US" dirty="0"/>
              <a:t>年。</a:t>
            </a:r>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141</a:t>
            </a:fld>
            <a:endParaRPr lang="en-US" altLang="en-US"/>
          </a:p>
        </p:txBody>
      </p:sp>
    </p:spTree>
    <p:extLst>
      <p:ext uri="{BB962C8B-B14F-4D97-AF65-F5344CB8AC3E}">
        <p14:creationId xmlns:p14="http://schemas.microsoft.com/office/powerpoint/2010/main" val="3874205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幻灯片图像占位符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3" name="备注占位符 2"/>
          <p:cNvSpPr>
            <a:spLocks noGrp="1"/>
          </p:cNvSpPr>
          <p:nvPr>
            <p:ph type="body" idx="1"/>
          </p:nvPr>
        </p:nvSpPr>
        <p:spPr/>
        <p:txBody>
          <a:bodyPr/>
          <a:lstStyle/>
          <a:p>
            <a:pPr>
              <a:defRPr/>
            </a:pPr>
            <a:endParaRPr lang="zh-CN" altLang="en-US" dirty="0"/>
          </a:p>
        </p:txBody>
      </p:sp>
      <p:sp>
        <p:nvSpPr>
          <p:cNvPr id="10035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E739427C-1310-4D1E-95B6-9D3A4034B7C0}" type="slidenum">
              <a:rPr kumimoji="1" lang="zh-CN" altLang="en-US" sz="1200" b="0" i="0" u="none" strike="noStrike" kern="1200" cap="none" spc="0" normalizeH="0" baseline="0" noProof="0" smtClean="0">
                <a:ln>
                  <a:noFill/>
                </a:ln>
                <a:solidFill>
                  <a:prstClr val="black"/>
                </a:solidFill>
                <a:effectLst/>
                <a:uLnTx/>
                <a:uFillTx/>
                <a:latin typeface="Times New Roman" pitchFamily="18" charset="0"/>
                <a:ea typeface="宋体"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1" lang="en-US" altLang="zh-CN" sz="1200" b="0" i="0" u="none" strike="noStrike" kern="1200" cap="none" spc="0" normalizeH="0" baseline="0" noProof="0">
              <a:ln>
                <a:noFill/>
              </a:ln>
              <a:solidFill>
                <a:prstClr val="black"/>
              </a:solidFill>
              <a:effectLst/>
              <a:uLnTx/>
              <a:uFillTx/>
              <a:latin typeface="Times New Roman" pitchFamily="18" charset="0"/>
              <a:ea typeface="宋体" pitchFamily="2" charset="-122"/>
              <a:cs typeface="+mn-cs"/>
            </a:endParaRPr>
          </a:p>
        </p:txBody>
      </p:sp>
    </p:spTree>
    <p:extLst>
      <p:ext uri="{BB962C8B-B14F-4D97-AF65-F5344CB8AC3E}">
        <p14:creationId xmlns:p14="http://schemas.microsoft.com/office/powerpoint/2010/main" val="424181298"/>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a:solidFill>
                  <a:schemeClr val="tx1"/>
                </a:solidFill>
                <a:effectLst/>
                <a:latin typeface="Times" charset="0"/>
                <a:ea typeface="Geneva" charset="0"/>
                <a:cs typeface="Geneva" charset="0"/>
              </a:rPr>
              <a:t>伯克希尔</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哈撒韦公司（</a:t>
            </a:r>
            <a:r>
              <a:rPr lang="en-US" altLang="zh-CN" sz="1200" b="0" i="0" kern="1200" dirty="0" err="1">
                <a:solidFill>
                  <a:schemeClr val="tx1"/>
                </a:solidFill>
                <a:effectLst/>
                <a:latin typeface="Times" charset="0"/>
                <a:ea typeface="Geneva" charset="0"/>
                <a:cs typeface="Geneva" charset="0"/>
              </a:rPr>
              <a:t>BerkshireHathawayCooperation</a:t>
            </a:r>
            <a:r>
              <a:rPr lang="zh-CN" altLang="en-US" sz="1200" b="0" i="0" kern="1200" dirty="0">
                <a:solidFill>
                  <a:schemeClr val="tx1"/>
                </a:solidFill>
                <a:effectLst/>
                <a:latin typeface="Times" charset="0"/>
                <a:ea typeface="Geneva" charset="0"/>
                <a:cs typeface="Geneva" charset="0"/>
              </a:rPr>
              <a:t>）由沃伦</a:t>
            </a:r>
            <a:r>
              <a:rPr lang="en-US" altLang="zh-CN" sz="1200" b="0" i="0" kern="1200" dirty="0">
                <a:solidFill>
                  <a:schemeClr val="tx1"/>
                </a:solidFill>
                <a:effectLst/>
                <a:latin typeface="Times" charset="0"/>
                <a:ea typeface="Geneva" charset="0"/>
                <a:cs typeface="Geneva" charset="0"/>
              </a:rPr>
              <a:t>·</a:t>
            </a:r>
            <a:r>
              <a:rPr lang="zh-CN" altLang="en-US" sz="1200" b="0" i="0" kern="1200" dirty="0">
                <a:solidFill>
                  <a:schemeClr val="tx1"/>
                </a:solidFill>
                <a:effectLst/>
                <a:latin typeface="Times" charset="0"/>
                <a:ea typeface="Geneva" charset="0"/>
                <a:cs typeface="Geneva" charset="0"/>
              </a:rPr>
              <a:t>巴菲特创建于</a:t>
            </a:r>
            <a:r>
              <a:rPr lang="en-US" altLang="zh-CN" sz="1200" b="0" i="0" kern="1200" dirty="0">
                <a:solidFill>
                  <a:schemeClr val="tx1"/>
                </a:solidFill>
                <a:effectLst/>
                <a:latin typeface="Times" charset="0"/>
                <a:ea typeface="Geneva" charset="0"/>
                <a:cs typeface="Geneva" charset="0"/>
              </a:rPr>
              <a:t>1956</a:t>
            </a:r>
            <a:r>
              <a:rPr lang="zh-CN" altLang="en-US" sz="1200" b="0" i="0" kern="1200" dirty="0">
                <a:solidFill>
                  <a:schemeClr val="tx1"/>
                </a:solidFill>
                <a:effectLst/>
                <a:latin typeface="Times" charset="0"/>
                <a:ea typeface="Geneva" charset="0"/>
                <a:cs typeface="Geneva" charset="0"/>
              </a:rPr>
              <a:t>年，唯一总部位于美国内布拉斯加州奥玛哈的多元控股公司，股权投资公司。</a:t>
            </a:r>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142</a:t>
            </a:fld>
            <a:endParaRPr lang="en-US" altLang="en-US"/>
          </a:p>
        </p:txBody>
      </p:sp>
    </p:spTree>
    <p:extLst>
      <p:ext uri="{BB962C8B-B14F-4D97-AF65-F5344CB8AC3E}">
        <p14:creationId xmlns:p14="http://schemas.microsoft.com/office/powerpoint/2010/main" val="82155214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zh-CN" sz="1200" kern="1200" dirty="0">
                <a:solidFill>
                  <a:schemeClr val="tx1"/>
                </a:solidFill>
                <a:effectLst/>
                <a:latin typeface="Times" charset="0"/>
                <a:ea typeface="Geneva" charset="0"/>
                <a:cs typeface="Geneva" charset="0"/>
              </a:rPr>
              <a:t>这是哈佛文理学院院长威廉</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科比在</a:t>
            </a:r>
            <a:r>
              <a:rPr lang="en-US" altLang="zh-CN" sz="1200" kern="1200" dirty="0">
                <a:solidFill>
                  <a:schemeClr val="tx1"/>
                </a:solidFill>
                <a:effectLst/>
                <a:latin typeface="Times" charset="0"/>
                <a:ea typeface="Geneva" charset="0"/>
                <a:cs typeface="Geneva" charset="0"/>
              </a:rPr>
              <a:t>2003</a:t>
            </a:r>
            <a:r>
              <a:rPr lang="zh-CN" altLang="zh-CN" sz="1200" kern="1200" dirty="0">
                <a:solidFill>
                  <a:schemeClr val="tx1"/>
                </a:solidFill>
                <a:effectLst/>
                <a:latin typeface="Times" charset="0"/>
                <a:ea typeface="Geneva" charset="0"/>
                <a:cs typeface="Geneva" charset="0"/>
              </a:rPr>
              <a:t>年一次通识教育改革会议上提出的第一个问题。当一所走过了近</a:t>
            </a:r>
            <a:r>
              <a:rPr lang="en-US" altLang="zh-CN" sz="1200" kern="1200" dirty="0">
                <a:solidFill>
                  <a:schemeClr val="tx1"/>
                </a:solidFill>
                <a:effectLst/>
                <a:latin typeface="Times" charset="0"/>
                <a:ea typeface="Geneva" charset="0"/>
                <a:cs typeface="Geneva" charset="0"/>
              </a:rPr>
              <a:t>400</a:t>
            </a:r>
            <a:r>
              <a:rPr lang="zh-CN" altLang="zh-CN" sz="1200" kern="1200" dirty="0">
                <a:solidFill>
                  <a:schemeClr val="tx1"/>
                </a:solidFill>
                <a:effectLst/>
                <a:latin typeface="Times" charset="0"/>
                <a:ea typeface="Geneva" charset="0"/>
                <a:cs typeface="Geneva" charset="0"/>
              </a:rPr>
              <a:t>年历史的大学回头审视自我时，这是一个最简单，却也最艰难的问题。从</a:t>
            </a:r>
            <a:r>
              <a:rPr lang="en-US" altLang="zh-CN" sz="1200" kern="1200" dirty="0">
                <a:solidFill>
                  <a:schemeClr val="tx1"/>
                </a:solidFill>
                <a:effectLst/>
                <a:latin typeface="Times" charset="0"/>
                <a:ea typeface="Geneva" charset="0"/>
                <a:cs typeface="Geneva" charset="0"/>
              </a:rPr>
              <a:t>2013</a:t>
            </a:r>
            <a:r>
              <a:rPr lang="zh-CN" altLang="zh-CN" sz="1200" kern="1200" dirty="0">
                <a:solidFill>
                  <a:schemeClr val="tx1"/>
                </a:solidFill>
                <a:effectLst/>
                <a:latin typeface="Times" charset="0"/>
                <a:ea typeface="Geneva" charset="0"/>
                <a:cs typeface="Geneva" charset="0"/>
              </a:rPr>
              <a:t>年开始，哈佛的本科生全面推行一套新的通识教育计划（</a:t>
            </a:r>
            <a:r>
              <a:rPr lang="en-US" altLang="zh-CN" sz="1200" kern="1200" dirty="0">
                <a:solidFill>
                  <a:schemeClr val="tx1"/>
                </a:solidFill>
                <a:effectLst/>
                <a:latin typeface="Times" charset="0"/>
                <a:ea typeface="Geneva" charset="0"/>
                <a:cs typeface="Geneva" charset="0"/>
              </a:rPr>
              <a:t>Gen Ed</a:t>
            </a:r>
            <a:r>
              <a:rPr lang="zh-CN" altLang="zh-CN" sz="1200" kern="1200" dirty="0">
                <a:solidFill>
                  <a:schemeClr val="tx1"/>
                </a:solidFill>
                <a:effectLst/>
                <a:latin typeface="Times" charset="0"/>
                <a:ea typeface="Geneva" charset="0"/>
                <a:cs typeface="Geneva" charset="0"/>
              </a:rPr>
              <a:t>），以取代</a:t>
            </a:r>
            <a:r>
              <a:rPr lang="en-US" altLang="zh-CN" sz="1200" kern="1200" dirty="0">
                <a:solidFill>
                  <a:schemeClr val="tx1"/>
                </a:solidFill>
                <a:effectLst/>
                <a:latin typeface="Times" charset="0"/>
                <a:ea typeface="Geneva" charset="0"/>
                <a:cs typeface="Geneva" charset="0"/>
              </a:rPr>
              <a:t>20</a:t>
            </a:r>
            <a:r>
              <a:rPr lang="zh-CN" altLang="zh-CN" sz="1200" kern="1200" dirty="0">
                <a:solidFill>
                  <a:schemeClr val="tx1"/>
                </a:solidFill>
                <a:effectLst/>
                <a:latin typeface="Times" charset="0"/>
                <a:ea typeface="Geneva" charset="0"/>
                <a:cs typeface="Geneva" charset="0"/>
              </a:rPr>
              <a:t>世纪</a:t>
            </a:r>
            <a:r>
              <a:rPr lang="en-US" altLang="zh-CN" sz="1200" kern="1200" dirty="0">
                <a:solidFill>
                  <a:schemeClr val="tx1"/>
                </a:solidFill>
                <a:effectLst/>
                <a:latin typeface="Times" charset="0"/>
                <a:ea typeface="Geneva" charset="0"/>
                <a:cs typeface="Geneva" charset="0"/>
              </a:rPr>
              <a:t>70</a:t>
            </a:r>
            <a:r>
              <a:rPr lang="zh-CN" altLang="zh-CN" sz="1200" kern="1200" dirty="0">
                <a:solidFill>
                  <a:schemeClr val="tx1"/>
                </a:solidFill>
                <a:effectLst/>
                <a:latin typeface="Times" charset="0"/>
                <a:ea typeface="Geneva" charset="0"/>
                <a:cs typeface="Geneva" charset="0"/>
              </a:rPr>
              <a:t>年代末设计的</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核心课程</a:t>
            </a:r>
            <a:r>
              <a:rPr lang="en-US" altLang="zh-CN" sz="1200" kern="1200" dirty="0">
                <a:solidFill>
                  <a:schemeClr val="tx1"/>
                </a:solidFill>
                <a:effectLst/>
                <a:latin typeface="Times" charset="0"/>
                <a:ea typeface="Geneva" charset="0"/>
                <a:cs typeface="Geneva" charset="0"/>
              </a:rPr>
              <a:t>”</a:t>
            </a:r>
            <a:r>
              <a:rPr lang="zh-CN" altLang="zh-CN" sz="1200" kern="1200" dirty="0">
                <a:solidFill>
                  <a:schemeClr val="tx1"/>
                </a:solidFill>
                <a:effectLst/>
                <a:latin typeface="Times" charset="0"/>
                <a:ea typeface="Geneva" charset="0"/>
                <a:cs typeface="Geneva" charset="0"/>
              </a:rPr>
              <a:t>（</a:t>
            </a:r>
            <a:r>
              <a:rPr lang="en-US" altLang="zh-CN" sz="1200" kern="1200" dirty="0">
                <a:solidFill>
                  <a:schemeClr val="tx1"/>
                </a:solidFill>
                <a:effectLst/>
                <a:latin typeface="Times" charset="0"/>
                <a:ea typeface="Geneva" charset="0"/>
                <a:cs typeface="Geneva" charset="0"/>
              </a:rPr>
              <a:t>Core-Curriculum</a:t>
            </a:r>
            <a:r>
              <a:rPr lang="zh-CN" altLang="zh-CN" sz="1200" kern="1200" dirty="0">
                <a:solidFill>
                  <a:schemeClr val="tx1"/>
                </a:solidFill>
                <a:effectLst/>
                <a:latin typeface="Times" charset="0"/>
                <a:ea typeface="Geneva" charset="0"/>
                <a:cs typeface="Geneva" charset="0"/>
              </a:rPr>
              <a:t>）。</a:t>
            </a:r>
            <a:endParaRPr lang="en-US" altLang="zh-CN" sz="1200" kern="1200" dirty="0">
              <a:solidFill>
                <a:schemeClr val="tx1"/>
              </a:solidFill>
              <a:effectLst/>
              <a:latin typeface="Times" charset="0"/>
              <a:ea typeface="Geneva" charset="0"/>
              <a:cs typeface="Geneva" charset="0"/>
            </a:endParaRPr>
          </a:p>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sz="1200" kern="1200" dirty="0">
                <a:solidFill>
                  <a:schemeClr val="tx1"/>
                </a:solidFill>
                <a:effectLst/>
                <a:latin typeface="Times" charset="0"/>
                <a:ea typeface="Geneva" charset="0"/>
                <a:cs typeface="Geneva" charset="0"/>
              </a:rPr>
              <a:t>掌声，也算投的一票。</a:t>
            </a:r>
            <a:endParaRPr lang="zh-CN" altLang="zh-CN" sz="1200" kern="1200" dirty="0">
              <a:solidFill>
                <a:schemeClr val="tx1"/>
              </a:solidFill>
              <a:effectLst/>
              <a:latin typeface="Times" charset="0"/>
              <a:ea typeface="Geneva" charset="0"/>
              <a:cs typeface="Geneva" charset="0"/>
            </a:endParaRPr>
          </a:p>
          <a:p>
            <a:endParaRPr lang="zh-CN" altLang="en-US" dirty="0"/>
          </a:p>
        </p:txBody>
      </p:sp>
      <p:sp>
        <p:nvSpPr>
          <p:cNvPr id="4" name="灯片编号占位符 3"/>
          <p:cNvSpPr>
            <a:spLocks noGrp="1"/>
          </p:cNvSpPr>
          <p:nvPr>
            <p:ph type="sldNum" sz="quarter" idx="10"/>
          </p:nvPr>
        </p:nvSpPr>
        <p:spPr/>
        <p:txBody>
          <a:bodyPr/>
          <a:lstStyle/>
          <a:p>
            <a:pPr>
              <a:defRPr/>
            </a:pPr>
            <a:fld id="{9873D865-6F18-994C-8BEE-908E1D823428}" type="slidenum">
              <a:rPr lang="en-US" altLang="en-US" smtClean="0"/>
              <a:pPr>
                <a:defRPr/>
              </a:pPr>
              <a:t>147</a:t>
            </a:fld>
            <a:endParaRPr lang="en-US" altLang="en-US"/>
          </a:p>
        </p:txBody>
      </p:sp>
    </p:spTree>
    <p:extLst>
      <p:ext uri="{BB962C8B-B14F-4D97-AF65-F5344CB8AC3E}">
        <p14:creationId xmlns:p14="http://schemas.microsoft.com/office/powerpoint/2010/main" val="4059950554"/>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pPr>
              <a:defRPr/>
            </a:pPr>
            <a:fld id="{9873D865-6F18-994C-8BEE-908E1D823428}" type="slidenum">
              <a:rPr lang="en-US" altLang="en-US" smtClean="0"/>
              <a:pPr>
                <a:defRPr/>
              </a:pPr>
              <a:t>148</a:t>
            </a:fld>
            <a:endParaRPr lang="en-US" altLang="en-US"/>
          </a:p>
        </p:txBody>
      </p:sp>
    </p:spTree>
    <p:extLst>
      <p:ext uri="{BB962C8B-B14F-4D97-AF65-F5344CB8AC3E}">
        <p14:creationId xmlns:p14="http://schemas.microsoft.com/office/powerpoint/2010/main" val="1034282760"/>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幻灯片图像占位符 1"/>
          <p:cNvSpPr>
            <a:spLocks noGrp="1" noRot="1" noChangeAspect="1" noTextEdit="1"/>
          </p:cNvSpPr>
          <p:nvPr>
            <p:ph type="sldImg"/>
          </p:nvPr>
        </p:nvSpPr>
        <p:spPr bwMode="auto">
          <a:xfrm>
            <a:off x="90488" y="744538"/>
            <a:ext cx="6616700" cy="3722687"/>
          </a:xfrm>
          <a:noFill/>
          <a:ln>
            <a:solidFill>
              <a:srgbClr val="000000"/>
            </a:solidFill>
            <a:miter lim="800000"/>
            <a:headEnd/>
            <a:tailEnd/>
          </a:ln>
        </p:spPr>
      </p:sp>
      <p:sp>
        <p:nvSpPr>
          <p:cNvPr id="103427" name="备注占位符 2"/>
          <p:cNvSpPr>
            <a:spLocks noGrp="1"/>
          </p:cNvSpPr>
          <p:nvPr>
            <p:ph type="body" idx="1"/>
          </p:nvPr>
        </p:nvSpPr>
        <p:spPr bwMode="auto">
          <a:noFill/>
        </p:spPr>
        <p:txBody>
          <a:bodyPr wrap="square" numCol="1" anchor="t" anchorCtr="0" compatLnSpc="1">
            <a:prstTxWarp prst="textNoShape">
              <a:avLst/>
            </a:prstTxWarp>
          </a:bodyPr>
          <a:lstStyle/>
          <a:p>
            <a:pPr eaLnBrk="1" hangingPunct="1">
              <a:spcBef>
                <a:spcPct val="0"/>
              </a:spcBef>
            </a:pPr>
            <a:endParaRPr lang="zh-CN" altLang="en-US" dirty="0"/>
          </a:p>
        </p:txBody>
      </p:sp>
      <p:sp>
        <p:nvSpPr>
          <p:cNvPr id="103428" name="灯片编号占位符 3"/>
          <p:cNvSpPr>
            <a:spLocks noGrp="1"/>
          </p:cNvSpPr>
          <p:nvPr>
            <p:ph type="sldNum" sz="quarter" idx="5"/>
          </p:nvPr>
        </p:nvSpPr>
        <p:spPr bwMode="auto">
          <a:ln>
            <a:miter lim="800000"/>
            <a:headEnd/>
            <a:tailEnd/>
          </a:ln>
        </p:spPr>
        <p:txBody>
          <a:bodyPr wrap="square" numCol="1" anchorCtr="0" compatLnSpc="1">
            <a:prstTxWarp prst="textNoShape">
              <a:avLst/>
            </a:prstTxWarp>
          </a:bodyPr>
          <a:lstStyle/>
          <a:p>
            <a:pPr fontAlgn="base">
              <a:spcBef>
                <a:spcPct val="0"/>
              </a:spcBef>
              <a:spcAft>
                <a:spcPct val="0"/>
              </a:spcAft>
              <a:defRPr/>
            </a:pPr>
            <a:fld id="{2C9CB880-FC4D-4562-AA3E-ECEABA75E671}" type="slidenum">
              <a:rPr lang="zh-CN" altLang="en-US" smtClean="0"/>
              <a:pPr fontAlgn="base">
                <a:spcBef>
                  <a:spcPct val="0"/>
                </a:spcBef>
                <a:spcAft>
                  <a:spcPct val="0"/>
                </a:spcAft>
                <a:defRPr/>
              </a:pPr>
              <a:t>149</a:t>
            </a:fld>
            <a:endParaRPr lang="zh-CN" altLang="en-US"/>
          </a:p>
        </p:txBody>
      </p:sp>
    </p:spTree>
    <p:extLst>
      <p:ext uri="{BB962C8B-B14F-4D97-AF65-F5344CB8AC3E}">
        <p14:creationId xmlns:p14="http://schemas.microsoft.com/office/powerpoint/2010/main" val="15274889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首页">
    <p:spTree>
      <p:nvGrpSpPr>
        <p:cNvPr id="1" name=""/>
        <p:cNvGrpSpPr/>
        <p:nvPr/>
      </p:nvGrpSpPr>
      <p:grpSpPr>
        <a:xfrm>
          <a:off x="0" y="0"/>
          <a:ext cx="0" cy="0"/>
          <a:chOff x="0" y="0"/>
          <a:chExt cx="0" cy="0"/>
        </a:xfrm>
      </p:grpSpPr>
    </p:spTree>
    <p:extLst>
      <p:ext uri="{BB962C8B-B14F-4D97-AF65-F5344CB8AC3E}">
        <p14:creationId xmlns:p14="http://schemas.microsoft.com/office/powerpoint/2010/main" val="97151403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6CD3537-4383-47E6-BB51-B165BCFCEFCF}"/>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EDA990C6-56E0-498C-99E4-C5BE5B19890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0EA4AAC8-F9DD-47C5-93B6-805CF704B513}"/>
              </a:ext>
            </a:extLst>
          </p:cNvPr>
          <p:cNvSpPr>
            <a:spLocks noGrp="1"/>
          </p:cNvSpPr>
          <p:nvPr>
            <p:ph type="dt" sz="half" idx="10"/>
          </p:nvPr>
        </p:nvSpPr>
        <p:spPr/>
        <p:txBody>
          <a:bodyPr/>
          <a:lstStyle/>
          <a:p>
            <a:fld id="{FE1C54F5-AA6E-4ED8-B9E6-8D5CB505ECF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A3582383-3D29-4652-BEBA-2848AA93A49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019508A-3A9D-4018-A561-7CEA76BC218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8041119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3C8D237-FC95-41FF-9874-C60219538C18}"/>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FED205A7-73D6-4C3E-9038-EC1C974ACF8B}"/>
              </a:ext>
            </a:extLst>
          </p:cNvPr>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E2555525-4F8F-4007-B742-82FA4227C78D}"/>
              </a:ext>
            </a:extLst>
          </p:cNvPr>
          <p:cNvSpPr>
            <a:spLocks noGrp="1"/>
          </p:cNvSpPr>
          <p:nvPr>
            <p:ph type="dt" sz="half" idx="10"/>
          </p:nvPr>
        </p:nvSpPr>
        <p:spPr/>
        <p:txBody>
          <a:bodyPr/>
          <a:lstStyle/>
          <a:p>
            <a:fld id="{FE1C54F5-AA6E-4ED8-B9E6-8D5CB505ECF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BC27EC83-D2D5-41E2-B356-98ED6EC75EEC}"/>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8CF4C5-8B1C-48F8-ADBC-21661D64F118}"/>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11009523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D3FE1D7-DE88-4B92-9980-98BDDE73EC77}"/>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6FF43DB6-5806-49C5-9DFF-5F4D212EE32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a:extLst>
              <a:ext uri="{FF2B5EF4-FFF2-40B4-BE49-F238E27FC236}">
                <a16:creationId xmlns:a16="http://schemas.microsoft.com/office/drawing/2014/main" id="{515D8F11-EDA3-45AB-93A0-823EBFECC8C0}"/>
              </a:ext>
            </a:extLst>
          </p:cNvPr>
          <p:cNvSpPr>
            <a:spLocks noGrp="1"/>
          </p:cNvSpPr>
          <p:nvPr>
            <p:ph type="dt" sz="half" idx="10"/>
          </p:nvPr>
        </p:nvSpPr>
        <p:spPr/>
        <p:txBody>
          <a:bodyPr/>
          <a:lstStyle/>
          <a:p>
            <a:fld id="{FE1C54F5-AA6E-4ED8-B9E6-8D5CB505ECF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D782BE71-F35F-45A0-9449-961079B99052}"/>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C812116-D6A2-461A-B6E9-295823F67A0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24225540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AAA579F-0DE9-4087-BEC2-2A4717615AC1}"/>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ACFA7D0-EA09-4AC5-943D-D2FFAB026488}"/>
              </a:ext>
            </a:extLst>
          </p:cNvPr>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a:extLst>
              <a:ext uri="{FF2B5EF4-FFF2-40B4-BE49-F238E27FC236}">
                <a16:creationId xmlns:a16="http://schemas.microsoft.com/office/drawing/2014/main" id="{CAC86CA8-C66B-40DB-8713-EDAD464AF130}"/>
              </a:ext>
            </a:extLst>
          </p:cNvPr>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a:extLst>
              <a:ext uri="{FF2B5EF4-FFF2-40B4-BE49-F238E27FC236}">
                <a16:creationId xmlns:a16="http://schemas.microsoft.com/office/drawing/2014/main" id="{B7A5BA57-367D-4698-9B57-26AB0FD42467}"/>
              </a:ext>
            </a:extLst>
          </p:cNvPr>
          <p:cNvSpPr>
            <a:spLocks noGrp="1"/>
          </p:cNvSpPr>
          <p:nvPr>
            <p:ph type="dt" sz="half" idx="10"/>
          </p:nvPr>
        </p:nvSpPr>
        <p:spPr/>
        <p:txBody>
          <a:bodyPr/>
          <a:lstStyle/>
          <a:p>
            <a:fld id="{FE1C54F5-AA6E-4ED8-B9E6-8D5CB505ECF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BD92B92D-2206-4B6B-8533-013B733D2F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BCBE7671-EAA5-487D-9354-68D9F125F04E}"/>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64359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EE8A2D6-8E4D-4816-8EDA-47A68D3DBB53}"/>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5845741F-4A72-49A9-A6BE-67441ACA977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a:extLst>
              <a:ext uri="{FF2B5EF4-FFF2-40B4-BE49-F238E27FC236}">
                <a16:creationId xmlns:a16="http://schemas.microsoft.com/office/drawing/2014/main" id="{1DE2F358-B733-4F93-83B1-A48D302721A8}"/>
              </a:ext>
            </a:extLst>
          </p:cNvPr>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a:extLst>
              <a:ext uri="{FF2B5EF4-FFF2-40B4-BE49-F238E27FC236}">
                <a16:creationId xmlns:a16="http://schemas.microsoft.com/office/drawing/2014/main" id="{EA2B0BE8-8FA9-401F-8A46-B3CF9D63833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a:extLst>
              <a:ext uri="{FF2B5EF4-FFF2-40B4-BE49-F238E27FC236}">
                <a16:creationId xmlns:a16="http://schemas.microsoft.com/office/drawing/2014/main" id="{869CC869-EAFE-4CEB-9CB7-6A95F883887D}"/>
              </a:ext>
            </a:extLst>
          </p:cNvPr>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a:extLst>
              <a:ext uri="{FF2B5EF4-FFF2-40B4-BE49-F238E27FC236}">
                <a16:creationId xmlns:a16="http://schemas.microsoft.com/office/drawing/2014/main" id="{5DCD0BD2-CE63-4850-9B77-DFC7400BF6DD}"/>
              </a:ext>
            </a:extLst>
          </p:cNvPr>
          <p:cNvSpPr>
            <a:spLocks noGrp="1"/>
          </p:cNvSpPr>
          <p:nvPr>
            <p:ph type="dt" sz="half" idx="10"/>
          </p:nvPr>
        </p:nvSpPr>
        <p:spPr/>
        <p:txBody>
          <a:bodyPr/>
          <a:lstStyle/>
          <a:p>
            <a:fld id="{FE1C54F5-AA6E-4ED8-B9E6-8D5CB505ECFB}" type="datetimeFigureOut">
              <a:rPr lang="zh-CN" altLang="en-US" smtClean="0"/>
              <a:t>2024/2/28</a:t>
            </a:fld>
            <a:endParaRPr lang="zh-CN" altLang="en-US"/>
          </a:p>
        </p:txBody>
      </p:sp>
      <p:sp>
        <p:nvSpPr>
          <p:cNvPr id="8" name="页脚占位符 7">
            <a:extLst>
              <a:ext uri="{FF2B5EF4-FFF2-40B4-BE49-F238E27FC236}">
                <a16:creationId xmlns:a16="http://schemas.microsoft.com/office/drawing/2014/main" id="{71E89E37-D34D-4998-A657-8C4C8E5B07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F85F75CA-5FF8-4535-B9A8-4FFBF757050C}"/>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7567152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B4EAC0-DE0F-4DE1-80F2-E8FA2B3DD52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FEC97B2D-F102-4E81-ABC1-F564399EC586}"/>
              </a:ext>
            </a:extLst>
          </p:cNvPr>
          <p:cNvSpPr>
            <a:spLocks noGrp="1"/>
          </p:cNvSpPr>
          <p:nvPr>
            <p:ph type="dt" sz="half" idx="10"/>
          </p:nvPr>
        </p:nvSpPr>
        <p:spPr/>
        <p:txBody>
          <a:bodyPr/>
          <a:lstStyle/>
          <a:p>
            <a:fld id="{FE1C54F5-AA6E-4ED8-B9E6-8D5CB505ECFB}" type="datetimeFigureOut">
              <a:rPr lang="zh-CN" altLang="en-US" smtClean="0"/>
              <a:t>2024/2/28</a:t>
            </a:fld>
            <a:endParaRPr lang="zh-CN" altLang="en-US"/>
          </a:p>
        </p:txBody>
      </p:sp>
      <p:sp>
        <p:nvSpPr>
          <p:cNvPr id="4" name="页脚占位符 3">
            <a:extLst>
              <a:ext uri="{FF2B5EF4-FFF2-40B4-BE49-F238E27FC236}">
                <a16:creationId xmlns:a16="http://schemas.microsoft.com/office/drawing/2014/main" id="{98A38FC7-130D-4F1E-88EE-25103CC89786}"/>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CE91F831-0577-4382-B9D3-70FE14F08815}"/>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40558763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A58732C0-F83B-4EF5-AC05-45EC1EBEBA5C}"/>
              </a:ext>
            </a:extLst>
          </p:cNvPr>
          <p:cNvSpPr>
            <a:spLocks noGrp="1"/>
          </p:cNvSpPr>
          <p:nvPr>
            <p:ph type="dt" sz="half" idx="10"/>
          </p:nvPr>
        </p:nvSpPr>
        <p:spPr/>
        <p:txBody>
          <a:bodyPr/>
          <a:lstStyle/>
          <a:p>
            <a:fld id="{FE1C54F5-AA6E-4ED8-B9E6-8D5CB505ECFB}" type="datetimeFigureOut">
              <a:rPr lang="zh-CN" altLang="en-US" smtClean="0"/>
              <a:t>2024/2/28</a:t>
            </a:fld>
            <a:endParaRPr lang="zh-CN" altLang="en-US"/>
          </a:p>
        </p:txBody>
      </p:sp>
      <p:sp>
        <p:nvSpPr>
          <p:cNvPr id="3" name="页脚占位符 2">
            <a:extLst>
              <a:ext uri="{FF2B5EF4-FFF2-40B4-BE49-F238E27FC236}">
                <a16:creationId xmlns:a16="http://schemas.microsoft.com/office/drawing/2014/main" id="{04BFA644-CBD7-4CDF-9DAC-1EA3AA87CB75}"/>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2CDCB08A-3B4B-4391-B799-A288A6F7FA24}"/>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325389160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736F9FF-5433-4BB3-A459-053EF809EF0B}"/>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5ADCEAA3-CEAD-42B1-B6F7-B2D04685CA30}"/>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a:extLst>
              <a:ext uri="{FF2B5EF4-FFF2-40B4-BE49-F238E27FC236}">
                <a16:creationId xmlns:a16="http://schemas.microsoft.com/office/drawing/2014/main" id="{B2167567-2554-4C68-B1F1-8D86DBDDBC9A}"/>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10396BF4-6765-4D59-9C8A-46E0DBBC6AAA}"/>
              </a:ext>
            </a:extLst>
          </p:cNvPr>
          <p:cNvSpPr>
            <a:spLocks noGrp="1"/>
          </p:cNvSpPr>
          <p:nvPr>
            <p:ph type="dt" sz="half" idx="10"/>
          </p:nvPr>
        </p:nvSpPr>
        <p:spPr/>
        <p:txBody>
          <a:bodyPr/>
          <a:lstStyle/>
          <a:p>
            <a:fld id="{FE1C54F5-AA6E-4ED8-B9E6-8D5CB505ECF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BCBB5255-392D-4355-841D-399450C0B5EC}"/>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1C80507-943F-4E48-9064-06CB52959AA6}"/>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25930365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1EE11E-8E43-4E9A-BBD5-B56424F53431}"/>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D9A8A8AE-128B-4258-B953-7EEB3D7483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BD6945D6-5E25-4917-883D-78BDA5456B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a:extLst>
              <a:ext uri="{FF2B5EF4-FFF2-40B4-BE49-F238E27FC236}">
                <a16:creationId xmlns:a16="http://schemas.microsoft.com/office/drawing/2014/main" id="{B2ACE263-9A99-4539-AB2B-7088C56574DC}"/>
              </a:ext>
            </a:extLst>
          </p:cNvPr>
          <p:cNvSpPr>
            <a:spLocks noGrp="1"/>
          </p:cNvSpPr>
          <p:nvPr>
            <p:ph type="dt" sz="half" idx="10"/>
          </p:nvPr>
        </p:nvSpPr>
        <p:spPr/>
        <p:txBody>
          <a:bodyPr/>
          <a:lstStyle/>
          <a:p>
            <a:fld id="{FE1C54F5-AA6E-4ED8-B9E6-8D5CB505ECFB}" type="datetimeFigureOut">
              <a:rPr lang="zh-CN" altLang="en-US" smtClean="0"/>
              <a:t>2024/2/28</a:t>
            </a:fld>
            <a:endParaRPr lang="zh-CN" altLang="en-US"/>
          </a:p>
        </p:txBody>
      </p:sp>
      <p:sp>
        <p:nvSpPr>
          <p:cNvPr id="6" name="页脚占位符 5">
            <a:extLst>
              <a:ext uri="{FF2B5EF4-FFF2-40B4-BE49-F238E27FC236}">
                <a16:creationId xmlns:a16="http://schemas.microsoft.com/office/drawing/2014/main" id="{8445213B-E757-4CE4-AE66-D2D01B936B2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F9EBF299-F807-4EA6-82DD-F3B6908BA4D6}"/>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70708912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8A6C5E2-9A1A-4C60-B841-D706B8AF0126}"/>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2F354B66-D061-44A6-B21F-8798CC50A528}"/>
              </a:ext>
            </a:extLst>
          </p:cNvPr>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B8AB05B1-F98D-488E-8574-A644FC57BEE4}"/>
              </a:ext>
            </a:extLst>
          </p:cNvPr>
          <p:cNvSpPr>
            <a:spLocks noGrp="1"/>
          </p:cNvSpPr>
          <p:nvPr>
            <p:ph type="dt" sz="half" idx="10"/>
          </p:nvPr>
        </p:nvSpPr>
        <p:spPr/>
        <p:txBody>
          <a:bodyPr/>
          <a:lstStyle/>
          <a:p>
            <a:fld id="{FE1C54F5-AA6E-4ED8-B9E6-8D5CB505ECF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93D4953F-4137-4FE1-9632-1AE0CAC39F8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482DD0E-84E9-4257-9902-F7A8E6520CF8}"/>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28970843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提纲页">
    <p:bg>
      <p:bgRef idx="1001">
        <a:schemeClr val="bg1"/>
      </p:bgRef>
    </p:bg>
    <p:spTree>
      <p:nvGrpSpPr>
        <p:cNvPr id="1" name=""/>
        <p:cNvGrpSpPr/>
        <p:nvPr/>
      </p:nvGrpSpPr>
      <p:grpSpPr>
        <a:xfrm>
          <a:off x="0" y="0"/>
          <a:ext cx="0" cy="0"/>
          <a:chOff x="0" y="0"/>
          <a:chExt cx="0" cy="0"/>
        </a:xfrm>
      </p:grpSpPr>
      <p:sp>
        <p:nvSpPr>
          <p:cNvPr id="4"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15"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pic>
        <p:nvPicPr>
          <p:cNvPr id="16" name="图片 11">
            <a:extLst>
              <a:ext uri="{FF2B5EF4-FFF2-40B4-BE49-F238E27FC236}">
                <a16:creationId xmlns:a16="http://schemas.microsoft.com/office/drawing/2014/main" id="{D06235E6-1C4F-4C56-8E14-6F100589FE1F}"/>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6364282"/>
            <a:ext cx="1655763" cy="468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67279208"/>
      </p:ext>
    </p:extLst>
  </p:cSld>
  <p:clrMapOvr>
    <a:overrideClrMapping bg1="lt1" tx1="dk1" bg2="lt2" tx2="dk2" accent1="accent1" accent2="accent2" accent3="accent3" accent4="accent4" accent5="accent5" accent6="accent6" hlink="hlink" folHlink="folHlink"/>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F8D86490-1E1B-4718-A48D-B12B09CDE091}"/>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B18753B4-A134-4B21-8B2D-00B72A169DB8}"/>
              </a:ext>
            </a:extLst>
          </p:cNvPr>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18B6F2A7-22A4-4FF1-A92D-AC79FD7A5A4A}"/>
              </a:ext>
            </a:extLst>
          </p:cNvPr>
          <p:cNvSpPr>
            <a:spLocks noGrp="1"/>
          </p:cNvSpPr>
          <p:nvPr>
            <p:ph type="dt" sz="half" idx="10"/>
          </p:nvPr>
        </p:nvSpPr>
        <p:spPr/>
        <p:txBody>
          <a:bodyPr/>
          <a:lstStyle/>
          <a:p>
            <a:fld id="{FE1C54F5-AA6E-4ED8-B9E6-8D5CB505ECF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D7F30204-4F76-46DE-8BC4-0E5E522A98CF}"/>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E28C336-B85B-48DA-A053-9B5AB92D3E9E}"/>
              </a:ext>
            </a:extLst>
          </p:cNvPr>
          <p:cNvSpPr>
            <a:spLocks noGrp="1"/>
          </p:cNvSpPr>
          <p:nvPr>
            <p:ph type="sldNum" sz="quarter" idx="12"/>
          </p:nvPr>
        </p:nvSpPr>
        <p:spPr/>
        <p:txBody>
          <a:body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9436020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pic>
        <p:nvPicPr>
          <p:cNvPr id="7" name="图片 6" descr="厦门大学校徽（标准版）.png">
            <a:extLst>
              <a:ext uri="{FF2B5EF4-FFF2-40B4-BE49-F238E27FC236}">
                <a16:creationId xmlns:a16="http://schemas.microsoft.com/office/drawing/2014/main" id="{A07D6114-9FA0-4630-BCEA-01D47174D386}"/>
              </a:ext>
            </a:extLst>
          </p:cNvPr>
          <p:cNvPicPr>
            <a:picLocks noChangeAspect="1"/>
          </p:cNvPicPr>
          <p:nvPr userDrawn="1"/>
        </p:nvPicPr>
        <p:blipFill>
          <a:blip r:embed="rId2" cstate="print">
            <a:duotone>
              <a:schemeClr val="accent3">
                <a:shade val="45000"/>
                <a:satMod val="135000"/>
              </a:schemeClr>
              <a:prstClr val="white"/>
            </a:duotone>
            <a:lum contrast="40000"/>
          </a:blip>
          <a:srcRect r="13154" b="28781"/>
          <a:stretch>
            <a:fillRect/>
          </a:stretch>
        </p:blipFill>
        <p:spPr>
          <a:xfrm>
            <a:off x="6381753" y="3286124"/>
            <a:ext cx="5807543" cy="3571876"/>
          </a:xfrm>
          <a:prstGeom prst="rect">
            <a:avLst/>
          </a:prstGeom>
        </p:spPr>
      </p:pic>
    </p:spTree>
    <p:extLst>
      <p:ext uri="{BB962C8B-B14F-4D97-AF65-F5344CB8AC3E}">
        <p14:creationId xmlns:p14="http://schemas.microsoft.com/office/powerpoint/2010/main" val="1568005556"/>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111A3F4-CA2A-43CE-A3AE-D4668011E0A7}"/>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7564283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9D7BD83-CB5A-4768-A6BF-2D20557A0105}"/>
              </a:ext>
            </a:extLst>
          </p:cNvPr>
          <p:cNvSpPr>
            <a:spLocks noGrp="1"/>
          </p:cNvSpPr>
          <p:nvPr>
            <p:ph type="title"/>
          </p:nvPr>
        </p:nvSpPr>
        <p:spPr>
          <a:xfrm>
            <a:off x="838200" y="365125"/>
            <a:ext cx="10515600" cy="1325563"/>
          </a:xfrm>
          <a:prstGeom prst="rect">
            <a:avLst/>
          </a:prstGeom>
        </p:spPr>
        <p:txBody>
          <a:bodyPr/>
          <a:lstStyle/>
          <a:p>
            <a:r>
              <a:rPr lang="zh-CN" altLang="en-US"/>
              <a:t>单击此处编辑母版标题样式</a:t>
            </a:r>
          </a:p>
        </p:txBody>
      </p:sp>
    </p:spTree>
    <p:extLst>
      <p:ext uri="{BB962C8B-B14F-4D97-AF65-F5344CB8AC3E}">
        <p14:creationId xmlns:p14="http://schemas.microsoft.com/office/powerpoint/2010/main" val="39418829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userDrawn="1">
  <p:cSld name="空白页">
    <p:spTree>
      <p:nvGrpSpPr>
        <p:cNvPr id="1" name=""/>
        <p:cNvGrpSpPr/>
        <p:nvPr/>
      </p:nvGrpSpPr>
      <p:grpSpPr>
        <a:xfrm>
          <a:off x="0" y="0"/>
          <a:ext cx="0" cy="0"/>
          <a:chOff x="0" y="0"/>
          <a:chExt cx="0" cy="0"/>
        </a:xfrm>
      </p:grpSpPr>
    </p:spTree>
  </p:cSld>
  <p:clrMapOvr>
    <a:masterClrMapping/>
  </p:clrMapOvr>
  <p:transition>
    <p:fade thruBlk="1"/>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a:xfrm>
            <a:off x="8384" y="260649"/>
            <a:ext cx="12192000" cy="688975"/>
          </a:xfrm>
        </p:spPr>
        <p:txBody>
          <a:bodyPr/>
          <a:lstStyle>
            <a:lvl1pPr>
              <a:defRPr sz="3000"/>
            </a:lvl1pPr>
          </a:lstStyle>
          <a:p>
            <a:r>
              <a:rPr lang="zh-CN" altLang="en-US" dirty="0"/>
              <a:t>单击此处编辑母版标题样式</a:t>
            </a:r>
          </a:p>
        </p:txBody>
      </p:sp>
      <p:sp>
        <p:nvSpPr>
          <p:cNvPr id="3" name="内容占位符 2"/>
          <p:cNvSpPr>
            <a:spLocks noGrp="1"/>
          </p:cNvSpPr>
          <p:nvPr>
            <p:ph idx="1"/>
          </p:nvPr>
        </p:nvSpPr>
        <p:spPr/>
        <p:txBody>
          <a:bodyPr/>
          <a:lstStyle>
            <a:lvl1pPr algn="just">
              <a:buFont typeface="Wingdings" pitchFamily="2" charset="2"/>
              <a:buChar char="p"/>
              <a:defRPr>
                <a:latin typeface="Times New Roman" pitchFamily="18" charset="0"/>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Tree>
    <p:extLst>
      <p:ext uri="{BB962C8B-B14F-4D97-AF65-F5344CB8AC3E}">
        <p14:creationId xmlns:p14="http://schemas.microsoft.com/office/powerpoint/2010/main" val="370197710"/>
      </p:ext>
    </p:extLst>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1_正文页">
    <p:spTree>
      <p:nvGrpSpPr>
        <p:cNvPr id="1" name=""/>
        <p:cNvGrpSpPr/>
        <p:nvPr/>
      </p:nvGrpSpPr>
      <p:grpSpPr>
        <a:xfrm>
          <a:off x="0" y="0"/>
          <a:ext cx="0" cy="0"/>
          <a:chOff x="0" y="0"/>
          <a:chExt cx="0" cy="0"/>
        </a:xfrm>
      </p:grpSpPr>
      <p:sp>
        <p:nvSpPr>
          <p:cNvPr id="3" name="内容占位符 2"/>
          <p:cNvSpPr>
            <a:spLocks noGrp="1"/>
          </p:cNvSpPr>
          <p:nvPr>
            <p:ph idx="1"/>
          </p:nvPr>
        </p:nvSpPr>
        <p:spPr>
          <a:xfrm>
            <a:off x="479376" y="1125539"/>
            <a:ext cx="5615599" cy="4679727"/>
          </a:xfrm>
          <a:prstGeom prst="rect">
            <a:avLst/>
          </a:prstGeom>
        </p:spPr>
        <p:txBody>
          <a:bodyPr lIns="91436" tIns="45718" rIns="91436" bIns="45718"/>
          <a:lstStyle>
            <a:lvl1pPr marL="363522" indent="-363522" algn="just">
              <a:spcAft>
                <a:spcPts val="400"/>
              </a:spcAft>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a:spcAft>
                <a:spcPts val="0"/>
              </a:spcAft>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a:buFont typeface="Times New Roman" panose="02020603050405020304" pitchFamily="18" charset="0"/>
              <a:buChar char="−"/>
              <a:defRPr sz="1900">
                <a:latin typeface="仿宋" panose="02010609060101010101" pitchFamily="49" charset="-122"/>
                <a:ea typeface="仿宋" panose="02010609060101010101" pitchFamily="49" charset="-122"/>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内容占位符 2"/>
          <p:cNvSpPr>
            <a:spLocks noGrp="1"/>
          </p:cNvSpPr>
          <p:nvPr>
            <p:ph idx="10"/>
          </p:nvPr>
        </p:nvSpPr>
        <p:spPr>
          <a:xfrm>
            <a:off x="504056" y="258982"/>
            <a:ext cx="7320136" cy="667156"/>
          </a:xfrm>
          <a:prstGeom prst="rect">
            <a:avLst/>
          </a:prstGeom>
        </p:spPr>
        <p:txBody>
          <a:bodyPr lIns="91436" tIns="45718" rIns="91436" bIns="45718"/>
          <a:lstStyle>
            <a:lvl1pPr marL="0" indent="0" algn="just">
              <a:lnSpc>
                <a:spcPts val="3200"/>
              </a:lnSpc>
              <a:spcBef>
                <a:spcPts val="1500"/>
              </a:spcBef>
              <a:spcAft>
                <a:spcPts val="1500"/>
              </a:spcAft>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algn="just">
              <a:defRPr>
                <a:latin typeface="Times New Roman" pitchFamily="18" charset="0"/>
                <a:cs typeface="Times New Roman" pitchFamily="18" charset="0"/>
              </a:defRPr>
            </a:lvl2pPr>
            <a:lvl3pPr algn="just">
              <a:defRPr>
                <a:latin typeface="Times New Roman" pitchFamily="18" charset="0"/>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p>
        </p:txBody>
      </p:sp>
      <p:sp>
        <p:nvSpPr>
          <p:cNvPr id="11" name="Line 9"/>
          <p:cNvSpPr>
            <a:spLocks noChangeShapeType="1"/>
          </p:cNvSpPr>
          <p:nvPr userDrawn="1"/>
        </p:nvSpPr>
        <p:spPr bwMode="auto">
          <a:xfrm>
            <a:off x="609600" y="914400"/>
            <a:ext cx="10972800" cy="0"/>
          </a:xfrm>
          <a:prstGeom prst="line">
            <a:avLst/>
          </a:prstGeom>
          <a:noFill/>
          <a:ln w="38100">
            <a:solidFill>
              <a:srgbClr val="808080"/>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21" name="内容占位符 20"/>
          <p:cNvSpPr>
            <a:spLocks noGrp="1"/>
          </p:cNvSpPr>
          <p:nvPr>
            <p:ph sz="quarter" idx="12" hasCustomPrompt="1"/>
          </p:nvPr>
        </p:nvSpPr>
        <p:spPr>
          <a:xfrm>
            <a:off x="6744074" y="5013176"/>
            <a:ext cx="5114553" cy="431800"/>
          </a:xfrm>
          <a:prstGeom prst="rect">
            <a:avLst/>
          </a:prstGeom>
        </p:spPr>
        <p:txBody>
          <a:bodyPr lIns="91436" tIns="45718" rIns="91436" bIns="45718"/>
          <a:lstStyle>
            <a:lvl1pPr marL="0" indent="0" algn="ctr">
              <a:buNone/>
              <a:defRPr sz="1500" i="0">
                <a:solidFill>
                  <a:srgbClr val="004D8D"/>
                </a:solidFill>
                <a:latin typeface="华文楷体" panose="02010600040101010101" pitchFamily="2" charset="-122"/>
                <a:ea typeface="华文楷体" panose="02010600040101010101" pitchFamily="2" charset="-122"/>
              </a:defRPr>
            </a:lvl1pPr>
          </a:lstStyle>
          <a:p>
            <a:pPr lvl="0"/>
            <a:r>
              <a:rPr lang="zh-CN" altLang="en-US" dirty="0"/>
              <a:t>单击此处编辑图片题注</a:t>
            </a:r>
          </a:p>
        </p:txBody>
      </p:sp>
      <p:sp>
        <p:nvSpPr>
          <p:cNvPr id="33" name="内容占位符 2"/>
          <p:cNvSpPr>
            <a:spLocks noGrp="1"/>
          </p:cNvSpPr>
          <p:nvPr>
            <p:ph idx="13"/>
          </p:nvPr>
        </p:nvSpPr>
        <p:spPr>
          <a:xfrm>
            <a:off x="624419" y="6297958"/>
            <a:ext cx="11234208" cy="659436"/>
          </a:xfrm>
          <a:prstGeom prst="rect">
            <a:avLst/>
          </a:prstGeom>
        </p:spPr>
        <p:txBody>
          <a:bodyPr lIns="91436" tIns="45718" rIns="91436" bIns="45718"/>
          <a:lstStyle>
            <a:lvl1pPr marL="449239" indent="-449239" algn="just">
              <a:spcBef>
                <a:spcPts val="800"/>
              </a:spcBef>
              <a:spcAft>
                <a:spcPts val="0"/>
              </a:spcAft>
              <a:buFont typeface="Wingdings" pitchFamily="2" charset="2"/>
              <a:buChar char="ü"/>
              <a:defRPr sz="2700" b="1">
                <a:solidFill>
                  <a:srgbClr val="A61D38"/>
                </a:solidFill>
                <a:effectLst/>
                <a:latin typeface="仿宋" panose="02010609060101010101" pitchFamily="49" charset="-122"/>
                <a:ea typeface="仿宋" panose="02010609060101010101" pitchFamily="49" charset="-122"/>
                <a:cs typeface="Times New Roman" pitchFamily="18" charset="0"/>
              </a:defRPr>
            </a:lvl1pPr>
            <a:lvl2pPr marL="812760" indent="-355582" algn="just">
              <a:lnSpc>
                <a:spcPts val="2800"/>
              </a:lnSpc>
              <a:spcBef>
                <a:spcPts val="1000"/>
              </a:spcBef>
              <a:spcAft>
                <a:spcPts val="0"/>
              </a:spcAft>
              <a:buFont typeface="Wingdings" panose="05000000000000000000" pitchFamily="2" charset="2"/>
              <a:buChar char="p"/>
              <a:defRPr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1261999" indent="-347646" algn="just">
              <a:spcAft>
                <a:spcPts val="0"/>
              </a:spcAft>
              <a:buFont typeface="Wingdings" panose="05000000000000000000" pitchFamily="2" charset="2"/>
              <a:buChar char="ü"/>
              <a:defRPr sz="2000">
                <a:solidFill>
                  <a:schemeClr val="tx1"/>
                </a:solidFill>
                <a:latin typeface="楷体" panose="02010609060101010101" pitchFamily="49" charset="-122"/>
                <a:ea typeface="楷体" panose="02010609060101010101" pitchFamily="49" charset="-122"/>
                <a:cs typeface="Times New Roman" pitchFamily="18" charset="0"/>
              </a:defRPr>
            </a:lvl3pPr>
            <a:lvl4pPr algn="just">
              <a:defRPr>
                <a:latin typeface="Times New Roman" pitchFamily="18" charset="0"/>
                <a:cs typeface="Times New Roman" pitchFamily="18" charset="0"/>
              </a:defRPr>
            </a:lvl4pPr>
            <a:lvl5pPr algn="just">
              <a:defRPr>
                <a:latin typeface="Times New Roman" pitchFamily="18" charset="0"/>
                <a:cs typeface="Times New Roman" pitchFamily="18" charset="0"/>
              </a:defRPr>
            </a:lvl5pPr>
          </a:lstStyle>
          <a:p>
            <a:pPr lvl="0"/>
            <a:r>
              <a:rPr lang="zh-CN" altLang="en-US" dirty="0"/>
              <a:t>单击此处编辑母版文本样式</a:t>
            </a:r>
            <a:endParaRPr lang="en-US" altLang="zh-CN" dirty="0"/>
          </a:p>
        </p:txBody>
      </p:sp>
      <p:grpSp>
        <p:nvGrpSpPr>
          <p:cNvPr id="13" name="组合 12"/>
          <p:cNvGrpSpPr/>
          <p:nvPr userDrawn="1"/>
        </p:nvGrpSpPr>
        <p:grpSpPr>
          <a:xfrm>
            <a:off x="9164501" y="116632"/>
            <a:ext cx="2404107" cy="720080"/>
            <a:chOff x="9164501" y="116632"/>
            <a:chExt cx="2404107" cy="720080"/>
          </a:xfrm>
        </p:grpSpPr>
        <p:pic>
          <p:nvPicPr>
            <p:cNvPr id="9" name="图片 7" descr="厦门大学校徽（标准版_蓝）.png"/>
            <p:cNvPicPr>
              <a:picLocks noChangeAspect="1"/>
            </p:cNvPicPr>
            <p:nvPr userDrawn="1"/>
          </p:nvPicPr>
          <p:blipFill>
            <a:blip r:embed="rId2"/>
            <a:srcRect/>
            <a:stretch>
              <a:fillRect/>
            </a:stretch>
          </p:blipFill>
          <p:spPr bwMode="auto">
            <a:xfrm>
              <a:off x="9164501" y="116632"/>
              <a:ext cx="720080" cy="720080"/>
            </a:xfrm>
            <a:prstGeom prst="rect">
              <a:avLst/>
            </a:prstGeom>
            <a:noFill/>
            <a:ln w="9525">
              <a:noFill/>
              <a:miter lim="800000"/>
              <a:headEnd/>
              <a:tailEnd/>
            </a:ln>
          </p:spPr>
        </p:pic>
        <p:pic>
          <p:nvPicPr>
            <p:cNvPr id="12" name="图片 9" descr="厦门大学校名（标准版_蓝）.png"/>
            <p:cNvPicPr>
              <a:picLocks noChangeAspect="1"/>
            </p:cNvPicPr>
            <p:nvPr userDrawn="1"/>
          </p:nvPicPr>
          <p:blipFill>
            <a:blip r:embed="rId3"/>
            <a:srcRect/>
            <a:stretch>
              <a:fillRect/>
            </a:stretch>
          </p:blipFill>
          <p:spPr bwMode="auto">
            <a:xfrm>
              <a:off x="10028597" y="188640"/>
              <a:ext cx="1540011" cy="576064"/>
            </a:xfrm>
            <a:prstGeom prst="rect">
              <a:avLst/>
            </a:prstGeom>
            <a:noFill/>
            <a:ln w="9525">
              <a:noFill/>
              <a:miter lim="800000"/>
              <a:headEnd/>
              <a:tailEnd/>
            </a:ln>
          </p:spPr>
        </p:pic>
      </p:grpSp>
    </p:spTree>
    <p:extLst>
      <p:ext uri="{BB962C8B-B14F-4D97-AF65-F5344CB8AC3E}">
        <p14:creationId xmlns:p14="http://schemas.microsoft.com/office/powerpoint/2010/main" val="2106819139"/>
      </p:ext>
    </p:extLst>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fld id="{DEDAC846-0FE1-4986-820A-8D1FD2C052EA}" type="datetimeFigureOut">
              <a:rPr lang="zh-CN" altLang="en-US"/>
              <a:pPr>
                <a:defRPr/>
              </a:pPr>
              <a:t>2024/2/28</a:t>
            </a:fld>
            <a:endParaRPr lang="en-US" altLang="zh-CN"/>
          </a:p>
        </p:txBody>
      </p:sp>
      <p:sp>
        <p:nvSpPr>
          <p:cNvPr id="3" name="Rectangle 5"/>
          <p:cNvSpPr>
            <a:spLocks noGrp="1" noChangeArrowheads="1"/>
          </p:cNvSpPr>
          <p:nvPr>
            <p:ph type="ftr" sz="quarter" idx="11"/>
          </p:nvPr>
        </p:nvSpPr>
        <p:spPr>
          <a:ln/>
        </p:spPr>
        <p:txBody>
          <a:bodyPr/>
          <a:lstStyle>
            <a:lvl1pPr>
              <a:defRPr/>
            </a:lvl1pPr>
          </a:lstStyle>
          <a:p>
            <a:pPr>
              <a:defRPr/>
            </a:pPr>
            <a:endParaRPr lang="en-US" altLang="zh-CN"/>
          </a:p>
        </p:txBody>
      </p:sp>
      <p:sp>
        <p:nvSpPr>
          <p:cNvPr id="4" name="Rectangle 6"/>
          <p:cNvSpPr>
            <a:spLocks noGrp="1" noChangeArrowheads="1"/>
          </p:cNvSpPr>
          <p:nvPr>
            <p:ph type="sldNum" sz="quarter" idx="12"/>
          </p:nvPr>
        </p:nvSpPr>
        <p:spPr>
          <a:ln/>
        </p:spPr>
        <p:txBody>
          <a:bodyPr/>
          <a:lstStyle>
            <a:lvl1pPr>
              <a:defRPr/>
            </a:lvl1pPr>
          </a:lstStyle>
          <a:p>
            <a:pPr>
              <a:defRPr/>
            </a:pPr>
            <a:fld id="{AA936252-AAC6-4610-86EC-0CD93DF9C24C}" type="slidenum">
              <a:rPr lang="zh-CN" altLang="en-US"/>
              <a:pPr>
                <a:defRPr/>
              </a:pPr>
              <a:t>‹#›</a:t>
            </a:fld>
            <a:endParaRPr lang="en-US" altLang="zh-CN"/>
          </a:p>
        </p:txBody>
      </p:sp>
    </p:spTree>
    <p:extLst>
      <p:ext uri="{BB962C8B-B14F-4D97-AF65-F5344CB8AC3E}">
        <p14:creationId xmlns:p14="http://schemas.microsoft.com/office/powerpoint/2010/main" val="39139563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7.xml"/><Relationship Id="rId3" Type="http://schemas.openxmlformats.org/officeDocument/2006/relationships/slideLayout" Target="../slideLayouts/slideLayout12.xml"/><Relationship Id="rId7" Type="http://schemas.openxmlformats.org/officeDocument/2006/relationships/slideLayout" Target="../slideLayouts/slideLayout16.xml"/><Relationship Id="rId12" Type="http://schemas.openxmlformats.org/officeDocument/2006/relationships/theme" Target="../theme/theme2.xml"/><Relationship Id="rId2" Type="http://schemas.openxmlformats.org/officeDocument/2006/relationships/slideLayout" Target="../slideLayouts/slideLayout11.xml"/><Relationship Id="rId1" Type="http://schemas.openxmlformats.org/officeDocument/2006/relationships/slideLayout" Target="../slideLayouts/slideLayout10.xml"/><Relationship Id="rId6" Type="http://schemas.openxmlformats.org/officeDocument/2006/relationships/slideLayout" Target="../slideLayouts/slideLayout15.xml"/><Relationship Id="rId11" Type="http://schemas.openxmlformats.org/officeDocument/2006/relationships/slideLayout" Target="../slideLayouts/slideLayout20.xml"/><Relationship Id="rId5" Type="http://schemas.openxmlformats.org/officeDocument/2006/relationships/slideLayout" Target="../slideLayouts/slideLayout14.xml"/><Relationship Id="rId10" Type="http://schemas.openxmlformats.org/officeDocument/2006/relationships/slideLayout" Target="../slideLayouts/slideLayout19.xml"/><Relationship Id="rId4" Type="http://schemas.openxmlformats.org/officeDocument/2006/relationships/slideLayout" Target="../slideLayouts/slideLayout13.xml"/><Relationship Id="rId9"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Line 8"/>
          <p:cNvSpPr>
            <a:spLocks noChangeShapeType="1"/>
          </p:cNvSpPr>
          <p:nvPr/>
        </p:nvSpPr>
        <p:spPr bwMode="auto">
          <a:xfrm flipV="1">
            <a:off x="609600" y="6248400"/>
            <a:ext cx="109728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wrap="none" lIns="91436" tIns="45718" rIns="91436" bIns="45718" anchor="ctr"/>
          <a:lstStyle/>
          <a:p>
            <a:endParaRPr lang="en-US" sz="2400" dirty="0"/>
          </a:p>
        </p:txBody>
      </p:sp>
      <p:sp>
        <p:nvSpPr>
          <p:cNvPr id="4" name="Rectangle 17"/>
          <p:cNvSpPr/>
          <p:nvPr/>
        </p:nvSpPr>
        <p:spPr bwMode="auto">
          <a:xfrm>
            <a:off x="0" y="1074637"/>
            <a:ext cx="12192000" cy="5783363"/>
          </a:xfrm>
          <a:prstGeom prst="rect">
            <a:avLst/>
          </a:prstGeom>
          <a:solidFill>
            <a:schemeClr val="bg1"/>
          </a:solidFill>
          <a:ln w="9525" cap="flat" cmpd="sng" algn="ctr">
            <a:no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36" tIns="45718" rIns="91436" bIns="45718" numCol="1" rtlCol="0" anchor="t" anchorCtr="0" compatLnSpc="1">
            <a:prstTxWarp prst="textNoShape">
              <a:avLst/>
            </a:prstTxWarp>
          </a:bodyPr>
          <a:lstStyle/>
          <a:p>
            <a:pPr marL="0" marR="0" indent="0" algn="l" defTabSz="914354" rtl="0" eaLnBrk="0" fontAlgn="base" latinLnBrk="0" hangingPunct="0">
              <a:lnSpc>
                <a:spcPct val="100000"/>
              </a:lnSpc>
              <a:spcBef>
                <a:spcPct val="0"/>
              </a:spcBef>
              <a:spcAft>
                <a:spcPct val="0"/>
              </a:spcAft>
              <a:buClrTx/>
              <a:buSzTx/>
              <a:buFontTx/>
              <a:buNone/>
              <a:tabLst/>
            </a:pPr>
            <a:endParaRPr kumimoji="0" lang="en-US" sz="2400" b="0" i="0" u="none" strike="noStrike" cap="none" normalizeH="0" baseline="0" dirty="0">
              <a:ln>
                <a:noFill/>
              </a:ln>
              <a:solidFill>
                <a:schemeClr val="tx1"/>
              </a:solidFill>
              <a:effectLst/>
              <a:latin typeface="Times" charset="0"/>
              <a:ea typeface="Geneva" charset="0"/>
            </a:endParaRPr>
          </a:p>
        </p:txBody>
      </p:sp>
    </p:spTree>
  </p:cSld>
  <p:clrMap bg1="lt1" tx1="dk1" bg2="lt2" tx2="dk2" accent1="accent1" accent2="accent2" accent3="accent3" accent4="accent4" accent5="accent5" accent6="accent6" hlink="hlink" folHlink="folHlink"/>
  <p:sldLayoutIdLst>
    <p:sldLayoutId id="2147483651" r:id="rId1"/>
    <p:sldLayoutId id="2147483649" r:id="rId2"/>
    <p:sldLayoutId id="2147483652" r:id="rId3"/>
    <p:sldLayoutId id="2147483706" r:id="rId4"/>
    <p:sldLayoutId id="2147483705" r:id="rId5"/>
    <p:sldLayoutId id="2147483677" r:id="rId6"/>
    <p:sldLayoutId id="2147483678" r:id="rId7"/>
    <p:sldLayoutId id="2147483708" r:id="rId8"/>
    <p:sldLayoutId id="2147483709" r:id="rId9"/>
  </p:sldLayoutIdLst>
  <p:hf hdr="0" ftr="0"/>
  <p:txStyles>
    <p:title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p:titleStyle>
    <p:body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p:bodyStyle>
    <p:otherStyle>
      <a:defPPr>
        <a:defRPr lang="en-US"/>
      </a:defPPr>
      <a:lvl1pPr marL="0" algn="l" defTabSz="457178" rtl="0" eaLnBrk="1" latinLnBrk="0" hangingPunct="1">
        <a:defRPr sz="1900" kern="1200">
          <a:solidFill>
            <a:schemeClr val="tx1"/>
          </a:solidFill>
          <a:latin typeface="+mn-lt"/>
          <a:ea typeface="+mn-ea"/>
          <a:cs typeface="+mn-cs"/>
        </a:defRPr>
      </a:lvl1pPr>
      <a:lvl2pPr marL="457178" algn="l" defTabSz="457178" rtl="0" eaLnBrk="1" latinLnBrk="0" hangingPunct="1">
        <a:defRPr sz="1900" kern="1200">
          <a:solidFill>
            <a:schemeClr val="tx1"/>
          </a:solidFill>
          <a:latin typeface="+mn-lt"/>
          <a:ea typeface="+mn-ea"/>
          <a:cs typeface="+mn-cs"/>
        </a:defRPr>
      </a:lvl2pPr>
      <a:lvl3pPr marL="914354" algn="l" defTabSz="457178" rtl="0" eaLnBrk="1" latinLnBrk="0" hangingPunct="1">
        <a:defRPr sz="1900" kern="1200">
          <a:solidFill>
            <a:schemeClr val="tx1"/>
          </a:solidFill>
          <a:latin typeface="+mn-lt"/>
          <a:ea typeface="+mn-ea"/>
          <a:cs typeface="+mn-cs"/>
        </a:defRPr>
      </a:lvl3pPr>
      <a:lvl4pPr marL="1371532" algn="l" defTabSz="457178" rtl="0" eaLnBrk="1" latinLnBrk="0" hangingPunct="1">
        <a:defRPr sz="1900" kern="1200">
          <a:solidFill>
            <a:schemeClr val="tx1"/>
          </a:solidFill>
          <a:latin typeface="+mn-lt"/>
          <a:ea typeface="+mn-ea"/>
          <a:cs typeface="+mn-cs"/>
        </a:defRPr>
      </a:lvl4pPr>
      <a:lvl5pPr marL="1828709" algn="l" defTabSz="457178" rtl="0" eaLnBrk="1" latinLnBrk="0" hangingPunct="1">
        <a:defRPr sz="1900" kern="1200">
          <a:solidFill>
            <a:schemeClr val="tx1"/>
          </a:solidFill>
          <a:latin typeface="+mn-lt"/>
          <a:ea typeface="+mn-ea"/>
          <a:cs typeface="+mn-cs"/>
        </a:defRPr>
      </a:lvl5pPr>
      <a:lvl6pPr marL="2285886" algn="l" defTabSz="457178" rtl="0" eaLnBrk="1" latinLnBrk="0" hangingPunct="1">
        <a:defRPr sz="1900" kern="1200">
          <a:solidFill>
            <a:schemeClr val="tx1"/>
          </a:solidFill>
          <a:latin typeface="+mn-lt"/>
          <a:ea typeface="+mn-ea"/>
          <a:cs typeface="+mn-cs"/>
        </a:defRPr>
      </a:lvl6pPr>
      <a:lvl7pPr marL="2743062" algn="l" defTabSz="457178" rtl="0" eaLnBrk="1" latinLnBrk="0" hangingPunct="1">
        <a:defRPr sz="1900" kern="1200">
          <a:solidFill>
            <a:schemeClr val="tx1"/>
          </a:solidFill>
          <a:latin typeface="+mn-lt"/>
          <a:ea typeface="+mn-ea"/>
          <a:cs typeface="+mn-cs"/>
        </a:defRPr>
      </a:lvl7pPr>
      <a:lvl8pPr marL="3200240" algn="l" defTabSz="457178" rtl="0" eaLnBrk="1" latinLnBrk="0" hangingPunct="1">
        <a:defRPr sz="1900" kern="1200">
          <a:solidFill>
            <a:schemeClr val="tx1"/>
          </a:solidFill>
          <a:latin typeface="+mn-lt"/>
          <a:ea typeface="+mn-ea"/>
          <a:cs typeface="+mn-cs"/>
        </a:defRPr>
      </a:lvl8pPr>
      <a:lvl9pPr marL="3657418" algn="l" defTabSz="457178" rtl="0" eaLnBrk="1" latinLnBrk="0" hangingPunct="1">
        <a:defRPr sz="19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5D81B25F-32DE-4706-8EEF-5FC4F22879E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D27406C-867F-40E7-937E-373DA96C43B9}"/>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a:extLst>
              <a:ext uri="{FF2B5EF4-FFF2-40B4-BE49-F238E27FC236}">
                <a16:creationId xmlns:a16="http://schemas.microsoft.com/office/drawing/2014/main" id="{207251A4-A3F7-475D-B0A9-5A524BA0BAA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E1C54F5-AA6E-4ED8-B9E6-8D5CB505ECFB}" type="datetimeFigureOut">
              <a:rPr lang="zh-CN" altLang="en-US" smtClean="0"/>
              <a:t>2024/2/28</a:t>
            </a:fld>
            <a:endParaRPr lang="zh-CN" altLang="en-US"/>
          </a:p>
        </p:txBody>
      </p:sp>
      <p:sp>
        <p:nvSpPr>
          <p:cNvPr id="5" name="页脚占位符 4">
            <a:extLst>
              <a:ext uri="{FF2B5EF4-FFF2-40B4-BE49-F238E27FC236}">
                <a16:creationId xmlns:a16="http://schemas.microsoft.com/office/drawing/2014/main" id="{2BC38831-A3FB-48F3-AF3A-AAAD645658CA}"/>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394F4C96-78FE-4211-8CA8-4FF610425BB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C258F9E-40D7-457B-AD2F-0957299516C4}" type="slidenum">
              <a:rPr lang="zh-CN" altLang="en-US" smtClean="0"/>
              <a:t>‹#›</a:t>
            </a:fld>
            <a:endParaRPr lang="zh-CN" altLang="en-US"/>
          </a:p>
        </p:txBody>
      </p:sp>
    </p:spTree>
    <p:extLst>
      <p:ext uri="{BB962C8B-B14F-4D97-AF65-F5344CB8AC3E}">
        <p14:creationId xmlns:p14="http://schemas.microsoft.com/office/powerpoint/2010/main" val="149203220"/>
      </p:ext>
    </p:extLst>
  </p:cSld>
  <p:clrMap bg1="lt1" tx1="dk1" bg2="lt2" tx2="dk2" accent1="accent1" accent2="accent2" accent3="accent3" accent4="accent4" accent5="accent5" accent6="accent6" hlink="hlink" folHlink="folHlink"/>
  <p:sldLayoutIdLst>
    <p:sldLayoutId id="2147483694" r:id="rId1"/>
    <p:sldLayoutId id="2147483695" r:id="rId2"/>
    <p:sldLayoutId id="2147483696" r:id="rId3"/>
    <p:sldLayoutId id="2147483697" r:id="rId4"/>
    <p:sldLayoutId id="2147483698" r:id="rId5"/>
    <p:sldLayoutId id="2147483699" r:id="rId6"/>
    <p:sldLayoutId id="2147483700" r:id="rId7"/>
    <p:sldLayoutId id="2147483701" r:id="rId8"/>
    <p:sldLayoutId id="2147483702" r:id="rId9"/>
    <p:sldLayoutId id="2147483703" r:id="rId10"/>
    <p:sldLayoutId id="214748370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7.jpg"/><Relationship Id="rId4" Type="http://schemas.openxmlformats.org/officeDocument/2006/relationships/image" Target="../media/image6.jp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00.xml.rels><?xml version="1.0" encoding="UTF-8" standalone="yes"?>
<Relationships xmlns="http://schemas.openxmlformats.org/package/2006/relationships"><Relationship Id="rId3" Type="http://schemas.openxmlformats.org/officeDocument/2006/relationships/image" Target="../media/image280.png"/><Relationship Id="rId2" Type="http://schemas.openxmlformats.org/officeDocument/2006/relationships/notesSlide" Target="../notesSlides/notesSlide7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3" Type="http://schemas.openxmlformats.org/officeDocument/2006/relationships/image" Target="../media/image281.png"/><Relationship Id="rId2" Type="http://schemas.openxmlformats.org/officeDocument/2006/relationships/notesSlide" Target="../notesSlides/notesSlide75.xml"/><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15.jpeg"/><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3" Type="http://schemas.openxmlformats.org/officeDocument/2006/relationships/oleObject" Target="../embeddings/oleObject8.bin"/><Relationship Id="rId2" Type="http://schemas.openxmlformats.org/officeDocument/2006/relationships/slideLayout" Target="../slideLayouts/slideLayout3.xml"/><Relationship Id="rId1" Type="http://schemas.openxmlformats.org/officeDocument/2006/relationships/vmlDrawing" Target="../drawings/vmlDrawing3.vml"/><Relationship Id="rId4" Type="http://schemas.openxmlformats.org/officeDocument/2006/relationships/image" Target="../media/image282.png"/></Relationships>
</file>

<file path=ppt/slides/_rels/slide112.xml.rels><?xml version="1.0" encoding="UTF-8" standalone="yes"?>
<Relationships xmlns="http://schemas.openxmlformats.org/package/2006/relationships"><Relationship Id="rId3" Type="http://schemas.openxmlformats.org/officeDocument/2006/relationships/notesSlide" Target="../notesSlides/notesSlide76.xml"/><Relationship Id="rId2" Type="http://schemas.openxmlformats.org/officeDocument/2006/relationships/slideLayout" Target="../slideLayouts/slideLayout3.xml"/><Relationship Id="rId1" Type="http://schemas.openxmlformats.org/officeDocument/2006/relationships/vmlDrawing" Target="../drawings/vmlDrawing4.vml"/><Relationship Id="rId5" Type="http://schemas.openxmlformats.org/officeDocument/2006/relationships/image" Target="../media/image283.png"/><Relationship Id="rId4" Type="http://schemas.openxmlformats.org/officeDocument/2006/relationships/oleObject" Target="../embeddings/oleObject9.bin"/></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3" Type="http://schemas.openxmlformats.org/officeDocument/2006/relationships/image" Target="../media/image284.png"/><Relationship Id="rId2" Type="http://schemas.openxmlformats.org/officeDocument/2006/relationships/notesSlide" Target="../notesSlides/notesSlide78.xml"/><Relationship Id="rId1" Type="http://schemas.openxmlformats.org/officeDocument/2006/relationships/slideLayout" Target="../slideLayouts/slideLayout3.xml"/><Relationship Id="rId4" Type="http://schemas.openxmlformats.org/officeDocument/2006/relationships/image" Target="../media/image285.png"/></Relationships>
</file>

<file path=ppt/slides/_rels/slide1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9.xml"/><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287.png"/><Relationship Id="rId2" Type="http://schemas.openxmlformats.org/officeDocument/2006/relationships/image" Target="../media/image286.png"/><Relationship Id="rId1" Type="http://schemas.openxmlformats.org/officeDocument/2006/relationships/slideLayout" Target="../slideLayouts/slideLayout3.xml"/><Relationship Id="rId5" Type="http://schemas.openxmlformats.org/officeDocument/2006/relationships/image" Target="../media/image289.jpeg"/><Relationship Id="rId4" Type="http://schemas.openxmlformats.org/officeDocument/2006/relationships/image" Target="../media/image288.png"/></Relationships>
</file>

<file path=ppt/slides/_rels/slide117.xml.rels><?xml version="1.0" encoding="UTF-8" standalone="yes"?>
<Relationships xmlns="http://schemas.openxmlformats.org/package/2006/relationships"><Relationship Id="rId3" Type="http://schemas.openxmlformats.org/officeDocument/2006/relationships/image" Target="../media/image290.png"/><Relationship Id="rId2" Type="http://schemas.openxmlformats.org/officeDocument/2006/relationships/notesSlide" Target="../notesSlides/notesSlide80.xml"/><Relationship Id="rId1" Type="http://schemas.openxmlformats.org/officeDocument/2006/relationships/slideLayout" Target="../slideLayouts/slideLayout3.xml"/><Relationship Id="rId6" Type="http://schemas.openxmlformats.org/officeDocument/2006/relationships/image" Target="../media/image293.png"/><Relationship Id="rId5" Type="http://schemas.openxmlformats.org/officeDocument/2006/relationships/image" Target="../media/image292.jpeg"/><Relationship Id="rId4" Type="http://schemas.openxmlformats.org/officeDocument/2006/relationships/image" Target="../media/image291.png"/></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120.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294.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image" Target="../media/image296.jpeg"/><Relationship Id="rId2" Type="http://schemas.openxmlformats.org/officeDocument/2006/relationships/image" Target="../media/image295.jpeg"/><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3" Type="http://schemas.openxmlformats.org/officeDocument/2006/relationships/image" Target="../media/image297.png"/><Relationship Id="rId2" Type="http://schemas.openxmlformats.org/officeDocument/2006/relationships/hyperlink" Target="http://www.swebok.org/" TargetMode="External"/><Relationship Id="rId1" Type="http://schemas.openxmlformats.org/officeDocument/2006/relationships/slideLayout" Target="../slideLayouts/slideLayout9.xml"/><Relationship Id="rId6" Type="http://schemas.openxmlformats.org/officeDocument/2006/relationships/image" Target="../media/image300.png"/><Relationship Id="rId5" Type="http://schemas.openxmlformats.org/officeDocument/2006/relationships/image" Target="../media/image299.png"/><Relationship Id="rId4" Type="http://schemas.openxmlformats.org/officeDocument/2006/relationships/image" Target="../media/image298.png"/></Relationships>
</file>

<file path=ppt/slides/_rels/slide124.xml.rels><?xml version="1.0" encoding="UTF-8" standalone="yes"?>
<Relationships xmlns="http://schemas.openxmlformats.org/package/2006/relationships"><Relationship Id="rId2" Type="http://schemas.openxmlformats.org/officeDocument/2006/relationships/image" Target="../media/image301.png"/><Relationship Id="rId1" Type="http://schemas.openxmlformats.org/officeDocument/2006/relationships/slideLayout" Target="../slideLayouts/slideLayout8.xml"/></Relationships>
</file>

<file path=ppt/slides/_rels/slide125.xml.rels><?xml version="1.0" encoding="UTF-8" standalone="yes"?>
<Relationships xmlns="http://schemas.openxmlformats.org/package/2006/relationships"><Relationship Id="rId3" Type="http://schemas.openxmlformats.org/officeDocument/2006/relationships/image" Target="../media/image302.jpg"/><Relationship Id="rId2" Type="http://schemas.openxmlformats.org/officeDocument/2006/relationships/notesSlide" Target="../notesSlides/notesSlide83.xml"/><Relationship Id="rId1" Type="http://schemas.openxmlformats.org/officeDocument/2006/relationships/slideLayout" Target="../slideLayouts/slideLayout3.xml"/><Relationship Id="rId6" Type="http://schemas.openxmlformats.org/officeDocument/2006/relationships/image" Target="../media/image305.jpg"/><Relationship Id="rId5" Type="http://schemas.openxmlformats.org/officeDocument/2006/relationships/image" Target="../media/image304.jpg"/><Relationship Id="rId4" Type="http://schemas.openxmlformats.org/officeDocument/2006/relationships/image" Target="../media/image303.png"/></Relationships>
</file>

<file path=ppt/slides/_rels/slide126.xml.rels><?xml version="1.0" encoding="UTF-8" standalone="yes"?>
<Relationships xmlns="http://schemas.openxmlformats.org/package/2006/relationships"><Relationship Id="rId3" Type="http://schemas.openxmlformats.org/officeDocument/2006/relationships/image" Target="../media/image306.png"/><Relationship Id="rId2" Type="http://schemas.openxmlformats.org/officeDocument/2006/relationships/notesSlide" Target="../notesSlides/notesSlide84.xml"/><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3" Type="http://schemas.openxmlformats.org/officeDocument/2006/relationships/image" Target="../media/image307.png"/><Relationship Id="rId2" Type="http://schemas.openxmlformats.org/officeDocument/2006/relationships/notesSlide" Target="../notesSlides/notesSlide85.xml"/><Relationship Id="rId1" Type="http://schemas.openxmlformats.org/officeDocument/2006/relationships/slideLayout" Target="../slideLayouts/slideLayout3.xml"/><Relationship Id="rId6" Type="http://schemas.openxmlformats.org/officeDocument/2006/relationships/image" Target="../media/image310.png"/><Relationship Id="rId5" Type="http://schemas.openxmlformats.org/officeDocument/2006/relationships/image" Target="../media/image309.png"/><Relationship Id="rId4" Type="http://schemas.openxmlformats.org/officeDocument/2006/relationships/image" Target="../media/image308.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9.png"/><Relationship Id="rId4" Type="http://schemas.openxmlformats.org/officeDocument/2006/relationships/notesSlide" Target="../notesSlides/notesSlide1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8.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5.xml.rels><?xml version="1.0" encoding="UTF-8" standalone="yes"?>
<Relationships xmlns="http://schemas.openxmlformats.org/package/2006/relationships"><Relationship Id="rId3" Type="http://schemas.openxmlformats.org/officeDocument/2006/relationships/image" Target="../media/image312.png"/><Relationship Id="rId2" Type="http://schemas.openxmlformats.org/officeDocument/2006/relationships/image" Target="../media/image311.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3.jpeg"/><Relationship Id="rId5" Type="http://schemas.openxmlformats.org/officeDocument/2006/relationships/image" Target="../media/image22.png"/><Relationship Id="rId4" Type="http://schemas.openxmlformats.org/officeDocument/2006/relationships/image" Target="../media/image21.png"/></Relationships>
</file>

<file path=ppt/slides/_rels/slide1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8.xml"/><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8" Type="http://schemas.openxmlformats.org/officeDocument/2006/relationships/image" Target="../media/image318.png"/><Relationship Id="rId3" Type="http://schemas.openxmlformats.org/officeDocument/2006/relationships/image" Target="../media/image313.png"/><Relationship Id="rId7" Type="http://schemas.openxmlformats.org/officeDocument/2006/relationships/image" Target="../media/image317.png"/><Relationship Id="rId2" Type="http://schemas.openxmlformats.org/officeDocument/2006/relationships/notesSlide" Target="../notesSlides/notesSlide89.xml"/><Relationship Id="rId1" Type="http://schemas.openxmlformats.org/officeDocument/2006/relationships/slideLayout" Target="../slideLayouts/slideLayout3.xml"/><Relationship Id="rId6" Type="http://schemas.openxmlformats.org/officeDocument/2006/relationships/image" Target="../media/image316.png"/><Relationship Id="rId5" Type="http://schemas.openxmlformats.org/officeDocument/2006/relationships/image" Target="../media/image315.png"/><Relationship Id="rId4" Type="http://schemas.openxmlformats.org/officeDocument/2006/relationships/image" Target="../media/image314.png"/></Relationships>
</file>

<file path=ppt/slides/_rels/slide142.xml.rels><?xml version="1.0" encoding="UTF-8" standalone="yes"?>
<Relationships xmlns="http://schemas.openxmlformats.org/package/2006/relationships"><Relationship Id="rId3" Type="http://schemas.openxmlformats.org/officeDocument/2006/relationships/image" Target="../media/image319.png"/><Relationship Id="rId2" Type="http://schemas.openxmlformats.org/officeDocument/2006/relationships/notesSlide" Target="../notesSlides/notesSlide90.xml"/><Relationship Id="rId1" Type="http://schemas.openxmlformats.org/officeDocument/2006/relationships/slideLayout" Target="../slideLayouts/slideLayout3.xml"/><Relationship Id="rId6" Type="http://schemas.openxmlformats.org/officeDocument/2006/relationships/image" Target="../media/image322.png"/><Relationship Id="rId5" Type="http://schemas.openxmlformats.org/officeDocument/2006/relationships/image" Target="../media/image321.png"/><Relationship Id="rId4" Type="http://schemas.openxmlformats.org/officeDocument/2006/relationships/image" Target="../media/image320.png"/></Relationships>
</file>

<file path=ppt/slides/_rels/slide143.xml.rels><?xml version="1.0" encoding="UTF-8" standalone="yes"?>
<Relationships xmlns="http://schemas.openxmlformats.org/package/2006/relationships"><Relationship Id="rId3" Type="http://schemas.openxmlformats.org/officeDocument/2006/relationships/image" Target="../media/image324.png"/><Relationship Id="rId7" Type="http://schemas.openxmlformats.org/officeDocument/2006/relationships/image" Target="../media/image328.png"/><Relationship Id="rId2" Type="http://schemas.openxmlformats.org/officeDocument/2006/relationships/image" Target="../media/image323.png"/><Relationship Id="rId1" Type="http://schemas.openxmlformats.org/officeDocument/2006/relationships/slideLayout" Target="../slideLayouts/slideLayout3.xml"/><Relationship Id="rId6" Type="http://schemas.openxmlformats.org/officeDocument/2006/relationships/image" Target="../media/image327.png"/><Relationship Id="rId5" Type="http://schemas.openxmlformats.org/officeDocument/2006/relationships/image" Target="../media/image326.png"/><Relationship Id="rId4" Type="http://schemas.openxmlformats.org/officeDocument/2006/relationships/image" Target="../media/image325.png"/></Relationships>
</file>

<file path=ppt/slides/_rels/slide144.xml.rels><?xml version="1.0" encoding="UTF-8" standalone="yes"?>
<Relationships xmlns="http://schemas.openxmlformats.org/package/2006/relationships"><Relationship Id="rId3" Type="http://schemas.openxmlformats.org/officeDocument/2006/relationships/image" Target="../media/image330.png"/><Relationship Id="rId7" Type="http://schemas.openxmlformats.org/officeDocument/2006/relationships/image" Target="../media/image334.png"/><Relationship Id="rId2" Type="http://schemas.openxmlformats.org/officeDocument/2006/relationships/image" Target="../media/image329.png"/><Relationship Id="rId1" Type="http://schemas.openxmlformats.org/officeDocument/2006/relationships/slideLayout" Target="../slideLayouts/slideLayout3.xml"/><Relationship Id="rId6" Type="http://schemas.openxmlformats.org/officeDocument/2006/relationships/image" Target="../media/image333.png"/><Relationship Id="rId5" Type="http://schemas.openxmlformats.org/officeDocument/2006/relationships/image" Target="../media/image332.png"/><Relationship Id="rId4" Type="http://schemas.openxmlformats.org/officeDocument/2006/relationships/image" Target="../media/image331.png"/></Relationships>
</file>

<file path=ppt/slides/_rels/slide145.xml.rels><?xml version="1.0" encoding="UTF-8" standalone="yes"?>
<Relationships xmlns="http://schemas.openxmlformats.org/package/2006/relationships"><Relationship Id="rId3" Type="http://schemas.openxmlformats.org/officeDocument/2006/relationships/image" Target="../media/image336.png"/><Relationship Id="rId2" Type="http://schemas.openxmlformats.org/officeDocument/2006/relationships/image" Target="../media/image335.png"/><Relationship Id="rId1" Type="http://schemas.openxmlformats.org/officeDocument/2006/relationships/slideLayout" Target="../slideLayouts/slideLayout3.xml"/><Relationship Id="rId4" Type="http://schemas.openxmlformats.org/officeDocument/2006/relationships/image" Target="../media/image337.png"/></Relationships>
</file>

<file path=ppt/slides/_rels/slide146.xml.rels><?xml version="1.0" encoding="UTF-8" standalone="yes"?>
<Relationships xmlns="http://schemas.openxmlformats.org/package/2006/relationships"><Relationship Id="rId3" Type="http://schemas.openxmlformats.org/officeDocument/2006/relationships/hyperlink" Target="https://www.top500.org/lists/green500/2022/06/" TargetMode="External"/><Relationship Id="rId2" Type="http://schemas.openxmlformats.org/officeDocument/2006/relationships/image" Target="../media/image338.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339.png"/><Relationship Id="rId2" Type="http://schemas.openxmlformats.org/officeDocument/2006/relationships/notesSlide" Target="../notesSlides/notesSlide93.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13" Type="http://schemas.openxmlformats.org/officeDocument/2006/relationships/image" Target="../media/image40.png"/><Relationship Id="rId3" Type="http://schemas.openxmlformats.org/officeDocument/2006/relationships/image" Target="../media/image30.png"/><Relationship Id="rId7" Type="http://schemas.openxmlformats.org/officeDocument/2006/relationships/image" Target="../media/image34.png"/><Relationship Id="rId12"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 Id="rId14" Type="http://schemas.openxmlformats.org/officeDocument/2006/relationships/image" Target="../media/image41.pn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1.png"/></Relationships>
</file>

<file path=ppt/slides/_rels/slide2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7" Type="http://schemas.openxmlformats.org/officeDocument/2006/relationships/image" Target="../media/image41.pn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3.xml.rels><?xml version="1.0" encoding="UTF-8" standalone="yes"?>
<Relationships xmlns="http://schemas.openxmlformats.org/package/2006/relationships"><Relationship Id="rId8" Type="http://schemas.openxmlformats.org/officeDocument/2006/relationships/image" Target="../media/image62.png"/><Relationship Id="rId3" Type="http://schemas.openxmlformats.org/officeDocument/2006/relationships/image" Target="../media/image57.png"/><Relationship Id="rId7" Type="http://schemas.openxmlformats.org/officeDocument/2006/relationships/image" Target="../media/image61.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 Id="rId9" Type="http://schemas.openxmlformats.org/officeDocument/2006/relationships/image" Target="../media/image41.png"/></Relationships>
</file>

<file path=ppt/slides/_rels/slide24.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63.png"/><Relationship Id="rId7" Type="http://schemas.openxmlformats.org/officeDocument/2006/relationships/image" Target="../media/image67.png"/><Relationship Id="rId2" Type="http://schemas.openxmlformats.org/officeDocument/2006/relationships/notesSlide" Target="../notesSlides/notesSlide22.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 Id="rId9" Type="http://schemas.openxmlformats.org/officeDocument/2006/relationships/image" Target="../media/image69.png"/></Relationships>
</file>

<file path=ppt/slides/_rels/slide25.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26.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3.xml"/><Relationship Id="rId5" Type="http://schemas.openxmlformats.org/officeDocument/2006/relationships/image" Target="../media/image80.png"/><Relationship Id="rId4" Type="http://schemas.openxmlformats.org/officeDocument/2006/relationships/image" Target="../media/image79.png"/></Relationships>
</file>

<file path=ppt/slides/_rels/slide2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28.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3.png"/><Relationship Id="rId7" Type="http://schemas.openxmlformats.org/officeDocument/2006/relationships/image" Target="../media/image63.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png"/></Relationships>
</file>

<file path=ppt/slides/_rels/slide29.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3.xml"/><Relationship Id="rId4" Type="http://schemas.openxmlformats.org/officeDocument/2006/relationships/image" Target="../media/image6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8" Type="http://schemas.openxmlformats.org/officeDocument/2006/relationships/image" Target="../media/image95.png"/><Relationship Id="rId3" Type="http://schemas.openxmlformats.org/officeDocument/2006/relationships/image" Target="../media/image91.png"/><Relationship Id="rId7" Type="http://schemas.openxmlformats.org/officeDocument/2006/relationships/image" Target="../media/image94.png"/><Relationship Id="rId2" Type="http://schemas.openxmlformats.org/officeDocument/2006/relationships/image" Target="../media/image90.png"/><Relationship Id="rId1" Type="http://schemas.openxmlformats.org/officeDocument/2006/relationships/slideLayout" Target="../slideLayouts/slideLayout3.xml"/><Relationship Id="rId6" Type="http://schemas.openxmlformats.org/officeDocument/2006/relationships/image" Target="../media/image93.png"/><Relationship Id="rId5" Type="http://schemas.openxmlformats.org/officeDocument/2006/relationships/image" Target="../media/image92.png"/><Relationship Id="rId4" Type="http://schemas.openxmlformats.org/officeDocument/2006/relationships/image" Target="../media/image63.png"/><Relationship Id="rId9" Type="http://schemas.openxmlformats.org/officeDocument/2006/relationships/image" Target="../media/image96.png"/></Relationships>
</file>

<file path=ppt/slides/_rels/slide31.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63.png"/><Relationship Id="rId1" Type="http://schemas.openxmlformats.org/officeDocument/2006/relationships/slideLayout" Target="../slideLayouts/slideLayout3.xml"/><Relationship Id="rId4" Type="http://schemas.openxmlformats.org/officeDocument/2006/relationships/image" Target="../media/image98.png"/></Relationships>
</file>

<file path=ppt/slides/_rels/slide3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91.png"/><Relationship Id="rId1" Type="http://schemas.openxmlformats.org/officeDocument/2006/relationships/slideLayout" Target="../slideLayouts/slideLayout3.xml"/><Relationship Id="rId6" Type="http://schemas.openxmlformats.org/officeDocument/2006/relationships/image" Target="../media/image99.jpeg"/><Relationship Id="rId5" Type="http://schemas.openxmlformats.org/officeDocument/2006/relationships/image" Target="../media/image93.png"/><Relationship Id="rId4" Type="http://schemas.openxmlformats.org/officeDocument/2006/relationships/image" Target="../media/image92.png"/></Relationships>
</file>

<file path=ppt/slides/_rels/slide33.xml.rels><?xml version="1.0" encoding="UTF-8" standalone="yes"?>
<Relationships xmlns="http://schemas.openxmlformats.org/package/2006/relationships"><Relationship Id="rId3" Type="http://schemas.openxmlformats.org/officeDocument/2006/relationships/image" Target="../media/image99.jpeg"/><Relationship Id="rId7" Type="http://schemas.openxmlformats.org/officeDocument/2006/relationships/image" Target="../media/image10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102.png"/><Relationship Id="rId5" Type="http://schemas.openxmlformats.org/officeDocument/2006/relationships/image" Target="../media/image101.png"/><Relationship Id="rId4" Type="http://schemas.openxmlformats.org/officeDocument/2006/relationships/image" Target="../media/image100.png"/></Relationships>
</file>

<file path=ppt/slides/_rels/slide34.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4.png"/><Relationship Id="rId7" Type="http://schemas.openxmlformats.org/officeDocument/2006/relationships/image" Target="../media/image108.png"/><Relationship Id="rId2" Type="http://schemas.openxmlformats.org/officeDocument/2006/relationships/notesSlide" Target="../notesSlides/notesSlide25.xml"/><Relationship Id="rId1" Type="http://schemas.openxmlformats.org/officeDocument/2006/relationships/slideLayout" Target="../slideLayouts/slideLayout3.xml"/><Relationship Id="rId6" Type="http://schemas.openxmlformats.org/officeDocument/2006/relationships/image" Target="../media/image107.png"/><Relationship Id="rId11" Type="http://schemas.openxmlformats.org/officeDocument/2006/relationships/image" Target="../media/image112.png"/><Relationship Id="rId5" Type="http://schemas.openxmlformats.org/officeDocument/2006/relationships/image" Target="../media/image106.png"/><Relationship Id="rId10" Type="http://schemas.openxmlformats.org/officeDocument/2006/relationships/image" Target="../media/image111.png"/><Relationship Id="rId4" Type="http://schemas.openxmlformats.org/officeDocument/2006/relationships/image" Target="../media/image105.png"/><Relationship Id="rId9" Type="http://schemas.openxmlformats.org/officeDocument/2006/relationships/image" Target="../media/image110.png"/></Relationships>
</file>

<file path=ppt/slides/_rels/slide3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3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12.png"/><Relationship Id="rId5" Type="http://schemas.openxmlformats.org/officeDocument/2006/relationships/image" Target="../media/image119.png"/><Relationship Id="rId4" Type="http://schemas.openxmlformats.org/officeDocument/2006/relationships/image" Target="../media/image118.png"/></Relationships>
</file>

<file path=ppt/slides/_rels/slide37.xml.rels><?xml version="1.0" encoding="UTF-8" standalone="yes"?>
<Relationships xmlns="http://schemas.openxmlformats.org/package/2006/relationships"><Relationship Id="rId8" Type="http://schemas.openxmlformats.org/officeDocument/2006/relationships/image" Target="../media/image124.png"/><Relationship Id="rId3" Type="http://schemas.openxmlformats.org/officeDocument/2006/relationships/image" Target="../media/image104.png"/><Relationship Id="rId7" Type="http://schemas.openxmlformats.org/officeDocument/2006/relationships/image" Target="../media/image123.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 Id="rId9" Type="http://schemas.openxmlformats.org/officeDocument/2006/relationships/image" Target="../media/image125.png"/></Relationships>
</file>

<file path=ppt/slides/_rels/slide38.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04.png"/><Relationship Id="rId1" Type="http://schemas.openxmlformats.org/officeDocument/2006/relationships/slideLayout" Target="../slideLayouts/slideLayout3.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39.xml.rels><?xml version="1.0" encoding="UTF-8" standalone="yes"?>
<Relationships xmlns="http://schemas.openxmlformats.org/package/2006/relationships"><Relationship Id="rId8" Type="http://schemas.openxmlformats.org/officeDocument/2006/relationships/image" Target="../media/image138.png"/><Relationship Id="rId3" Type="http://schemas.openxmlformats.org/officeDocument/2006/relationships/image" Target="../media/image133.png"/><Relationship Id="rId7" Type="http://schemas.openxmlformats.org/officeDocument/2006/relationships/image" Target="../media/image137.png"/><Relationship Id="rId2" Type="http://schemas.openxmlformats.org/officeDocument/2006/relationships/image" Target="../media/image132.png"/><Relationship Id="rId1" Type="http://schemas.openxmlformats.org/officeDocument/2006/relationships/slideLayout" Target="../slideLayouts/slideLayout3.xml"/><Relationship Id="rId6" Type="http://schemas.openxmlformats.org/officeDocument/2006/relationships/image" Target="../media/image136.png"/><Relationship Id="rId11" Type="http://schemas.openxmlformats.org/officeDocument/2006/relationships/image" Target="../media/image141.png"/><Relationship Id="rId5" Type="http://schemas.openxmlformats.org/officeDocument/2006/relationships/image" Target="../media/image135.png"/><Relationship Id="rId10" Type="http://schemas.openxmlformats.org/officeDocument/2006/relationships/image" Target="../media/image140.png"/><Relationship Id="rId4" Type="http://schemas.openxmlformats.org/officeDocument/2006/relationships/image" Target="../media/image134.png"/><Relationship Id="rId9" Type="http://schemas.openxmlformats.org/officeDocument/2006/relationships/image" Target="../media/image13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notesSlide" Target="../notesSlides/notesSlide28.xml"/><Relationship Id="rId1" Type="http://schemas.openxmlformats.org/officeDocument/2006/relationships/slideLayout" Target="../slideLayouts/slideLayout3.xml"/><Relationship Id="rId6" Type="http://schemas.openxmlformats.org/officeDocument/2006/relationships/image" Target="../media/image132.png"/><Relationship Id="rId5" Type="http://schemas.openxmlformats.org/officeDocument/2006/relationships/image" Target="../media/image144.png"/><Relationship Id="rId4" Type="http://schemas.openxmlformats.org/officeDocument/2006/relationships/image" Target="../media/image143.png"/></Relationships>
</file>

<file path=ppt/slides/_rels/slide41.xml.rels><?xml version="1.0" encoding="UTF-8" standalone="yes"?>
<Relationships xmlns="http://schemas.openxmlformats.org/package/2006/relationships"><Relationship Id="rId8" Type="http://schemas.openxmlformats.org/officeDocument/2006/relationships/image" Target="../media/image151.png"/><Relationship Id="rId3" Type="http://schemas.openxmlformats.org/officeDocument/2006/relationships/image" Target="../media/image146.png"/><Relationship Id="rId7" Type="http://schemas.openxmlformats.org/officeDocument/2006/relationships/image" Target="../media/image150.pn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49.png"/><Relationship Id="rId5" Type="http://schemas.openxmlformats.org/officeDocument/2006/relationships/image" Target="../media/image148.png"/><Relationship Id="rId4" Type="http://schemas.openxmlformats.org/officeDocument/2006/relationships/image" Target="../media/image147.png"/></Relationships>
</file>

<file path=ppt/slides/_rels/slide42.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image" Target="../media/image145.png"/><Relationship Id="rId1" Type="http://schemas.openxmlformats.org/officeDocument/2006/relationships/slideLayout" Target="../slideLayouts/slideLayout3.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image" Target="../media/image153.pn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58.png"/><Relationship Id="rId7" Type="http://schemas.openxmlformats.org/officeDocument/2006/relationships/image" Target="../media/image162.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161.png"/><Relationship Id="rId5" Type="http://schemas.openxmlformats.org/officeDocument/2006/relationships/image" Target="../media/image160.png"/><Relationship Id="rId4" Type="http://schemas.openxmlformats.org/officeDocument/2006/relationships/image" Target="../media/image159.png"/></Relationships>
</file>

<file path=ppt/slides/_rels/slide45.xml.rels><?xml version="1.0" encoding="UTF-8" standalone="yes"?>
<Relationships xmlns="http://schemas.openxmlformats.org/package/2006/relationships"><Relationship Id="rId8" Type="http://schemas.openxmlformats.org/officeDocument/2006/relationships/image" Target="../media/image168.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s>
</file>

<file path=ppt/slides/_rels/slide46.xml.rels><?xml version="1.0" encoding="UTF-8" standalone="yes"?>
<Relationships xmlns="http://schemas.openxmlformats.org/package/2006/relationships"><Relationship Id="rId8" Type="http://schemas.openxmlformats.org/officeDocument/2006/relationships/image" Target="../media/image177.png"/><Relationship Id="rId13" Type="http://schemas.openxmlformats.org/officeDocument/2006/relationships/image" Target="../media/image182.png"/><Relationship Id="rId3" Type="http://schemas.openxmlformats.org/officeDocument/2006/relationships/image" Target="../media/image163.png"/><Relationship Id="rId7" Type="http://schemas.openxmlformats.org/officeDocument/2006/relationships/image" Target="../media/image176.png"/><Relationship Id="rId12" Type="http://schemas.openxmlformats.org/officeDocument/2006/relationships/image" Target="../media/image181.png"/><Relationship Id="rId2" Type="http://schemas.openxmlformats.org/officeDocument/2006/relationships/notesSlide" Target="../notesSlides/notesSlide32.xml"/><Relationship Id="rId16" Type="http://schemas.openxmlformats.org/officeDocument/2006/relationships/image" Target="../media/image185.png"/><Relationship Id="rId1" Type="http://schemas.openxmlformats.org/officeDocument/2006/relationships/slideLayout" Target="../slideLayouts/slideLayout3.xml"/><Relationship Id="rId6" Type="http://schemas.openxmlformats.org/officeDocument/2006/relationships/image" Target="../media/image175.png"/><Relationship Id="rId11" Type="http://schemas.openxmlformats.org/officeDocument/2006/relationships/image" Target="../media/image180.png"/><Relationship Id="rId5" Type="http://schemas.openxmlformats.org/officeDocument/2006/relationships/image" Target="../media/image174.png"/><Relationship Id="rId15" Type="http://schemas.openxmlformats.org/officeDocument/2006/relationships/image" Target="../media/image184.png"/><Relationship Id="rId10" Type="http://schemas.openxmlformats.org/officeDocument/2006/relationships/image" Target="../media/image179.png"/><Relationship Id="rId4" Type="http://schemas.openxmlformats.org/officeDocument/2006/relationships/image" Target="../media/image173.png"/><Relationship Id="rId9" Type="http://schemas.openxmlformats.org/officeDocument/2006/relationships/image" Target="../media/image178.png"/><Relationship Id="rId14" Type="http://schemas.openxmlformats.org/officeDocument/2006/relationships/image" Target="../media/image183.png"/></Relationships>
</file>

<file path=ppt/slides/_rels/slide47.xml.rels><?xml version="1.0" encoding="UTF-8" standalone="yes"?>
<Relationships xmlns="http://schemas.openxmlformats.org/package/2006/relationships"><Relationship Id="rId8" Type="http://schemas.openxmlformats.org/officeDocument/2006/relationships/image" Target="../media/image191.png"/><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48.xml.rels><?xml version="1.0" encoding="UTF-8" standalone="yes"?>
<Relationships xmlns="http://schemas.openxmlformats.org/package/2006/relationships"><Relationship Id="rId8" Type="http://schemas.openxmlformats.org/officeDocument/2006/relationships/image" Target="../media/image197.png"/><Relationship Id="rId3" Type="http://schemas.openxmlformats.org/officeDocument/2006/relationships/image" Target="../media/image192.png"/><Relationship Id="rId7" Type="http://schemas.openxmlformats.org/officeDocument/2006/relationships/image" Target="../media/image196.png"/><Relationship Id="rId2" Type="http://schemas.openxmlformats.org/officeDocument/2006/relationships/image" Target="../media/image186.png"/><Relationship Id="rId1" Type="http://schemas.openxmlformats.org/officeDocument/2006/relationships/slideLayout" Target="../slideLayouts/slideLayout3.xml"/><Relationship Id="rId6" Type="http://schemas.openxmlformats.org/officeDocument/2006/relationships/image" Target="../media/image195.png"/><Relationship Id="rId5" Type="http://schemas.openxmlformats.org/officeDocument/2006/relationships/image" Target="../media/image194.png"/><Relationship Id="rId4" Type="http://schemas.openxmlformats.org/officeDocument/2006/relationships/image" Target="../media/image193.png"/><Relationship Id="rId9" Type="http://schemas.openxmlformats.org/officeDocument/2006/relationships/image" Target="../media/image198.png"/></Relationships>
</file>

<file path=ppt/slides/_rels/slide49.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86.png"/><Relationship Id="rId1" Type="http://schemas.openxmlformats.org/officeDocument/2006/relationships/slideLayout" Target="../slideLayouts/slideLayout3.xml"/><Relationship Id="rId6" Type="http://schemas.openxmlformats.org/officeDocument/2006/relationships/image" Target="../media/image202.png"/><Relationship Id="rId5" Type="http://schemas.openxmlformats.org/officeDocument/2006/relationships/image" Target="../media/image201.png"/><Relationship Id="rId4" Type="http://schemas.openxmlformats.org/officeDocument/2006/relationships/image" Target="../media/image200.png"/></Relationships>
</file>

<file path=ppt/slides/_rels/slide5.xml.rels><?xml version="1.0" encoding="UTF-8" standalone="yes"?>
<Relationships xmlns="http://schemas.openxmlformats.org/package/2006/relationships"><Relationship Id="rId3" Type="http://schemas.openxmlformats.org/officeDocument/2006/relationships/hyperlink" Target="mailto:wangbz@xmu.edu.cn" TargetMode="External"/><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G"/><Relationship Id="rId4" Type="http://schemas.openxmlformats.org/officeDocument/2006/relationships/image" Target="../media/image9.png"/></Relationships>
</file>

<file path=ppt/slides/_rels/slide50.xml.rels><?xml version="1.0" encoding="UTF-8" standalone="yes"?>
<Relationships xmlns="http://schemas.openxmlformats.org/package/2006/relationships"><Relationship Id="rId8" Type="http://schemas.openxmlformats.org/officeDocument/2006/relationships/image" Target="../media/image209.png"/><Relationship Id="rId3" Type="http://schemas.openxmlformats.org/officeDocument/2006/relationships/image" Target="../media/image204.png"/><Relationship Id="rId7" Type="http://schemas.openxmlformats.org/officeDocument/2006/relationships/image" Target="../media/image208.png"/><Relationship Id="rId2" Type="http://schemas.openxmlformats.org/officeDocument/2006/relationships/image" Target="../media/image203.png"/><Relationship Id="rId1" Type="http://schemas.openxmlformats.org/officeDocument/2006/relationships/slideLayout" Target="../slideLayouts/slideLayout3.xml"/><Relationship Id="rId6" Type="http://schemas.openxmlformats.org/officeDocument/2006/relationships/image" Target="../media/image207.png"/><Relationship Id="rId5" Type="http://schemas.openxmlformats.org/officeDocument/2006/relationships/image" Target="../media/image206.png"/><Relationship Id="rId4" Type="http://schemas.openxmlformats.org/officeDocument/2006/relationships/image" Target="../media/image205.png"/></Relationships>
</file>

<file path=ppt/slides/_rels/slide51.xml.rels><?xml version="1.0" encoding="UTF-8" standalone="yes"?>
<Relationships xmlns="http://schemas.openxmlformats.org/package/2006/relationships"><Relationship Id="rId8" Type="http://schemas.openxmlformats.org/officeDocument/2006/relationships/image" Target="../media/image216.png"/><Relationship Id="rId3" Type="http://schemas.openxmlformats.org/officeDocument/2006/relationships/image" Target="../media/image211.png"/><Relationship Id="rId7" Type="http://schemas.openxmlformats.org/officeDocument/2006/relationships/image" Target="../media/image215.png"/><Relationship Id="rId2" Type="http://schemas.openxmlformats.org/officeDocument/2006/relationships/image" Target="../media/image210.png"/><Relationship Id="rId1" Type="http://schemas.openxmlformats.org/officeDocument/2006/relationships/slideLayout" Target="../slideLayouts/slideLayout3.xml"/><Relationship Id="rId6" Type="http://schemas.openxmlformats.org/officeDocument/2006/relationships/image" Target="../media/image214.png"/><Relationship Id="rId5" Type="http://schemas.openxmlformats.org/officeDocument/2006/relationships/image" Target="../media/image213.png"/><Relationship Id="rId4" Type="http://schemas.openxmlformats.org/officeDocument/2006/relationships/image" Target="../media/image212.png"/></Relationships>
</file>

<file path=ppt/slides/_rels/slide52.xml.rels><?xml version="1.0" encoding="UTF-8" standalone="yes"?>
<Relationships xmlns="http://schemas.openxmlformats.org/package/2006/relationships"><Relationship Id="rId8" Type="http://schemas.openxmlformats.org/officeDocument/2006/relationships/image" Target="../media/image223.png"/><Relationship Id="rId3" Type="http://schemas.openxmlformats.org/officeDocument/2006/relationships/image" Target="../media/image218.png"/><Relationship Id="rId7" Type="http://schemas.openxmlformats.org/officeDocument/2006/relationships/image" Target="../media/image222.png"/><Relationship Id="rId2" Type="http://schemas.openxmlformats.org/officeDocument/2006/relationships/image" Target="../media/image217.png"/><Relationship Id="rId1" Type="http://schemas.openxmlformats.org/officeDocument/2006/relationships/slideLayout" Target="../slideLayouts/slideLayout3.xml"/><Relationship Id="rId6" Type="http://schemas.openxmlformats.org/officeDocument/2006/relationships/image" Target="../media/image221.png"/><Relationship Id="rId5" Type="http://schemas.openxmlformats.org/officeDocument/2006/relationships/image" Target="../media/image220.png"/><Relationship Id="rId4" Type="http://schemas.openxmlformats.org/officeDocument/2006/relationships/image" Target="../media/image219.png"/><Relationship Id="rId9" Type="http://schemas.openxmlformats.org/officeDocument/2006/relationships/image" Target="../media/image224.png"/></Relationships>
</file>

<file path=ppt/slides/_rels/slide53.xml.rels><?xml version="1.0" encoding="UTF-8" standalone="yes"?>
<Relationships xmlns="http://schemas.openxmlformats.org/package/2006/relationships"><Relationship Id="rId3" Type="http://schemas.openxmlformats.org/officeDocument/2006/relationships/image" Target="../media/image225.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227.jpeg"/><Relationship Id="rId7" Type="http://schemas.openxmlformats.org/officeDocument/2006/relationships/image" Target="../media/image226.emf"/><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hyperlink" Target="&#38754;&#23545;&#38754;&#30340;&#21150;&#20844;&#23460;&#8212;&#8212;&#24754;&#24773;&#22270;&#28789;.doc" TargetMode="External"/><Relationship Id="rId4" Type="http://schemas.openxmlformats.org/officeDocument/2006/relationships/image" Target="../media/image228.jpeg"/></Relationships>
</file>

<file path=ppt/slides/_rels/slide55.xml.rels><?xml version="1.0" encoding="UTF-8" standalone="yes"?>
<Relationships xmlns="http://schemas.openxmlformats.org/package/2006/relationships"><Relationship Id="rId3" Type="http://schemas.openxmlformats.org/officeDocument/2006/relationships/image" Target="../media/image229.jpeg"/><Relationship Id="rId7" Type="http://schemas.openxmlformats.org/officeDocument/2006/relationships/image" Target="../media/image233.pn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232.png"/><Relationship Id="rId5" Type="http://schemas.openxmlformats.org/officeDocument/2006/relationships/image" Target="../media/image231.png"/><Relationship Id="rId4" Type="http://schemas.openxmlformats.org/officeDocument/2006/relationships/image" Target="../media/image230.jpeg"/></Relationships>
</file>

<file path=ppt/slides/_rels/slide56.xml.rels><?xml version="1.0" encoding="UTF-8" standalone="yes"?>
<Relationships xmlns="http://schemas.openxmlformats.org/package/2006/relationships"><Relationship Id="rId3" Type="http://schemas.openxmlformats.org/officeDocument/2006/relationships/image" Target="../media/image231.pn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234.png"/></Relationships>
</file>

<file path=ppt/slides/_rels/slide57.xml.rels><?xml version="1.0" encoding="UTF-8" standalone="yes"?>
<Relationships xmlns="http://schemas.openxmlformats.org/package/2006/relationships"><Relationship Id="rId3" Type="http://schemas.openxmlformats.org/officeDocument/2006/relationships/image" Target="../media/image236.jpeg"/><Relationship Id="rId2" Type="http://schemas.openxmlformats.org/officeDocument/2006/relationships/image" Target="../media/image235.jpe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37.jpeg"/><Relationship Id="rId2" Type="http://schemas.openxmlformats.org/officeDocument/2006/relationships/notesSlide" Target="../notesSlides/notesSlide37.xml"/><Relationship Id="rId1" Type="http://schemas.openxmlformats.org/officeDocument/2006/relationships/slideLayout" Target="../slideLayouts/slideLayout3.xml"/><Relationship Id="rId4" Type="http://schemas.openxmlformats.org/officeDocument/2006/relationships/image" Target="../media/image238.jpeg"/></Relationships>
</file>

<file path=ppt/slides/_rels/slide59.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239.jpeg"/><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chart" Target="../charts/chart1.xml"/><Relationship Id="rId7" Type="http://schemas.openxmlformats.org/officeDocument/2006/relationships/chart" Target="../charts/chart5.xml"/><Relationship Id="rId2" Type="http://schemas.openxmlformats.org/officeDocument/2006/relationships/notesSlide" Target="../notesSlides/notesSlide39.xml"/><Relationship Id="rId1" Type="http://schemas.openxmlformats.org/officeDocument/2006/relationships/slideLayout" Target="../slideLayouts/slideLayout3.xml"/><Relationship Id="rId6" Type="http://schemas.openxmlformats.org/officeDocument/2006/relationships/chart" Target="../charts/chart4.xml"/><Relationship Id="rId5" Type="http://schemas.openxmlformats.org/officeDocument/2006/relationships/chart" Target="../charts/chart3.xml"/><Relationship Id="rId4" Type="http://schemas.openxmlformats.org/officeDocument/2006/relationships/chart" Target="../charts/char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3" Type="http://schemas.openxmlformats.org/officeDocument/2006/relationships/image" Target="../media/image240.jpg"/><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3" Type="http://schemas.openxmlformats.org/officeDocument/2006/relationships/image" Target="../media/image241.pn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242.png"/></Relationships>
</file>

<file path=ppt/slides/_rels/slide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hyperlink" Target="mailto:wangbz@xmu.edu.cn" TargetMode="External"/></Relationships>
</file>

<file path=ppt/slides/_rels/slide70.xml.rels><?xml version="1.0" encoding="UTF-8" standalone="yes"?>
<Relationships xmlns="http://schemas.openxmlformats.org/package/2006/relationships"><Relationship Id="rId8" Type="http://schemas.openxmlformats.org/officeDocument/2006/relationships/image" Target="../media/image248.png"/><Relationship Id="rId3" Type="http://schemas.openxmlformats.org/officeDocument/2006/relationships/image" Target="../media/image243.png"/><Relationship Id="rId7" Type="http://schemas.openxmlformats.org/officeDocument/2006/relationships/image" Target="../media/image247.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46.png"/><Relationship Id="rId5" Type="http://schemas.openxmlformats.org/officeDocument/2006/relationships/image" Target="../media/image245.png"/><Relationship Id="rId10" Type="http://schemas.openxmlformats.org/officeDocument/2006/relationships/image" Target="../media/image250.png"/><Relationship Id="rId4" Type="http://schemas.openxmlformats.org/officeDocument/2006/relationships/image" Target="../media/image244.png"/><Relationship Id="rId9" Type="http://schemas.openxmlformats.org/officeDocument/2006/relationships/image" Target="../media/image249.png"/></Relationships>
</file>

<file path=ppt/slides/_rels/slide71.xml.rels><?xml version="1.0" encoding="UTF-8" standalone="yes"?>
<Relationships xmlns="http://schemas.openxmlformats.org/package/2006/relationships"><Relationship Id="rId3" Type="http://schemas.openxmlformats.org/officeDocument/2006/relationships/image" Target="../media/image251.png"/><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252.png"/><Relationship Id="rId2" Type="http://schemas.openxmlformats.org/officeDocument/2006/relationships/notesSlide" Target="../notesSlides/notesSlide49.xml"/><Relationship Id="rId1" Type="http://schemas.openxmlformats.org/officeDocument/2006/relationships/slideLayout" Target="../slideLayouts/slideLayout3.xml"/><Relationship Id="rId4" Type="http://schemas.openxmlformats.org/officeDocument/2006/relationships/image" Target="../media/image253.png"/></Relationships>
</file>

<file path=ppt/slides/_rels/slide73.xml.rels><?xml version="1.0" encoding="UTF-8" standalone="yes"?>
<Relationships xmlns="http://schemas.openxmlformats.org/package/2006/relationships"><Relationship Id="rId3" Type="http://schemas.openxmlformats.org/officeDocument/2006/relationships/image" Target="../media/image25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255.png"/><Relationship Id="rId2" Type="http://schemas.openxmlformats.org/officeDocument/2006/relationships/notesSlide" Target="../notesSlides/notesSlide51.xml"/><Relationship Id="rId1" Type="http://schemas.openxmlformats.org/officeDocument/2006/relationships/slideLayout" Target="../slideLayouts/slideLayout3.xml"/><Relationship Id="rId5" Type="http://schemas.openxmlformats.org/officeDocument/2006/relationships/image" Target="../media/image257.png"/><Relationship Id="rId4" Type="http://schemas.openxmlformats.org/officeDocument/2006/relationships/image" Target="../media/image256.png"/></Relationships>
</file>

<file path=ppt/slides/_rels/slide75.xml.rels><?xml version="1.0" encoding="UTF-8" standalone="yes"?>
<Relationships xmlns="http://schemas.openxmlformats.org/package/2006/relationships"><Relationship Id="rId3" Type="http://schemas.openxmlformats.org/officeDocument/2006/relationships/image" Target="../media/image258.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openxmlformats.org/officeDocument/2006/relationships/image" Target="../media/image259.png"/></Relationships>
</file>

<file path=ppt/slides/_rels/slide76.xml.rels><?xml version="1.0" encoding="UTF-8" standalone="yes"?>
<Relationships xmlns="http://schemas.openxmlformats.org/package/2006/relationships"><Relationship Id="rId3" Type="http://schemas.openxmlformats.org/officeDocument/2006/relationships/image" Target="../media/image260.png"/><Relationship Id="rId2" Type="http://schemas.openxmlformats.org/officeDocument/2006/relationships/notesSlide" Target="../notesSlides/notesSlide53.xml"/><Relationship Id="rId1" Type="http://schemas.openxmlformats.org/officeDocument/2006/relationships/slideLayout" Target="../slideLayouts/slideLayout3.xml"/><Relationship Id="rId5" Type="http://schemas.openxmlformats.org/officeDocument/2006/relationships/image" Target="../media/image262.png"/><Relationship Id="rId4" Type="http://schemas.openxmlformats.org/officeDocument/2006/relationships/image" Target="../media/image261.png"/></Relationships>
</file>

<file path=ppt/slides/_rels/slide77.xml.rels><?xml version="1.0" encoding="UTF-8" standalone="yes"?>
<Relationships xmlns="http://schemas.openxmlformats.org/package/2006/relationships"><Relationship Id="rId8" Type="http://schemas.openxmlformats.org/officeDocument/2006/relationships/image" Target="../media/image268.png"/><Relationship Id="rId3" Type="http://schemas.openxmlformats.org/officeDocument/2006/relationships/image" Target="../media/image263.png"/><Relationship Id="rId7" Type="http://schemas.openxmlformats.org/officeDocument/2006/relationships/image" Target="../media/image267.png"/><Relationship Id="rId2" Type="http://schemas.openxmlformats.org/officeDocument/2006/relationships/notesSlide" Target="../notesSlides/notesSlide54.xml"/><Relationship Id="rId1" Type="http://schemas.openxmlformats.org/officeDocument/2006/relationships/slideLayout" Target="../slideLayouts/slideLayout3.xml"/><Relationship Id="rId6" Type="http://schemas.openxmlformats.org/officeDocument/2006/relationships/image" Target="../media/image266.png"/><Relationship Id="rId5" Type="http://schemas.openxmlformats.org/officeDocument/2006/relationships/image" Target="../media/image265.png"/><Relationship Id="rId4" Type="http://schemas.openxmlformats.org/officeDocument/2006/relationships/image" Target="../media/image264.png"/></Relationships>
</file>

<file path=ppt/slides/_rels/slide78.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notesSlide" Target="../notesSlides/notesSlide55.xml"/><Relationship Id="rId1" Type="http://schemas.openxmlformats.org/officeDocument/2006/relationships/slideLayout" Target="../slideLayouts/slideLayout3.xml"/><Relationship Id="rId4" Type="http://schemas.openxmlformats.org/officeDocument/2006/relationships/image" Target="../media/image269.png"/></Relationships>
</file>

<file path=ppt/slides/_rels/slide7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3" Type="http://schemas.openxmlformats.org/officeDocument/2006/relationships/image" Target="../media/image270.png"/><Relationship Id="rId2" Type="http://schemas.openxmlformats.org/officeDocument/2006/relationships/notesSlide" Target="../notesSlides/notesSlide57.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271.png"/><Relationship Id="rId2" Type="http://schemas.openxmlformats.org/officeDocument/2006/relationships/hyperlink" Target="https://www.tiobe.com/tiobe-index/" TargetMode="Externa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272.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273.png"/><Relationship Id="rId2" Type="http://schemas.openxmlformats.org/officeDocument/2006/relationships/notesSlide" Target="../notesSlides/notesSlide59.xml"/><Relationship Id="rId1" Type="http://schemas.openxmlformats.org/officeDocument/2006/relationships/slideLayout" Target="../slideLayouts/slideLayout3.xml"/><Relationship Id="rId4" Type="http://schemas.openxmlformats.org/officeDocument/2006/relationships/hyperlink" Target="https://www.tiobe.com/tiobe-index/" TargetMode="External"/></Relationships>
</file>

<file path=ppt/slides/_rels/slide85.xml.rels><?xml version="1.0" encoding="UTF-8" standalone="yes"?>
<Relationships xmlns="http://schemas.openxmlformats.org/package/2006/relationships"><Relationship Id="rId3" Type="http://schemas.openxmlformats.org/officeDocument/2006/relationships/hyperlink" Target="https://www.tiobe.com/tiobe-index/" TargetMode="External"/><Relationship Id="rId2" Type="http://schemas.openxmlformats.org/officeDocument/2006/relationships/image" Target="../media/image274.png"/><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275.png"/><Relationship Id="rId2" Type="http://schemas.openxmlformats.org/officeDocument/2006/relationships/notesSlide" Target="../notesSlides/notesSlide60.xml"/><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276.png"/><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277.png"/><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notesSlide" Target="../notesSlides/notesSlide69.xml"/><Relationship Id="rId2" Type="http://schemas.openxmlformats.org/officeDocument/2006/relationships/slideLayout" Target="../slideLayouts/slideLayout3.xml"/><Relationship Id="rId1" Type="http://schemas.openxmlformats.org/officeDocument/2006/relationships/vmlDrawing" Target="../drawings/vmlDrawing2.vml"/><Relationship Id="rId6" Type="http://schemas.openxmlformats.org/officeDocument/2006/relationships/hyperlink" Target="../../../SA%20&#21442;&#32771;&#36164;&#26009;/&#20154;&#26376;&#31070;&#35805;.PDF" TargetMode="External"/><Relationship Id="rId5" Type="http://schemas.openxmlformats.org/officeDocument/2006/relationships/image" Target="../media/image278.wmf"/><Relationship Id="rId4" Type="http://schemas.openxmlformats.org/officeDocument/2006/relationships/oleObject" Target="../embeddings/oleObject7.bin"/></Relationships>
</file>

<file path=ppt/slides/_rels/slide99.xml.rels><?xml version="1.0" encoding="UTF-8" standalone="yes"?>
<Relationships xmlns="http://schemas.openxmlformats.org/package/2006/relationships"><Relationship Id="rId2" Type="http://schemas.openxmlformats.org/officeDocument/2006/relationships/image" Target="../media/image279.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1487488" y="1052736"/>
            <a:ext cx="9217024" cy="1440160"/>
          </a:xfrm>
        </p:spPr>
        <p:txBody>
          <a:bodyPr/>
          <a:lstStyle/>
          <a:p>
            <a:pPr marL="0" indent="0" algn="ctr" eaLnBrk="1" hangingPunct="1">
              <a:lnSpc>
                <a:spcPct val="150000"/>
              </a:lnSpc>
              <a:buNone/>
            </a:pPr>
            <a:r>
              <a:rPr lang="zh-CN" altLang="en-US" sz="4400" dirty="0">
                <a:latin typeface="华文中宋" panose="02010600040101010101" pitchFamily="2" charset="-122"/>
                <a:ea typeface="华文中宋" panose="02010600040101010101" pitchFamily="2" charset="-122"/>
              </a:rPr>
              <a:t>春播一粒种，秋收万颗粟</a:t>
            </a:r>
            <a:endParaRPr lang="en-US" altLang="zh-CN" sz="4400" dirty="0">
              <a:latin typeface="华文中宋" panose="02010600040101010101" pitchFamily="2" charset="-122"/>
              <a:ea typeface="华文中宋" panose="02010600040101010101" pitchFamily="2" charset="-122"/>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7" name="图片 6">
            <a:extLst>
              <a:ext uri="{FF2B5EF4-FFF2-40B4-BE49-F238E27FC236}">
                <a16:creationId xmlns:a16="http://schemas.microsoft.com/office/drawing/2014/main" id="{75D9D61D-78E9-4E38-94B0-507A58A7C465}"/>
              </a:ext>
            </a:extLst>
          </p:cNvPr>
          <p:cNvPicPr>
            <a:picLocks noChangeAspect="1"/>
          </p:cNvPicPr>
          <p:nvPr/>
        </p:nvPicPr>
        <p:blipFill>
          <a:blip r:embed="rId3"/>
          <a:stretch>
            <a:fillRect/>
          </a:stretch>
        </p:blipFill>
        <p:spPr>
          <a:xfrm>
            <a:off x="335360" y="2492896"/>
            <a:ext cx="3748593" cy="3961714"/>
          </a:xfrm>
          <a:prstGeom prst="rect">
            <a:avLst/>
          </a:prstGeom>
        </p:spPr>
      </p:pic>
      <p:pic>
        <p:nvPicPr>
          <p:cNvPr id="9" name="图片 8">
            <a:extLst>
              <a:ext uri="{FF2B5EF4-FFF2-40B4-BE49-F238E27FC236}">
                <a16:creationId xmlns:a16="http://schemas.microsoft.com/office/drawing/2014/main" id="{166BA4A5-F83B-4F85-9992-56F2B2C86926}"/>
              </a:ext>
            </a:extLst>
          </p:cNvPr>
          <p:cNvPicPr>
            <a:picLocks noChangeAspect="1"/>
          </p:cNvPicPr>
          <p:nvPr/>
        </p:nvPicPr>
        <p:blipFill>
          <a:blip r:embed="rId4"/>
          <a:stretch>
            <a:fillRect/>
          </a:stretch>
        </p:blipFill>
        <p:spPr>
          <a:xfrm>
            <a:off x="4223792" y="2492896"/>
            <a:ext cx="3748593" cy="3961714"/>
          </a:xfrm>
          <a:prstGeom prst="rect">
            <a:avLst/>
          </a:prstGeom>
        </p:spPr>
      </p:pic>
      <p:pic>
        <p:nvPicPr>
          <p:cNvPr id="11" name="图片 10">
            <a:extLst>
              <a:ext uri="{FF2B5EF4-FFF2-40B4-BE49-F238E27FC236}">
                <a16:creationId xmlns:a16="http://schemas.microsoft.com/office/drawing/2014/main" id="{FD2F358A-DC34-474C-AA02-2B1EF839E510}"/>
              </a:ext>
            </a:extLst>
          </p:cNvPr>
          <p:cNvPicPr>
            <a:picLocks noChangeAspect="1"/>
          </p:cNvPicPr>
          <p:nvPr/>
        </p:nvPicPr>
        <p:blipFill>
          <a:blip r:embed="rId5"/>
          <a:stretch>
            <a:fillRect/>
          </a:stretch>
        </p:blipFill>
        <p:spPr>
          <a:xfrm>
            <a:off x="8112224" y="2492896"/>
            <a:ext cx="3796150" cy="3961714"/>
          </a:xfrm>
          <a:prstGeom prst="rect">
            <a:avLst/>
          </a:prstGeom>
        </p:spPr>
      </p:pic>
    </p:spTree>
    <p:extLst>
      <p:ext uri="{BB962C8B-B14F-4D97-AF65-F5344CB8AC3E}">
        <p14:creationId xmlns:p14="http://schemas.microsoft.com/office/powerpoint/2010/main" val="3785435550"/>
      </p:ext>
    </p:extLst>
  </p:cSld>
  <p:clrMapOvr>
    <a:masterClrMapping/>
  </p:clrMapOvr>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529E4808-3CFE-43DE-83F6-7906F31CBA22}"/>
              </a:ext>
            </a:extLst>
          </p:cNvPr>
          <p:cNvSpPr>
            <a:spLocks noGrp="1"/>
          </p:cNvSpPr>
          <p:nvPr>
            <p:ph sz="quarter" idx="12"/>
          </p:nvPr>
        </p:nvSpPr>
        <p:spPr>
          <a:xfrm>
            <a:off x="623392" y="1196752"/>
            <a:ext cx="10801200" cy="4464496"/>
          </a:xfrm>
        </p:spPr>
        <p:txBody>
          <a:bodyPr/>
          <a:lstStyle/>
          <a:p>
            <a:pPr algn="l"/>
            <a:r>
              <a:rPr lang="zh-CN" altLang="en-US" sz="2800" b="1" dirty="0">
                <a:solidFill>
                  <a:schemeClr val="tx1"/>
                </a:solidFill>
                <a:latin typeface="华文中宋" panose="02010600040101010101" pitchFamily="2" charset="-122"/>
                <a:ea typeface="华文中宋" panose="02010600040101010101" pitchFamily="2" charset="-122"/>
              </a:rPr>
              <a:t>数学危机</a:t>
            </a:r>
            <a:endParaRPr lang="en-US" altLang="zh-CN" sz="2800" b="1" dirty="0">
              <a:solidFill>
                <a:schemeClr val="tx1"/>
              </a:solidFill>
              <a:latin typeface="华文中宋" panose="02010600040101010101" pitchFamily="2" charset="-122"/>
              <a:ea typeface="华文中宋" panose="02010600040101010101" pitchFamily="2" charset="-122"/>
            </a:endParaRPr>
          </a:p>
          <a:p>
            <a:pPr marL="285750" indent="-285750" algn="l">
              <a:buFont typeface="Arial" panose="020B0604020202020204" pitchFamily="34" charset="0"/>
              <a:buChar char="•"/>
            </a:pPr>
            <a:r>
              <a:rPr lang="zh-CN" altLang="en-US" sz="2400" dirty="0">
                <a:solidFill>
                  <a:schemeClr val="tx1"/>
                </a:solidFill>
                <a:latin typeface="华文中宋" panose="02010600040101010101" pitchFamily="2" charset="-122"/>
                <a:ea typeface="华文中宋" panose="02010600040101010101" pitchFamily="2" charset="-122"/>
              </a:rPr>
              <a:t>第一次：毕达哥拉斯</a:t>
            </a:r>
            <a:r>
              <a:rPr lang="en-US" altLang="zh-CN" sz="2400" dirty="0">
                <a:solidFill>
                  <a:schemeClr val="tx1"/>
                </a:solidFill>
                <a:latin typeface="华文中宋" panose="02010600040101010101" pitchFamily="2" charset="-122"/>
                <a:ea typeface="华文中宋" panose="02010600040101010101" pitchFamily="2" charset="-122"/>
              </a:rPr>
              <a:t>(</a:t>
            </a:r>
            <a:r>
              <a:rPr lang="zh-CN" altLang="en-US" sz="2400" dirty="0">
                <a:solidFill>
                  <a:schemeClr val="tx1"/>
                </a:solidFill>
                <a:latin typeface="华文中宋" panose="02010600040101010101" pitchFamily="2" charset="-122"/>
                <a:ea typeface="华文中宋" panose="02010600040101010101" pitchFamily="2" charset="-122"/>
              </a:rPr>
              <a:t>公元前</a:t>
            </a:r>
            <a:r>
              <a:rPr lang="en-US" altLang="zh-CN" sz="2400" dirty="0">
                <a:solidFill>
                  <a:schemeClr val="tx1"/>
                </a:solidFill>
                <a:latin typeface="华文中宋" panose="02010600040101010101" pitchFamily="2" charset="-122"/>
                <a:ea typeface="华文中宋" panose="02010600040101010101" pitchFamily="2" charset="-122"/>
              </a:rPr>
              <a:t>500</a:t>
            </a:r>
            <a:r>
              <a:rPr lang="zh-CN" altLang="en-US" sz="2400" dirty="0">
                <a:solidFill>
                  <a:schemeClr val="tx1"/>
                </a:solidFill>
                <a:latin typeface="华文中宋" panose="02010600040101010101" pitchFamily="2" charset="-122"/>
                <a:ea typeface="华文中宋" panose="02010600040101010101" pitchFamily="2" charset="-122"/>
              </a:rPr>
              <a:t>年</a:t>
            </a:r>
            <a:r>
              <a:rPr lang="en-US" altLang="zh-CN" sz="2400" dirty="0">
                <a:solidFill>
                  <a:schemeClr val="tx1"/>
                </a:solidFill>
                <a:latin typeface="华文中宋" panose="02010600040101010101" pitchFamily="2" charset="-122"/>
                <a:ea typeface="华文中宋" panose="02010600040101010101" pitchFamily="2" charset="-122"/>
              </a:rPr>
              <a:t>)</a:t>
            </a:r>
            <a:r>
              <a:rPr lang="zh-CN" altLang="en-US" sz="2400" dirty="0">
                <a:solidFill>
                  <a:schemeClr val="tx1"/>
                </a:solidFill>
                <a:latin typeface="华文中宋" panose="02010600040101010101" pitchFamily="2" charset="-122"/>
                <a:ea typeface="华文中宋" panose="02010600040101010101" pitchFamily="2" charset="-122"/>
              </a:rPr>
              <a:t>学派</a:t>
            </a:r>
            <a:endParaRPr lang="en-US" altLang="zh-CN" sz="2400" dirty="0">
              <a:solidFill>
                <a:schemeClr val="tx1"/>
              </a:solidFill>
              <a:latin typeface="华文中宋" panose="02010600040101010101" pitchFamily="2" charset="-122"/>
              <a:ea typeface="华文中宋" panose="02010600040101010101" pitchFamily="2" charset="-122"/>
            </a:endParaRPr>
          </a:p>
          <a:p>
            <a:pPr marL="1028663" lvl="1" indent="-285750">
              <a:buFont typeface="Arial" panose="020B0604020202020204" pitchFamily="34" charset="0"/>
              <a:buChar char="•"/>
            </a:pPr>
            <a:r>
              <a:rPr lang="zh-CN" altLang="en-US" dirty="0">
                <a:solidFill>
                  <a:srgbClr val="324A7A"/>
                </a:solidFill>
              </a:rPr>
              <a:t>数是万物的本源</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一切数均可表示成整数或正整数之比</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勾股玄</a:t>
            </a:r>
            <a:endParaRPr lang="en-US" altLang="zh-CN" dirty="0">
              <a:solidFill>
                <a:srgbClr val="324A7A"/>
              </a:solidFill>
            </a:endParaRPr>
          </a:p>
          <a:p>
            <a:pPr marL="1028663" lvl="1" indent="-285750">
              <a:buFont typeface="Arial" panose="020B0604020202020204" pitchFamily="34" charset="0"/>
              <a:buChar char="•"/>
            </a:pPr>
            <a:r>
              <a:rPr lang="zh-CN" altLang="en-US" dirty="0">
                <a:solidFill>
                  <a:srgbClr val="324A7A"/>
                </a:solidFill>
              </a:rPr>
              <a:t>但，后来</a:t>
            </a:r>
            <a:r>
              <a:rPr lang="en-US" altLang="zh-CN" dirty="0">
                <a:solidFill>
                  <a:srgbClr val="324A7A"/>
                </a:solidFill>
              </a:rPr>
              <a:t>…</a:t>
            </a:r>
          </a:p>
          <a:p>
            <a:pPr algn="l"/>
            <a:endParaRPr lang="en-US" altLang="zh-CN" dirty="0"/>
          </a:p>
          <a:p>
            <a:endParaRPr lang="zh-CN" altLang="en-US" dirty="0"/>
          </a:p>
        </p:txBody>
      </p:sp>
      <p:sp>
        <p:nvSpPr>
          <p:cNvPr id="5" name="内容占位符 2">
            <a:extLst>
              <a:ext uri="{FF2B5EF4-FFF2-40B4-BE49-F238E27FC236}">
                <a16:creationId xmlns:a16="http://schemas.microsoft.com/office/drawing/2014/main" id="{1543EC56-1CAC-49D7-81A3-4BDFE4814C97}"/>
              </a:ext>
            </a:extLst>
          </p:cNvPr>
          <p:cNvSpPr>
            <a:spLocks noGrp="1"/>
          </p:cNvSpPr>
          <p:nvPr>
            <p:ph idx="10"/>
          </p:nvPr>
        </p:nvSpPr>
        <p:spPr>
          <a:xfrm>
            <a:off x="479376" y="231051"/>
            <a:ext cx="7320136" cy="667156"/>
          </a:xfrm>
        </p:spPr>
        <p:txBody>
          <a:bodyPr/>
          <a:lstStyle/>
          <a:p>
            <a:r>
              <a:rPr lang="zh-CN" altLang="en-US" sz="3200" dirty="0">
                <a:latin typeface="华文中宋" panose="02010600040101010101" pitchFamily="2" charset="-122"/>
                <a:ea typeface="华文中宋" panose="02010600040101010101" pitchFamily="2" charset="-122"/>
              </a:rPr>
              <a:t>从计算开始</a:t>
            </a:r>
          </a:p>
        </p:txBody>
      </p:sp>
      <p:pic>
        <p:nvPicPr>
          <p:cNvPr id="6" name="图片 5">
            <a:extLst>
              <a:ext uri="{FF2B5EF4-FFF2-40B4-BE49-F238E27FC236}">
                <a16:creationId xmlns:a16="http://schemas.microsoft.com/office/drawing/2014/main" id="{018B1FF6-FB90-4DF0-AAC2-22DF4D1F0394}"/>
              </a:ext>
            </a:extLst>
          </p:cNvPr>
          <p:cNvPicPr>
            <a:picLocks noChangeAspect="1"/>
          </p:cNvPicPr>
          <p:nvPr/>
        </p:nvPicPr>
        <p:blipFill>
          <a:blip r:embed="rId3"/>
          <a:stretch>
            <a:fillRect/>
          </a:stretch>
        </p:blipFill>
        <p:spPr>
          <a:xfrm>
            <a:off x="8919859" y="1015597"/>
            <a:ext cx="2671782" cy="2933721"/>
          </a:xfrm>
          <a:prstGeom prst="rect">
            <a:avLst/>
          </a:prstGeom>
        </p:spPr>
      </p:pic>
      <p:sp>
        <p:nvSpPr>
          <p:cNvPr id="7" name="矩形 6">
            <a:extLst>
              <a:ext uri="{FF2B5EF4-FFF2-40B4-BE49-F238E27FC236}">
                <a16:creationId xmlns:a16="http://schemas.microsoft.com/office/drawing/2014/main" id="{93F58588-EFA9-47BF-A5CD-7588B7934691}"/>
              </a:ext>
            </a:extLst>
          </p:cNvPr>
          <p:cNvSpPr/>
          <p:nvPr/>
        </p:nvSpPr>
        <p:spPr bwMode="auto">
          <a:xfrm>
            <a:off x="3575720" y="3949318"/>
            <a:ext cx="1512168" cy="1296144"/>
          </a:xfrm>
          <a:prstGeom prst="rect">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cxnSp>
        <p:nvCxnSpPr>
          <p:cNvPr id="9" name="直接连接符 8">
            <a:extLst>
              <a:ext uri="{FF2B5EF4-FFF2-40B4-BE49-F238E27FC236}">
                <a16:creationId xmlns:a16="http://schemas.microsoft.com/office/drawing/2014/main" id="{2E1AD562-9AB5-4C9E-A9EA-C50F170A60F0}"/>
              </a:ext>
            </a:extLst>
          </p:cNvPr>
          <p:cNvCxnSpPr/>
          <p:nvPr/>
        </p:nvCxnSpPr>
        <p:spPr bwMode="auto">
          <a:xfrm>
            <a:off x="3575720" y="3949318"/>
            <a:ext cx="1512168" cy="1296144"/>
          </a:xfrm>
          <a:prstGeom prst="line">
            <a:avLst/>
          </a:prstGeom>
          <a:ln w="34925">
            <a:prstDash val="sysDash"/>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25602" name="Picture 2" descr="https://bkimg.cdn.bcebos.com/pic/d01373f082025aaf47b946bbfbedab64034f1a32?x-bce-process=image/resize,m_lfit,w_268,limit_1/format,f_auto">
            <a:extLst>
              <a:ext uri="{FF2B5EF4-FFF2-40B4-BE49-F238E27FC236}">
                <a16:creationId xmlns:a16="http://schemas.microsoft.com/office/drawing/2014/main" id="{9F9D437A-C3E5-4CFA-87FA-BB716CD853D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2" name="右大括号 1">
            <a:extLst>
              <a:ext uri="{FF2B5EF4-FFF2-40B4-BE49-F238E27FC236}">
                <a16:creationId xmlns:a16="http://schemas.microsoft.com/office/drawing/2014/main" id="{243C4BB8-4EE5-44D1-BF8E-E5F4591B08E2}"/>
              </a:ext>
            </a:extLst>
          </p:cNvPr>
          <p:cNvSpPr/>
          <p:nvPr/>
        </p:nvSpPr>
        <p:spPr bwMode="auto">
          <a:xfrm>
            <a:off x="5159896" y="3949318"/>
            <a:ext cx="504056" cy="1296144"/>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 name="右大括号 2">
            <a:extLst>
              <a:ext uri="{FF2B5EF4-FFF2-40B4-BE49-F238E27FC236}">
                <a16:creationId xmlns:a16="http://schemas.microsoft.com/office/drawing/2014/main" id="{04F1A7A0-170A-499F-83D8-2E689929E9F9}"/>
              </a:ext>
            </a:extLst>
          </p:cNvPr>
          <p:cNvSpPr/>
          <p:nvPr/>
        </p:nvSpPr>
        <p:spPr bwMode="auto">
          <a:xfrm rot="5400000">
            <a:off x="4101842" y="4819219"/>
            <a:ext cx="459921" cy="1512167"/>
          </a:xfrm>
          <a:prstGeom prst="rightBrac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8" name="文本框 7">
            <a:extLst>
              <a:ext uri="{FF2B5EF4-FFF2-40B4-BE49-F238E27FC236}">
                <a16:creationId xmlns:a16="http://schemas.microsoft.com/office/drawing/2014/main" id="{8C75ED0D-45F1-4A64-965C-C3D6E1861EA8}"/>
              </a:ext>
            </a:extLst>
          </p:cNvPr>
          <p:cNvSpPr txBox="1"/>
          <p:nvPr/>
        </p:nvSpPr>
        <p:spPr>
          <a:xfrm>
            <a:off x="3719734" y="5842403"/>
            <a:ext cx="1224136" cy="400110"/>
          </a:xfrm>
          <a:prstGeom prst="rect">
            <a:avLst/>
          </a:prstGeom>
          <a:noFill/>
        </p:spPr>
        <p:txBody>
          <a:bodyPr wrap="square" rtlCol="0">
            <a:spAutoFit/>
          </a:bodyPr>
          <a:lstStyle/>
          <a:p>
            <a:r>
              <a:rPr lang="zh-CN" altLang="en-US" sz="2000" dirty="0"/>
              <a:t>边长为</a:t>
            </a:r>
            <a:r>
              <a:rPr lang="en-US" altLang="zh-CN" sz="2000" dirty="0"/>
              <a:t>1</a:t>
            </a:r>
            <a:endParaRPr lang="zh-CN" altLang="en-US" dirty="0"/>
          </a:p>
        </p:txBody>
      </p:sp>
      <p:sp>
        <p:nvSpPr>
          <p:cNvPr id="10" name="矩形 9">
            <a:extLst>
              <a:ext uri="{FF2B5EF4-FFF2-40B4-BE49-F238E27FC236}">
                <a16:creationId xmlns:a16="http://schemas.microsoft.com/office/drawing/2014/main" id="{FB2F2E82-9802-42ED-B346-A9A910F0828E}"/>
              </a:ext>
            </a:extLst>
          </p:cNvPr>
          <p:cNvSpPr/>
          <p:nvPr/>
        </p:nvSpPr>
        <p:spPr>
          <a:xfrm rot="5400000">
            <a:off x="5368661" y="4516380"/>
            <a:ext cx="1196262" cy="461665"/>
          </a:xfrm>
          <a:prstGeom prst="rect">
            <a:avLst/>
          </a:prstGeom>
        </p:spPr>
        <p:txBody>
          <a:bodyPr wrap="square">
            <a:spAutoFit/>
          </a:bodyPr>
          <a:lstStyle/>
          <a:p>
            <a:r>
              <a:rPr lang="zh-CN" altLang="en-US" sz="2000" dirty="0"/>
              <a:t>边长为</a:t>
            </a:r>
            <a:r>
              <a:rPr lang="en-US" altLang="zh-CN" dirty="0"/>
              <a:t>1</a:t>
            </a:r>
            <a:endParaRPr lang="zh-CN" altLang="en-US" dirty="0"/>
          </a:p>
        </p:txBody>
      </p:sp>
    </p:spTree>
    <p:extLst>
      <p:ext uri="{BB962C8B-B14F-4D97-AF65-F5344CB8AC3E}">
        <p14:creationId xmlns:p14="http://schemas.microsoft.com/office/powerpoint/2010/main" val="731038871"/>
      </p:ext>
    </p:extLst>
  </p:cSld>
  <p:clrMapOvr>
    <a:masterClrMapping/>
  </p:clrMapOvr>
  <p:transition/>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5"/>
          <p:cNvSpPr txBox="1">
            <a:spLocks noChangeArrowheads="1"/>
          </p:cNvSpPr>
          <p:nvPr/>
        </p:nvSpPr>
        <p:spPr>
          <a:xfrm>
            <a:off x="530277" y="1268760"/>
            <a:ext cx="11376909" cy="5544616"/>
          </a:xfrm>
          <a:prstGeom prst="rect">
            <a:avLst/>
          </a:prstGeom>
        </p:spPr>
        <p:txBody>
          <a:bodyPr/>
          <a:lstStyle>
            <a:lvl1pPr marL="230177" indent="-230177" algn="l" rtl="0" eaLnBrk="0" fontAlgn="base" hangingPunct="0">
              <a:lnSpc>
                <a:spcPts val="2700"/>
              </a:lnSpc>
              <a:spcBef>
                <a:spcPct val="0"/>
              </a:spcBef>
              <a:spcAft>
                <a:spcPts val="1400"/>
              </a:spcAft>
              <a:buClr>
                <a:srgbClr val="993333"/>
              </a:buClr>
              <a:buChar char="•"/>
              <a:defRPr sz="2300">
                <a:solidFill>
                  <a:schemeClr val="tx1"/>
                </a:solidFill>
                <a:latin typeface="+mn-lt"/>
                <a:ea typeface="+mn-ea"/>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buFont typeface="Wingdings" panose="05000000000000000000" pitchFamily="2" charset="2"/>
              <a:buChar char="Ø"/>
            </a:pPr>
            <a:r>
              <a:rPr lang="zh-CN" altLang="en-US" sz="3200" b="1" kern="0" dirty="0">
                <a:latin typeface="华文中宋" panose="02010600040101010101" pitchFamily="2" charset="-122"/>
                <a:ea typeface="华文中宋" panose="02010600040101010101" pitchFamily="2" charset="-122"/>
              </a:rPr>
              <a:t>什么是“工程”？</a:t>
            </a:r>
          </a:p>
          <a:p>
            <a:pPr lvl="1" eaLnBrk="1" hangingPunct="1">
              <a:buFontTx/>
              <a:buNone/>
            </a:pPr>
            <a:r>
              <a:rPr lang="zh-CN" altLang="en-US" kern="0" dirty="0">
                <a:latin typeface="华文楷体" panose="02010600040101010101" pitchFamily="2" charset="-122"/>
                <a:ea typeface="华文楷体" panose="02010600040101010101" pitchFamily="2" charset="-122"/>
              </a:rPr>
              <a:t>定义有很多，通常来说：</a:t>
            </a:r>
          </a:p>
          <a:p>
            <a:pPr lvl="1" eaLnBrk="1" hangingPunct="1">
              <a:buFontTx/>
              <a:buNone/>
            </a:pPr>
            <a:r>
              <a:rPr lang="zh-CN" altLang="en-US" kern="0" dirty="0">
                <a:latin typeface="华文楷体" panose="02010600040101010101" pitchFamily="2" charset="-122"/>
                <a:ea typeface="华文楷体" panose="02010600040101010101" pitchFamily="2" charset="-122"/>
              </a:rPr>
              <a:t>	用最少的代价解决问题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目的是处理实际的难题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以科学知识为手段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建造工具 </a:t>
            </a:r>
            <a:r>
              <a:rPr lang="en-US" altLang="zh-CN" kern="0" dirty="0">
                <a:latin typeface="华文楷体" panose="02010600040101010101" pitchFamily="2" charset="-122"/>
                <a:ea typeface="华文楷体" panose="02010600040101010101" pitchFamily="2" charset="-122"/>
              </a:rPr>
              <a:t>...</a:t>
            </a:r>
          </a:p>
          <a:p>
            <a:pPr lvl="1" eaLnBrk="1" hangingPunct="1">
              <a:buFontTx/>
              <a:buNone/>
            </a:pPr>
            <a:r>
              <a:rPr lang="en-US" altLang="zh-CN" kern="0" dirty="0">
                <a:latin typeface="华文楷体" panose="02010600040101010101" pitchFamily="2" charset="-122"/>
                <a:ea typeface="华文楷体" panose="02010600040101010101" pitchFamily="2" charset="-122"/>
              </a:rPr>
              <a:t>					... </a:t>
            </a:r>
            <a:r>
              <a:rPr lang="zh-CN" altLang="en-US" kern="0" dirty="0">
                <a:latin typeface="华文楷体" panose="02010600040101010101" pitchFamily="2" charset="-122"/>
                <a:ea typeface="华文楷体" panose="02010600040101010101" pitchFamily="2" charset="-122"/>
              </a:rPr>
              <a:t>服务于人类</a:t>
            </a:r>
            <a:endParaRPr lang="en-US" altLang="zh-CN" kern="0" dirty="0">
              <a:latin typeface="华文楷体" panose="02010600040101010101" pitchFamily="2" charset="-122"/>
              <a:ea typeface="华文楷体" panose="02010600040101010101" pitchFamily="2" charset="-122"/>
            </a:endParaRPr>
          </a:p>
          <a:p>
            <a:pPr lvl="1" eaLnBrk="1" hangingPunct="1">
              <a:buFontTx/>
              <a:buNone/>
            </a:pPr>
            <a:endParaRPr lang="zh-CN" altLang="en-US" kern="0" dirty="0">
              <a:latin typeface="华文中宋" panose="02010600040101010101" pitchFamily="2" charset="-122"/>
              <a:ea typeface="华文中宋" panose="02010600040101010101" pitchFamily="2" charset="-122"/>
            </a:endParaRPr>
          </a:p>
          <a:p>
            <a:pPr eaLnBrk="1" hangingPunct="1">
              <a:buFont typeface="Wingdings" panose="05000000000000000000" pitchFamily="2" charset="2"/>
              <a:buChar char="Ø"/>
            </a:pPr>
            <a:r>
              <a:rPr lang="zh-CN" altLang="en-US" sz="3200" b="1" kern="0" dirty="0">
                <a:latin typeface="华文中宋" panose="02010600040101010101" pitchFamily="2" charset="-122"/>
                <a:ea typeface="华文中宋" panose="02010600040101010101" pitchFamily="2" charset="-122"/>
              </a:rPr>
              <a:t>目标：使普通人能做以前只有专家圣手才能做的事情</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2084" y="1282213"/>
            <a:ext cx="4536504" cy="374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7" name="内容占位符 2"/>
          <p:cNvSpPr>
            <a:spLocks noGrp="1"/>
          </p:cNvSpPr>
          <p:nvPr>
            <p:ph idx="10"/>
          </p:nvPr>
        </p:nvSpPr>
        <p:spPr>
          <a:xfrm>
            <a:off x="504056" y="258982"/>
            <a:ext cx="8616280" cy="667156"/>
          </a:xfrm>
        </p:spPr>
        <p:txBody>
          <a:bodyPr/>
          <a:lstStyle/>
          <a:p>
            <a:r>
              <a:rPr lang="en-US" altLang="zh-CN" dirty="0"/>
              <a:t>§1.4 </a:t>
            </a:r>
            <a:r>
              <a:rPr lang="zh-CN" altLang="en-US" dirty="0"/>
              <a:t>体系结构与软件的工程设计</a:t>
            </a:r>
          </a:p>
        </p:txBody>
      </p:sp>
      <p:sp>
        <p:nvSpPr>
          <p:cNvPr id="4" name="Rectangle 4"/>
          <p:cNvSpPr txBox="1">
            <a:spLocks noChangeArrowheads="1"/>
          </p:cNvSpPr>
          <p:nvPr/>
        </p:nvSpPr>
        <p:spPr>
          <a:xfrm>
            <a:off x="7896200" y="4653136"/>
            <a:ext cx="2448272" cy="497911"/>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2800" kern="0" dirty="0">
                <a:latin typeface="华文中宋" panose="02010600040101010101" pitchFamily="2" charset="-122"/>
                <a:ea typeface="华文中宋" panose="02010600040101010101" pitchFamily="2" charset="-122"/>
              </a:rPr>
              <a:t>工程的进化</a:t>
            </a:r>
          </a:p>
        </p:txBody>
      </p:sp>
    </p:spTree>
    <p:extLst>
      <p:ext uri="{BB962C8B-B14F-4D97-AF65-F5344CB8AC3E}">
        <p14:creationId xmlns:p14="http://schemas.microsoft.com/office/powerpoint/2010/main" val="3488606878"/>
      </p:ext>
    </p:extLst>
  </p:cSld>
  <p:clrMapOvr>
    <a:masterClrMapping/>
  </p:clrMapOvr>
  <p:transition/>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85314DF6-3017-4E56-A443-8520ADF1BEE5}"/>
              </a:ext>
            </a:extLst>
          </p:cNvPr>
          <p:cNvSpPr>
            <a:spLocks noGrp="1"/>
          </p:cNvSpPr>
          <p:nvPr>
            <p:ph idx="1"/>
          </p:nvPr>
        </p:nvSpPr>
        <p:spPr>
          <a:xfrm>
            <a:off x="479376" y="1124744"/>
            <a:ext cx="11089232" cy="5081092"/>
          </a:xfrm>
        </p:spPr>
        <p:txBody>
          <a:bodyPr/>
          <a:lstStyle/>
          <a:p>
            <a:pPr eaLnBrk="1" hangingPunct="1">
              <a:defRPr/>
            </a:pPr>
            <a:r>
              <a:rPr lang="zh-CN" altLang="en-US" sz="2400" dirty="0">
                <a:effectLst/>
              </a:rPr>
              <a:t>软件工程定义</a:t>
            </a:r>
            <a:endParaRPr lang="en-US" altLang="zh-CN" sz="2400" dirty="0">
              <a:effectLst/>
            </a:endParaRPr>
          </a:p>
          <a:p>
            <a:pPr lvl="1" eaLnBrk="1" hangingPunct="1">
              <a:defRPr/>
            </a:pPr>
            <a:r>
              <a:rPr lang="en-US" altLang="zh-CN" sz="2400" b="0" dirty="0">
                <a:latin typeface="+mn-lt"/>
                <a:ea typeface="华文楷体" panose="02010600040101010101" pitchFamily="2" charset="-122"/>
              </a:rPr>
              <a:t>IEEE</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1</a:t>
            </a:r>
            <a:r>
              <a:rPr lang="zh-CN" altLang="en-US" sz="2400" b="0" dirty="0">
                <a:latin typeface="+mn-lt"/>
                <a:ea typeface="华文楷体" panose="02010600040101010101" pitchFamily="2" charset="-122"/>
              </a:rPr>
              <a:t>）将系统化的、规范的、可量化的方法应用于软件的开发、运行和维护，即，将工程应用于软件；</a:t>
            </a:r>
            <a:endParaRPr lang="en-US" altLang="zh-CN" sz="2400" b="0" dirty="0">
              <a:latin typeface="+mn-lt"/>
              <a:ea typeface="华文楷体" panose="02010600040101010101" pitchFamily="2" charset="-122"/>
            </a:endParaRPr>
          </a:p>
          <a:p>
            <a:pPr marL="457200" lvl="1" indent="0" eaLnBrk="1" hangingPunct="1">
              <a:buNone/>
              <a:defRPr/>
            </a:pPr>
            <a:r>
              <a:rPr lang="en-US" altLang="zh-CN" sz="2400" b="0" dirty="0">
                <a:latin typeface="+mn-lt"/>
                <a:ea typeface="华文楷体" panose="02010600040101010101" pitchFamily="2" charset="-122"/>
              </a:rPr>
              <a:t>               </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2</a:t>
            </a:r>
            <a:r>
              <a:rPr lang="zh-CN" altLang="en-US" sz="2400" b="0" dirty="0">
                <a:latin typeface="+mn-lt"/>
                <a:ea typeface="华文楷体" panose="02010600040101010101" pitchFamily="2" charset="-122"/>
              </a:rPr>
              <a:t>）在（</a:t>
            </a:r>
            <a:r>
              <a:rPr lang="en-US" altLang="zh-CN" sz="2400" b="0" dirty="0">
                <a:latin typeface="+mn-lt"/>
                <a:ea typeface="华文楷体" panose="02010600040101010101" pitchFamily="2" charset="-122"/>
              </a:rPr>
              <a:t>1</a:t>
            </a:r>
            <a:r>
              <a:rPr lang="zh-CN" altLang="en-US" sz="2400" b="0" dirty="0">
                <a:latin typeface="+mn-lt"/>
                <a:ea typeface="华文楷体" panose="02010600040101010101" pitchFamily="2" charset="-122"/>
              </a:rPr>
              <a:t>）中所述方法的研究。</a:t>
            </a:r>
            <a:endParaRPr lang="en-US" altLang="zh-CN" sz="2400" b="0" dirty="0">
              <a:latin typeface="+mn-lt"/>
              <a:ea typeface="华文楷体" panose="02010600040101010101" pitchFamily="2" charset="-122"/>
            </a:endParaRPr>
          </a:p>
          <a:p>
            <a:pPr lvl="1" eaLnBrk="1" hangingPunct="1">
              <a:defRPr/>
            </a:pPr>
            <a:r>
              <a:rPr lang="en-US" altLang="zh-CN" sz="2400" dirty="0">
                <a:solidFill>
                  <a:srgbClr val="00B050"/>
                </a:solidFill>
                <a:latin typeface="+mn-lt"/>
                <a:ea typeface="华文楷体" panose="02010600040101010101" pitchFamily="2" charset="-122"/>
              </a:rPr>
              <a:t>Fritz Bauer</a:t>
            </a:r>
            <a:r>
              <a:rPr lang="zh-CN" altLang="en-US" sz="2400" dirty="0">
                <a:solidFill>
                  <a:srgbClr val="00B050"/>
                </a:solidFill>
                <a:latin typeface="+mn-lt"/>
                <a:ea typeface="华文楷体" panose="02010600040101010101" pitchFamily="2" charset="-122"/>
              </a:rPr>
              <a:t>：</a:t>
            </a:r>
            <a:r>
              <a:rPr lang="zh-CN" altLang="en-US" sz="2400" b="0" dirty="0">
                <a:latin typeface="+mn-lt"/>
                <a:ea typeface="华文楷体" panose="02010600040101010101" pitchFamily="2" charset="-122"/>
              </a:rPr>
              <a:t>软件工程是建立和使用一套合理的工程原则，从而经济地获得可靠的、可以在实际机器上高效运行的软件。</a:t>
            </a:r>
            <a:endParaRPr lang="en-US" altLang="zh-CN" sz="2400" b="0" dirty="0">
              <a:latin typeface="+mn-lt"/>
              <a:ea typeface="华文楷体" panose="02010600040101010101" pitchFamily="2" charset="-122"/>
            </a:endParaRPr>
          </a:p>
          <a:p>
            <a:pPr lvl="1" eaLnBrk="1" hangingPunct="1">
              <a:defRPr/>
            </a:pPr>
            <a:r>
              <a:rPr lang="en-US" altLang="zh-CN" sz="2400" b="0" dirty="0">
                <a:latin typeface="+mn-lt"/>
                <a:ea typeface="华文楷体" panose="02010600040101010101" pitchFamily="2" charset="-122"/>
              </a:rPr>
              <a:t>《</a:t>
            </a:r>
            <a:r>
              <a:rPr lang="zh-CN" altLang="en-US" sz="2400" b="0" dirty="0">
                <a:latin typeface="+mn-lt"/>
                <a:ea typeface="华文楷体" panose="02010600040101010101" pitchFamily="2" charset="-122"/>
              </a:rPr>
              <a:t>计算机科学技术百科全书</a:t>
            </a:r>
            <a:r>
              <a:rPr lang="en-US" altLang="zh-CN" sz="2400" b="0" dirty="0">
                <a:latin typeface="+mn-lt"/>
                <a:ea typeface="华文楷体" panose="02010600040101010101" pitchFamily="2" charset="-122"/>
              </a:rPr>
              <a:t>》</a:t>
            </a:r>
            <a:r>
              <a:rPr lang="zh-CN" altLang="en-US" sz="2400" b="0" dirty="0">
                <a:latin typeface="+mn-lt"/>
                <a:ea typeface="华文楷体" panose="02010600040101010101" pitchFamily="2" charset="-122"/>
              </a:rPr>
              <a:t>中的定义：软件工程是应用计算机科学、数学及管理科学等原理，开发软件的工程。软件工程借鉴传统工程的原则、方法，以提高质量、降低成本。其中，计算机科学、数学用于构建模型与算法，工程科学用于制定规范、设计范型、评估成本及确定权衡，管理科学用于计划、资源、质量、成本等管理。</a:t>
            </a:r>
            <a:endParaRPr lang="en-US" altLang="zh-CN" sz="2400" b="0" dirty="0">
              <a:latin typeface="+mn-lt"/>
              <a:ea typeface="华文楷体" panose="02010600040101010101" pitchFamily="2" charset="-122"/>
            </a:endParaRPr>
          </a:p>
          <a:p>
            <a:pPr lvl="1" eaLnBrk="1" hangingPunct="1">
              <a:defRPr/>
            </a:pPr>
            <a:r>
              <a:rPr lang="zh-CN" altLang="en-US" sz="2400" dirty="0">
                <a:solidFill>
                  <a:srgbClr val="C00000"/>
                </a:solidFill>
                <a:latin typeface="+mn-lt"/>
                <a:ea typeface="华文楷体" panose="02010600040101010101" pitchFamily="2" charset="-122"/>
              </a:rPr>
              <a:t>我们喜欢的定义：把软件当工程做。</a:t>
            </a:r>
          </a:p>
        </p:txBody>
      </p:sp>
      <p:sp>
        <p:nvSpPr>
          <p:cNvPr id="5" name="文本框 4">
            <a:extLst>
              <a:ext uri="{FF2B5EF4-FFF2-40B4-BE49-F238E27FC236}">
                <a16:creationId xmlns:a16="http://schemas.microsoft.com/office/drawing/2014/main" id="{0E4F0919-5F85-41D9-BE5F-C1AB2428C79B}"/>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112144983"/>
      </p:ext>
    </p:extLst>
  </p:cSld>
  <p:clrMapOvr>
    <a:masterClrMapping/>
  </p:clrMapOvr>
  <p:transition/>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789C243-AE98-466C-827D-588BDD1F3693}"/>
              </a:ext>
            </a:extLst>
          </p:cNvPr>
          <p:cNvSpPr>
            <a:spLocks noGrp="1" noChangeArrowheads="1"/>
          </p:cNvSpPr>
          <p:nvPr>
            <p:ph idx="1"/>
          </p:nvPr>
        </p:nvSpPr>
        <p:spPr>
          <a:xfrm>
            <a:off x="603813" y="1340768"/>
            <a:ext cx="10937584" cy="5340922"/>
          </a:xfrm>
        </p:spPr>
        <p:txBody>
          <a:bodyPr/>
          <a:lstStyle/>
          <a:p>
            <a:pPr lvl="1" eaLnBrk="1" hangingPunct="1">
              <a:buFont typeface="Wingdings" panose="05000000000000000000" pitchFamily="2" charset="2"/>
              <a:buChar char="Ø"/>
            </a:pPr>
            <a:r>
              <a:rPr lang="zh-CN" altLang="en-US" sz="2800" b="0" dirty="0"/>
              <a:t>软件工程主要讲述软件开发的道理，成功的经验和失败的教训；</a:t>
            </a:r>
          </a:p>
          <a:p>
            <a:pPr lvl="1" eaLnBrk="1" hangingPunct="1">
              <a:buFont typeface="Wingdings" panose="05000000000000000000" pitchFamily="2" charset="2"/>
              <a:buChar char="Ø"/>
            </a:pPr>
            <a:r>
              <a:rPr lang="zh-CN" altLang="en-US" sz="2800" b="0" dirty="0"/>
              <a:t>软件工程的观念、方法、策略和规范都是朴实无华的；</a:t>
            </a:r>
          </a:p>
          <a:p>
            <a:pPr lvl="1" eaLnBrk="1" hangingPunct="1">
              <a:buFont typeface="Wingdings" panose="05000000000000000000" pitchFamily="2" charset="2"/>
              <a:buChar char="Ø"/>
            </a:pPr>
            <a:r>
              <a:rPr lang="zh-CN" altLang="en-US" sz="2800" b="0" dirty="0"/>
              <a:t>软件工程的目标是提高软件的</a:t>
            </a:r>
            <a:r>
              <a:rPr lang="zh-CN" altLang="en-US" sz="2800" dirty="0">
                <a:solidFill>
                  <a:srgbClr val="C00000"/>
                </a:solidFill>
              </a:rPr>
              <a:t>质量与生产率</a:t>
            </a:r>
            <a:r>
              <a:rPr lang="zh-CN" altLang="en-US" sz="2800" b="0" dirty="0"/>
              <a:t>，最终实现软件的工业化生产；</a:t>
            </a:r>
          </a:p>
          <a:p>
            <a:pPr lvl="1" eaLnBrk="1" hangingPunct="1">
              <a:buFont typeface="Wingdings" panose="05000000000000000000" pitchFamily="2" charset="2"/>
              <a:buChar char="Ø"/>
            </a:pPr>
            <a:r>
              <a:rPr lang="zh-CN" altLang="en-US" sz="2800" b="0" dirty="0"/>
              <a:t>软件工程模型建议：用一定的流程将各环节连接起来，采用规范的方式操作全过程；</a:t>
            </a:r>
          </a:p>
          <a:p>
            <a:pPr lvl="1" eaLnBrk="1" hangingPunct="1">
              <a:buFont typeface="Wingdings" panose="05000000000000000000" pitchFamily="2" charset="2"/>
              <a:buChar char="Ø"/>
            </a:pPr>
            <a:r>
              <a:rPr lang="zh-CN" altLang="en-US" sz="2800" b="0" dirty="0"/>
              <a:t>研究软件工程永远不会像理论家那样潇洒，定理证明了就</a:t>
            </a:r>
            <a:r>
              <a:rPr lang="en-US" altLang="zh-CN" sz="2800" b="0" dirty="0">
                <a:latin typeface="+mn-lt"/>
              </a:rPr>
              <a:t>OK</a:t>
            </a:r>
            <a:r>
              <a:rPr lang="zh-CN" altLang="en-US" sz="2800" b="0" dirty="0"/>
              <a:t>；</a:t>
            </a:r>
          </a:p>
          <a:p>
            <a:pPr lvl="1" eaLnBrk="1" hangingPunct="1">
              <a:buFont typeface="Wingdings" panose="05000000000000000000" pitchFamily="2" charset="2"/>
              <a:buChar char="Ø"/>
            </a:pPr>
            <a:r>
              <a:rPr lang="zh-CN" altLang="en-US" sz="2800" b="0" dirty="0"/>
              <a:t>导致了一门新学科的出现。</a:t>
            </a:r>
          </a:p>
        </p:txBody>
      </p:sp>
      <p:sp>
        <p:nvSpPr>
          <p:cNvPr id="5" name="文本框 4">
            <a:extLst>
              <a:ext uri="{FF2B5EF4-FFF2-40B4-BE49-F238E27FC236}">
                <a16:creationId xmlns:a16="http://schemas.microsoft.com/office/drawing/2014/main" id="{9A91312A-CD75-4DC1-883F-B28529D64DA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39620242"/>
      </p:ext>
    </p:extLst>
  </p:cSld>
  <p:clrMapOvr>
    <a:masterClrMapping/>
  </p:clrMapOvr>
  <p:transition/>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grpSp>
        <p:nvGrpSpPr>
          <p:cNvPr id="33" name="Group 3">
            <a:extLst>
              <a:ext uri="{FF2B5EF4-FFF2-40B4-BE49-F238E27FC236}">
                <a16:creationId xmlns:a16="http://schemas.microsoft.com/office/drawing/2014/main" id="{1F2633F4-6E02-402B-83C2-0B20412910AB}"/>
              </a:ext>
            </a:extLst>
          </p:cNvPr>
          <p:cNvGrpSpPr>
            <a:grpSpLocks/>
          </p:cNvGrpSpPr>
          <p:nvPr/>
        </p:nvGrpSpPr>
        <p:grpSpPr bwMode="auto">
          <a:xfrm>
            <a:off x="1343472" y="1844824"/>
            <a:ext cx="9289032" cy="3886200"/>
            <a:chOff x="168" y="960"/>
            <a:chExt cx="5367" cy="2792"/>
          </a:xfrm>
        </p:grpSpPr>
        <p:sp>
          <p:nvSpPr>
            <p:cNvPr id="34" name="Freeform 4">
              <a:extLst>
                <a:ext uri="{FF2B5EF4-FFF2-40B4-BE49-F238E27FC236}">
                  <a16:creationId xmlns:a16="http://schemas.microsoft.com/office/drawing/2014/main" id="{4B123727-81FD-4AB6-8F26-C2EDDF88A97F}"/>
                </a:ext>
              </a:extLst>
            </p:cNvPr>
            <p:cNvSpPr>
              <a:spLocks/>
            </p:cNvSpPr>
            <p:nvPr/>
          </p:nvSpPr>
          <p:spPr bwMode="gray">
            <a:xfrm>
              <a:off x="5089" y="960"/>
              <a:ext cx="441" cy="705"/>
            </a:xfrm>
            <a:custGeom>
              <a:avLst/>
              <a:gdLst>
                <a:gd name="T0" fmla="*/ 7124475 w 308"/>
                <a:gd name="T1" fmla="*/ 50398988 h 444"/>
                <a:gd name="T2" fmla="*/ 0 w 308"/>
                <a:gd name="T3" fmla="*/ 186166916 h 444"/>
                <a:gd name="T4" fmla="*/ 0 w 308"/>
                <a:gd name="T5" fmla="*/ 119950410 h 444"/>
                <a:gd name="T6" fmla="*/ 7124475 w 308"/>
                <a:gd name="T7" fmla="*/ 0 h 444"/>
                <a:gd name="T8" fmla="*/ 7124475 w 308"/>
                <a:gd name="T9" fmla="*/ 50398988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0"/>
                  </a:moveTo>
                  <a:lnTo>
                    <a:pt x="0" y="444"/>
                  </a:lnTo>
                  <a:lnTo>
                    <a:pt x="0" y="286"/>
                  </a:lnTo>
                  <a:lnTo>
                    <a:pt x="308" y="0"/>
                  </a:lnTo>
                  <a:lnTo>
                    <a:pt x="308" y="120"/>
                  </a:lnTo>
                  <a:close/>
                </a:path>
              </a:pathLst>
            </a:custGeom>
            <a:gradFill rotWithShape="1">
              <a:gsLst>
                <a:gs pos="0">
                  <a:srgbClr val="00281D"/>
                </a:gs>
                <a:gs pos="50000">
                  <a:srgbClr val="00563F"/>
                </a:gs>
                <a:gs pos="100000">
                  <a:srgbClr val="00281D"/>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5" name="Freeform 5">
              <a:extLst>
                <a:ext uri="{FF2B5EF4-FFF2-40B4-BE49-F238E27FC236}">
                  <a16:creationId xmlns:a16="http://schemas.microsoft.com/office/drawing/2014/main" id="{C6F5F0B4-DD10-4197-918D-4C672EFA09FD}"/>
                </a:ext>
              </a:extLst>
            </p:cNvPr>
            <p:cNvSpPr>
              <a:spLocks/>
            </p:cNvSpPr>
            <p:nvPr/>
          </p:nvSpPr>
          <p:spPr bwMode="gray">
            <a:xfrm>
              <a:off x="2976" y="960"/>
              <a:ext cx="2559" cy="451"/>
            </a:xfrm>
            <a:custGeom>
              <a:avLst/>
              <a:gdLst>
                <a:gd name="T0" fmla="*/ 34922256 w 1786"/>
                <a:gd name="T1" fmla="*/ 119483884 h 284"/>
                <a:gd name="T2" fmla="*/ 0 w 1786"/>
                <a:gd name="T3" fmla="*/ 119483884 h 284"/>
                <a:gd name="T4" fmla="*/ 10538966 w 1786"/>
                <a:gd name="T5" fmla="*/ 0 h 284"/>
                <a:gd name="T6" fmla="*/ 42189912 w 1786"/>
                <a:gd name="T7" fmla="*/ 0 h 284"/>
                <a:gd name="T8" fmla="*/ 34922256 w 1786"/>
                <a:gd name="T9" fmla="*/ 119483884 h 284"/>
                <a:gd name="T10" fmla="*/ 0 60000 65536"/>
                <a:gd name="T11" fmla="*/ 0 60000 65536"/>
                <a:gd name="T12" fmla="*/ 0 60000 65536"/>
                <a:gd name="T13" fmla="*/ 0 60000 65536"/>
                <a:gd name="T14" fmla="*/ 0 60000 65536"/>
                <a:gd name="T15" fmla="*/ 0 w 1786"/>
                <a:gd name="T16" fmla="*/ 0 h 284"/>
                <a:gd name="T17" fmla="*/ 1786 w 1786"/>
                <a:gd name="T18" fmla="*/ 284 h 284"/>
              </a:gdLst>
              <a:ahLst/>
              <a:cxnLst>
                <a:cxn ang="T10">
                  <a:pos x="T0" y="T1"/>
                </a:cxn>
                <a:cxn ang="T11">
                  <a:pos x="T2" y="T3"/>
                </a:cxn>
                <a:cxn ang="T12">
                  <a:pos x="T4" y="T5"/>
                </a:cxn>
                <a:cxn ang="T13">
                  <a:pos x="T6" y="T7"/>
                </a:cxn>
                <a:cxn ang="T14">
                  <a:pos x="T8" y="T9"/>
                </a:cxn>
              </a:cxnLst>
              <a:rect l="T15" t="T16" r="T17" b="T18"/>
              <a:pathLst>
                <a:path w="1786" h="284">
                  <a:moveTo>
                    <a:pt x="1478" y="284"/>
                  </a:moveTo>
                  <a:lnTo>
                    <a:pt x="0" y="284"/>
                  </a:lnTo>
                  <a:lnTo>
                    <a:pt x="446" y="0"/>
                  </a:lnTo>
                  <a:lnTo>
                    <a:pt x="1786" y="0"/>
                  </a:lnTo>
                  <a:lnTo>
                    <a:pt x="1478" y="284"/>
                  </a:lnTo>
                  <a:close/>
                </a:path>
              </a:pathLst>
            </a:custGeom>
            <a:solidFill>
              <a:srgbClr val="00CC99"/>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6" name="Freeform 6">
              <a:extLst>
                <a:ext uri="{FF2B5EF4-FFF2-40B4-BE49-F238E27FC236}">
                  <a16:creationId xmlns:a16="http://schemas.microsoft.com/office/drawing/2014/main" id="{2669E8AA-CA26-47FA-B04B-2E88D82C3789}"/>
                </a:ext>
              </a:extLst>
            </p:cNvPr>
            <p:cNvSpPr>
              <a:spLocks/>
            </p:cNvSpPr>
            <p:nvPr/>
          </p:nvSpPr>
          <p:spPr bwMode="gray">
            <a:xfrm>
              <a:off x="4645" y="1660"/>
              <a:ext cx="441" cy="701"/>
            </a:xfrm>
            <a:custGeom>
              <a:avLst/>
              <a:gdLst>
                <a:gd name="T0" fmla="*/ 7124475 w 308"/>
                <a:gd name="T1" fmla="*/ 48564398 h 442"/>
                <a:gd name="T2" fmla="*/ 0 w 308"/>
                <a:gd name="T3" fmla="*/ 179488124 h 442"/>
                <a:gd name="T4" fmla="*/ 0 w 308"/>
                <a:gd name="T5" fmla="*/ 116138183 h 442"/>
                <a:gd name="T6" fmla="*/ 7124475 w 308"/>
                <a:gd name="T7" fmla="*/ 0 h 442"/>
                <a:gd name="T8" fmla="*/ 7124475 w 308"/>
                <a:gd name="T9" fmla="*/ 48564398 h 442"/>
                <a:gd name="T10" fmla="*/ 0 60000 65536"/>
                <a:gd name="T11" fmla="*/ 0 60000 65536"/>
                <a:gd name="T12" fmla="*/ 0 60000 65536"/>
                <a:gd name="T13" fmla="*/ 0 60000 65536"/>
                <a:gd name="T14" fmla="*/ 0 60000 65536"/>
                <a:gd name="T15" fmla="*/ 0 w 308"/>
                <a:gd name="T16" fmla="*/ 0 h 442"/>
                <a:gd name="T17" fmla="*/ 308 w 308"/>
                <a:gd name="T18" fmla="*/ 442 h 442"/>
              </a:gdLst>
              <a:ahLst/>
              <a:cxnLst>
                <a:cxn ang="T10">
                  <a:pos x="T0" y="T1"/>
                </a:cxn>
                <a:cxn ang="T11">
                  <a:pos x="T2" y="T3"/>
                </a:cxn>
                <a:cxn ang="T12">
                  <a:pos x="T4" y="T5"/>
                </a:cxn>
                <a:cxn ang="T13">
                  <a:pos x="T6" y="T7"/>
                </a:cxn>
                <a:cxn ang="T14">
                  <a:pos x="T8" y="T9"/>
                </a:cxn>
              </a:cxnLst>
              <a:rect l="T15" t="T16" r="T17" b="T18"/>
              <a:pathLst>
                <a:path w="308" h="442">
                  <a:moveTo>
                    <a:pt x="308" y="120"/>
                  </a:moveTo>
                  <a:lnTo>
                    <a:pt x="0" y="442"/>
                  </a:lnTo>
                  <a:lnTo>
                    <a:pt x="0" y="286"/>
                  </a:lnTo>
                  <a:lnTo>
                    <a:pt x="308" y="0"/>
                  </a:lnTo>
                  <a:lnTo>
                    <a:pt x="308" y="120"/>
                  </a:lnTo>
                  <a:close/>
                </a:path>
              </a:pathLst>
            </a:custGeom>
            <a:gradFill rotWithShape="1">
              <a:gsLst>
                <a:gs pos="0">
                  <a:srgbClr val="230744"/>
                </a:gs>
                <a:gs pos="50000">
                  <a:srgbClr val="4B1092"/>
                </a:gs>
                <a:gs pos="100000">
                  <a:srgbClr val="230744"/>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7" name="Freeform 7">
              <a:extLst>
                <a:ext uri="{FF2B5EF4-FFF2-40B4-BE49-F238E27FC236}">
                  <a16:creationId xmlns:a16="http://schemas.microsoft.com/office/drawing/2014/main" id="{9DF816EB-3519-4758-B55E-0EC2B90994B0}"/>
                </a:ext>
              </a:extLst>
            </p:cNvPr>
            <p:cNvSpPr>
              <a:spLocks/>
            </p:cNvSpPr>
            <p:nvPr/>
          </p:nvSpPr>
          <p:spPr bwMode="gray">
            <a:xfrm>
              <a:off x="2340" y="1660"/>
              <a:ext cx="2751" cy="450"/>
            </a:xfrm>
            <a:custGeom>
              <a:avLst/>
              <a:gdLst>
                <a:gd name="T0" fmla="*/ 38085684 w 1920"/>
                <a:gd name="T1" fmla="*/ 112281899 h 284"/>
                <a:gd name="T2" fmla="*/ 0 w 1920"/>
                <a:gd name="T3" fmla="*/ 112281899 h 284"/>
                <a:gd name="T4" fmla="*/ 10539084 w 1920"/>
                <a:gd name="T5" fmla="*/ 0 h 284"/>
                <a:gd name="T6" fmla="*/ 45359458 w 1920"/>
                <a:gd name="T7" fmla="*/ 0 h 284"/>
                <a:gd name="T8" fmla="*/ 38085684 w 1920"/>
                <a:gd name="T9" fmla="*/ 112281899 h 284"/>
                <a:gd name="T10" fmla="*/ 0 60000 65536"/>
                <a:gd name="T11" fmla="*/ 0 60000 65536"/>
                <a:gd name="T12" fmla="*/ 0 60000 65536"/>
                <a:gd name="T13" fmla="*/ 0 60000 65536"/>
                <a:gd name="T14" fmla="*/ 0 60000 65536"/>
                <a:gd name="T15" fmla="*/ 0 w 1920"/>
                <a:gd name="T16" fmla="*/ 0 h 284"/>
                <a:gd name="T17" fmla="*/ 1920 w 1920"/>
                <a:gd name="T18" fmla="*/ 284 h 284"/>
              </a:gdLst>
              <a:ahLst/>
              <a:cxnLst>
                <a:cxn ang="T10">
                  <a:pos x="T0" y="T1"/>
                </a:cxn>
                <a:cxn ang="T11">
                  <a:pos x="T2" y="T3"/>
                </a:cxn>
                <a:cxn ang="T12">
                  <a:pos x="T4" y="T5"/>
                </a:cxn>
                <a:cxn ang="T13">
                  <a:pos x="T6" y="T7"/>
                </a:cxn>
                <a:cxn ang="T14">
                  <a:pos x="T8" y="T9"/>
                </a:cxn>
              </a:cxnLst>
              <a:rect l="T15" t="T16" r="T17" b="T18"/>
              <a:pathLst>
                <a:path w="1920" h="284">
                  <a:moveTo>
                    <a:pt x="1612" y="284"/>
                  </a:moveTo>
                  <a:lnTo>
                    <a:pt x="0" y="284"/>
                  </a:lnTo>
                  <a:lnTo>
                    <a:pt x="446" y="0"/>
                  </a:lnTo>
                  <a:lnTo>
                    <a:pt x="1920" y="0"/>
                  </a:lnTo>
                  <a:lnTo>
                    <a:pt x="1612" y="284"/>
                  </a:lnTo>
                  <a:close/>
                </a:path>
              </a:pathLst>
            </a:custGeom>
            <a:solidFill>
              <a:srgbClr val="A77BFF"/>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8" name="Freeform 8">
              <a:extLst>
                <a:ext uri="{FF2B5EF4-FFF2-40B4-BE49-F238E27FC236}">
                  <a16:creationId xmlns:a16="http://schemas.microsoft.com/office/drawing/2014/main" id="{2DADE459-90F7-46DA-931B-8197F9CFD511}"/>
                </a:ext>
              </a:extLst>
            </p:cNvPr>
            <p:cNvSpPr>
              <a:spLocks/>
            </p:cNvSpPr>
            <p:nvPr/>
          </p:nvSpPr>
          <p:spPr bwMode="gray">
            <a:xfrm>
              <a:off x="4200" y="2353"/>
              <a:ext cx="439" cy="704"/>
            </a:xfrm>
            <a:custGeom>
              <a:avLst/>
              <a:gdLst>
                <a:gd name="T0" fmla="*/ 7495472 w 306"/>
                <a:gd name="T1" fmla="*/ 49028204 h 444"/>
                <a:gd name="T2" fmla="*/ 0 w 306"/>
                <a:gd name="T3" fmla="*/ 178906407 h 444"/>
                <a:gd name="T4" fmla="*/ 0 w 306"/>
                <a:gd name="T5" fmla="*/ 115021007 h 444"/>
                <a:gd name="T6" fmla="*/ 7495472 w 306"/>
                <a:gd name="T7" fmla="*/ 0 h 444"/>
                <a:gd name="T8" fmla="*/ 7495472 w 306"/>
                <a:gd name="T9" fmla="*/ 49028204 h 444"/>
                <a:gd name="T10" fmla="*/ 0 60000 65536"/>
                <a:gd name="T11" fmla="*/ 0 60000 65536"/>
                <a:gd name="T12" fmla="*/ 0 60000 65536"/>
                <a:gd name="T13" fmla="*/ 0 60000 65536"/>
                <a:gd name="T14" fmla="*/ 0 60000 65536"/>
                <a:gd name="T15" fmla="*/ 0 w 306"/>
                <a:gd name="T16" fmla="*/ 0 h 444"/>
                <a:gd name="T17" fmla="*/ 306 w 306"/>
                <a:gd name="T18" fmla="*/ 444 h 444"/>
              </a:gdLst>
              <a:ahLst/>
              <a:cxnLst>
                <a:cxn ang="T10">
                  <a:pos x="T0" y="T1"/>
                </a:cxn>
                <a:cxn ang="T11">
                  <a:pos x="T2" y="T3"/>
                </a:cxn>
                <a:cxn ang="T12">
                  <a:pos x="T4" y="T5"/>
                </a:cxn>
                <a:cxn ang="T13">
                  <a:pos x="T6" y="T7"/>
                </a:cxn>
                <a:cxn ang="T14">
                  <a:pos x="T8" y="T9"/>
                </a:cxn>
              </a:cxnLst>
              <a:rect l="T15" t="T16" r="T17" b="T18"/>
              <a:pathLst>
                <a:path w="306" h="444">
                  <a:moveTo>
                    <a:pt x="306" y="122"/>
                  </a:moveTo>
                  <a:lnTo>
                    <a:pt x="0" y="444"/>
                  </a:lnTo>
                  <a:lnTo>
                    <a:pt x="0" y="286"/>
                  </a:lnTo>
                  <a:lnTo>
                    <a:pt x="306" y="0"/>
                  </a:lnTo>
                  <a:lnTo>
                    <a:pt x="306" y="122"/>
                  </a:lnTo>
                  <a:close/>
                </a:path>
              </a:pathLst>
            </a:custGeom>
            <a:gradFill rotWithShape="1">
              <a:gsLst>
                <a:gs pos="0">
                  <a:srgbClr val="431805"/>
                </a:gs>
                <a:gs pos="50000">
                  <a:srgbClr val="90330A"/>
                </a:gs>
                <a:gs pos="100000">
                  <a:srgbClr val="431805"/>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39" name="Freeform 9">
              <a:extLst>
                <a:ext uri="{FF2B5EF4-FFF2-40B4-BE49-F238E27FC236}">
                  <a16:creationId xmlns:a16="http://schemas.microsoft.com/office/drawing/2014/main" id="{735685D8-E580-4253-B22E-D674CA11B8B8}"/>
                </a:ext>
              </a:extLst>
            </p:cNvPr>
            <p:cNvSpPr>
              <a:spLocks/>
            </p:cNvSpPr>
            <p:nvPr/>
          </p:nvSpPr>
          <p:spPr bwMode="gray">
            <a:xfrm>
              <a:off x="3758" y="3047"/>
              <a:ext cx="442" cy="705"/>
            </a:xfrm>
            <a:custGeom>
              <a:avLst/>
              <a:gdLst>
                <a:gd name="T0" fmla="*/ 7598616 w 308"/>
                <a:gd name="T1" fmla="*/ 51182916 h 444"/>
                <a:gd name="T2" fmla="*/ 0 w 308"/>
                <a:gd name="T3" fmla="*/ 186166916 h 444"/>
                <a:gd name="T4" fmla="*/ 0 w 308"/>
                <a:gd name="T5" fmla="*/ 119950410 h 444"/>
                <a:gd name="T6" fmla="*/ 7598616 w 308"/>
                <a:gd name="T7" fmla="*/ 0 h 444"/>
                <a:gd name="T8" fmla="*/ 7598616 w 308"/>
                <a:gd name="T9" fmla="*/ 51182916 h 444"/>
                <a:gd name="T10" fmla="*/ 0 60000 65536"/>
                <a:gd name="T11" fmla="*/ 0 60000 65536"/>
                <a:gd name="T12" fmla="*/ 0 60000 65536"/>
                <a:gd name="T13" fmla="*/ 0 60000 65536"/>
                <a:gd name="T14" fmla="*/ 0 60000 65536"/>
                <a:gd name="T15" fmla="*/ 0 w 308"/>
                <a:gd name="T16" fmla="*/ 0 h 444"/>
                <a:gd name="T17" fmla="*/ 308 w 308"/>
                <a:gd name="T18" fmla="*/ 444 h 444"/>
              </a:gdLst>
              <a:ahLst/>
              <a:cxnLst>
                <a:cxn ang="T10">
                  <a:pos x="T0" y="T1"/>
                </a:cxn>
                <a:cxn ang="T11">
                  <a:pos x="T2" y="T3"/>
                </a:cxn>
                <a:cxn ang="T12">
                  <a:pos x="T4" y="T5"/>
                </a:cxn>
                <a:cxn ang="T13">
                  <a:pos x="T6" y="T7"/>
                </a:cxn>
                <a:cxn ang="T14">
                  <a:pos x="T8" y="T9"/>
                </a:cxn>
              </a:cxnLst>
              <a:rect l="T15" t="T16" r="T17" b="T18"/>
              <a:pathLst>
                <a:path w="308" h="444">
                  <a:moveTo>
                    <a:pt x="308" y="122"/>
                  </a:moveTo>
                  <a:lnTo>
                    <a:pt x="0" y="444"/>
                  </a:lnTo>
                  <a:lnTo>
                    <a:pt x="0" y="286"/>
                  </a:lnTo>
                  <a:lnTo>
                    <a:pt x="308" y="0"/>
                  </a:lnTo>
                  <a:lnTo>
                    <a:pt x="308" y="122"/>
                  </a:lnTo>
                  <a:close/>
                </a:path>
              </a:pathLst>
            </a:custGeom>
            <a:gradFill rotWithShape="1">
              <a:gsLst>
                <a:gs pos="0">
                  <a:srgbClr val="433206"/>
                </a:gs>
                <a:gs pos="50000">
                  <a:srgbClr val="906B0E"/>
                </a:gs>
                <a:gs pos="100000">
                  <a:srgbClr val="433206"/>
                </a:gs>
              </a:gsLst>
              <a:lin ang="27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40" name="Freeform 10">
              <a:extLst>
                <a:ext uri="{FF2B5EF4-FFF2-40B4-BE49-F238E27FC236}">
                  <a16:creationId xmlns:a16="http://schemas.microsoft.com/office/drawing/2014/main" id="{BE24E43D-E402-44C6-8606-C1310CC2122A}"/>
                </a:ext>
              </a:extLst>
            </p:cNvPr>
            <p:cNvSpPr>
              <a:spLocks/>
            </p:cNvSpPr>
            <p:nvPr/>
          </p:nvSpPr>
          <p:spPr bwMode="gray">
            <a:xfrm>
              <a:off x="1076" y="3051"/>
              <a:ext cx="3124" cy="450"/>
            </a:xfrm>
            <a:custGeom>
              <a:avLst/>
              <a:gdLst>
                <a:gd name="T0" fmla="*/ 44413630 w 2180"/>
                <a:gd name="T1" fmla="*/ 112281899 h 284"/>
                <a:gd name="T2" fmla="*/ 0 w 2180"/>
                <a:gd name="T3" fmla="*/ 112281899 h 284"/>
                <a:gd name="T4" fmla="*/ 10587712 w 2180"/>
                <a:gd name="T5" fmla="*/ 0 h 284"/>
                <a:gd name="T6" fmla="*/ 51713800 w 2180"/>
                <a:gd name="T7" fmla="*/ 0 h 284"/>
                <a:gd name="T8" fmla="*/ 44413630 w 2180"/>
                <a:gd name="T9" fmla="*/ 112281899 h 284"/>
                <a:gd name="T10" fmla="*/ 0 60000 65536"/>
                <a:gd name="T11" fmla="*/ 0 60000 65536"/>
                <a:gd name="T12" fmla="*/ 0 60000 65536"/>
                <a:gd name="T13" fmla="*/ 0 60000 65536"/>
                <a:gd name="T14" fmla="*/ 0 60000 65536"/>
                <a:gd name="T15" fmla="*/ 0 w 2180"/>
                <a:gd name="T16" fmla="*/ 0 h 284"/>
                <a:gd name="T17" fmla="*/ 2180 w 2180"/>
                <a:gd name="T18" fmla="*/ 284 h 284"/>
              </a:gdLst>
              <a:ahLst/>
              <a:cxnLst>
                <a:cxn ang="T10">
                  <a:pos x="T0" y="T1"/>
                </a:cxn>
                <a:cxn ang="T11">
                  <a:pos x="T2" y="T3"/>
                </a:cxn>
                <a:cxn ang="T12">
                  <a:pos x="T4" y="T5"/>
                </a:cxn>
                <a:cxn ang="T13">
                  <a:pos x="T6" y="T7"/>
                </a:cxn>
                <a:cxn ang="T14">
                  <a:pos x="T8" y="T9"/>
                </a:cxn>
              </a:cxnLst>
              <a:rect l="T15" t="T16" r="T17" b="T18"/>
              <a:pathLst>
                <a:path w="2180" h="284">
                  <a:moveTo>
                    <a:pt x="1872" y="284"/>
                  </a:moveTo>
                  <a:lnTo>
                    <a:pt x="0" y="284"/>
                  </a:lnTo>
                  <a:lnTo>
                    <a:pt x="446" y="0"/>
                  </a:lnTo>
                  <a:lnTo>
                    <a:pt x="2180" y="0"/>
                  </a:lnTo>
                  <a:lnTo>
                    <a:pt x="1872" y="284"/>
                  </a:lnTo>
                  <a:close/>
                </a:path>
              </a:pathLst>
            </a:custGeom>
            <a:solidFill>
              <a:srgbClr val="F2E160"/>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41" name="Line 11">
              <a:extLst>
                <a:ext uri="{FF2B5EF4-FFF2-40B4-BE49-F238E27FC236}">
                  <a16:creationId xmlns:a16="http://schemas.microsoft.com/office/drawing/2014/main" id="{0862FC28-8812-4CAC-B54D-25EFE55788D2}"/>
                </a:ext>
              </a:extLst>
            </p:cNvPr>
            <p:cNvSpPr>
              <a:spLocks noChangeShapeType="1"/>
            </p:cNvSpPr>
            <p:nvPr/>
          </p:nvSpPr>
          <p:spPr bwMode="gray">
            <a:xfrm flipH="1">
              <a:off x="168" y="3747"/>
              <a:ext cx="90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2" name="Line 12">
              <a:extLst>
                <a:ext uri="{FF2B5EF4-FFF2-40B4-BE49-F238E27FC236}">
                  <a16:creationId xmlns:a16="http://schemas.microsoft.com/office/drawing/2014/main" id="{07A7BB8C-7511-4EBF-BEC9-A48FF2B7BEC5}"/>
                </a:ext>
              </a:extLst>
            </p:cNvPr>
            <p:cNvSpPr>
              <a:spLocks noChangeShapeType="1"/>
            </p:cNvSpPr>
            <p:nvPr/>
          </p:nvSpPr>
          <p:spPr bwMode="gray">
            <a:xfrm flipH="1">
              <a:off x="168" y="3047"/>
              <a:ext cx="154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3" name="Line 13">
              <a:extLst>
                <a:ext uri="{FF2B5EF4-FFF2-40B4-BE49-F238E27FC236}">
                  <a16:creationId xmlns:a16="http://schemas.microsoft.com/office/drawing/2014/main" id="{9460C276-6549-414F-A4B1-6815834C401A}"/>
                </a:ext>
              </a:extLst>
            </p:cNvPr>
            <p:cNvSpPr>
              <a:spLocks noChangeShapeType="1"/>
            </p:cNvSpPr>
            <p:nvPr/>
          </p:nvSpPr>
          <p:spPr bwMode="gray">
            <a:xfrm flipH="1">
              <a:off x="168" y="2356"/>
              <a:ext cx="217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4" name="Line 14">
              <a:extLst>
                <a:ext uri="{FF2B5EF4-FFF2-40B4-BE49-F238E27FC236}">
                  <a16:creationId xmlns:a16="http://schemas.microsoft.com/office/drawing/2014/main" id="{682A1354-E747-44ED-97D6-5790FF5D767D}"/>
                </a:ext>
              </a:extLst>
            </p:cNvPr>
            <p:cNvSpPr>
              <a:spLocks noChangeShapeType="1"/>
            </p:cNvSpPr>
            <p:nvPr/>
          </p:nvSpPr>
          <p:spPr bwMode="gray">
            <a:xfrm flipH="1">
              <a:off x="168" y="1666"/>
              <a:ext cx="2813"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5" name="Line 15">
              <a:extLst>
                <a:ext uri="{FF2B5EF4-FFF2-40B4-BE49-F238E27FC236}">
                  <a16:creationId xmlns:a16="http://schemas.microsoft.com/office/drawing/2014/main" id="{16A176A4-222D-46D6-A371-18D70D8B4C59}"/>
                </a:ext>
              </a:extLst>
            </p:cNvPr>
            <p:cNvSpPr>
              <a:spLocks noChangeShapeType="1"/>
            </p:cNvSpPr>
            <p:nvPr/>
          </p:nvSpPr>
          <p:spPr bwMode="gray">
            <a:xfrm flipH="1">
              <a:off x="168" y="965"/>
              <a:ext cx="344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6" name="Line 16">
              <a:extLst>
                <a:ext uri="{FF2B5EF4-FFF2-40B4-BE49-F238E27FC236}">
                  <a16:creationId xmlns:a16="http://schemas.microsoft.com/office/drawing/2014/main" id="{B9E39A2B-B4E6-43E8-AAC2-04E7101A2FCC}"/>
                </a:ext>
              </a:extLst>
            </p:cNvPr>
            <p:cNvSpPr>
              <a:spLocks noChangeShapeType="1"/>
            </p:cNvSpPr>
            <p:nvPr/>
          </p:nvSpPr>
          <p:spPr bwMode="gray">
            <a:xfrm>
              <a:off x="305" y="960"/>
              <a:ext cx="0" cy="726"/>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7" name="Line 17">
              <a:extLst>
                <a:ext uri="{FF2B5EF4-FFF2-40B4-BE49-F238E27FC236}">
                  <a16:creationId xmlns:a16="http://schemas.microsoft.com/office/drawing/2014/main" id="{C39EA746-1904-452B-9114-4D6008BD48F8}"/>
                </a:ext>
              </a:extLst>
            </p:cNvPr>
            <p:cNvSpPr>
              <a:spLocks noChangeShapeType="1"/>
            </p:cNvSpPr>
            <p:nvPr/>
          </p:nvSpPr>
          <p:spPr bwMode="gray">
            <a:xfrm>
              <a:off x="305" y="1686"/>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8" name="Line 18">
              <a:extLst>
                <a:ext uri="{FF2B5EF4-FFF2-40B4-BE49-F238E27FC236}">
                  <a16:creationId xmlns:a16="http://schemas.microsoft.com/office/drawing/2014/main" id="{B80D8883-990F-4232-9427-0F2FF8A79838}"/>
                </a:ext>
              </a:extLst>
            </p:cNvPr>
            <p:cNvSpPr>
              <a:spLocks noChangeShapeType="1"/>
            </p:cNvSpPr>
            <p:nvPr/>
          </p:nvSpPr>
          <p:spPr bwMode="gray">
            <a:xfrm>
              <a:off x="305" y="2366"/>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49" name="Line 19">
              <a:extLst>
                <a:ext uri="{FF2B5EF4-FFF2-40B4-BE49-F238E27FC236}">
                  <a16:creationId xmlns:a16="http://schemas.microsoft.com/office/drawing/2014/main" id="{47B328D0-A99D-4888-9471-3CB85A2AD270}"/>
                </a:ext>
              </a:extLst>
            </p:cNvPr>
            <p:cNvSpPr>
              <a:spLocks noChangeShapeType="1"/>
            </p:cNvSpPr>
            <p:nvPr/>
          </p:nvSpPr>
          <p:spPr bwMode="gray">
            <a:xfrm>
              <a:off x="305" y="3047"/>
              <a:ext cx="0" cy="680"/>
            </a:xfrm>
            <a:prstGeom prst="line">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50" name="Freeform 20">
              <a:extLst>
                <a:ext uri="{FF2B5EF4-FFF2-40B4-BE49-F238E27FC236}">
                  <a16:creationId xmlns:a16="http://schemas.microsoft.com/office/drawing/2014/main" id="{DB1C4A19-A5F2-44E3-AFE1-64E0BFA098EC}"/>
                </a:ext>
              </a:extLst>
            </p:cNvPr>
            <p:cNvSpPr>
              <a:spLocks/>
            </p:cNvSpPr>
            <p:nvPr/>
          </p:nvSpPr>
          <p:spPr bwMode="gray">
            <a:xfrm>
              <a:off x="1529" y="1096"/>
              <a:ext cx="1407" cy="2268"/>
            </a:xfrm>
            <a:custGeom>
              <a:avLst/>
              <a:gdLst>
                <a:gd name="T0" fmla="*/ 2 w 1824"/>
                <a:gd name="T1" fmla="*/ 33 h 2648"/>
                <a:gd name="T2" fmla="*/ 2 w 1824"/>
                <a:gd name="T3" fmla="*/ 28 h 2648"/>
                <a:gd name="T4" fmla="*/ 2 w 1824"/>
                <a:gd name="T5" fmla="*/ 24 h 2648"/>
                <a:gd name="T6" fmla="*/ 2 w 1824"/>
                <a:gd name="T7" fmla="*/ 21 h 2648"/>
                <a:gd name="T8" fmla="*/ 2 w 1824"/>
                <a:gd name="T9" fmla="*/ 17 h 2648"/>
                <a:gd name="T10" fmla="*/ 2 w 1824"/>
                <a:gd name="T11" fmla="*/ 13 h 2648"/>
                <a:gd name="T12" fmla="*/ 2 w 1824"/>
                <a:gd name="T13" fmla="*/ 11 h 2648"/>
                <a:gd name="T14" fmla="*/ 2 w 1824"/>
                <a:gd name="T15" fmla="*/ 9 h 2648"/>
                <a:gd name="T16" fmla="*/ 2 w 1824"/>
                <a:gd name="T17" fmla="*/ 7 h 2648"/>
                <a:gd name="T18" fmla="*/ 2 w 1824"/>
                <a:gd name="T19" fmla="*/ 5 h 2648"/>
                <a:gd name="T20" fmla="*/ 2 w 1824"/>
                <a:gd name="T21" fmla="*/ 4 h 2648"/>
                <a:gd name="T22" fmla="*/ 2 w 1824"/>
                <a:gd name="T23" fmla="*/ 3 h 2648"/>
                <a:gd name="T24" fmla="*/ 2 w 1824"/>
                <a:gd name="T25" fmla="*/ 3 h 2648"/>
                <a:gd name="T26" fmla="*/ 2 w 1824"/>
                <a:gd name="T27" fmla="*/ 3 h 2648"/>
                <a:gd name="T28" fmla="*/ 2 w 1824"/>
                <a:gd name="T29" fmla="*/ 3 h 2648"/>
                <a:gd name="T30" fmla="*/ 2 w 1824"/>
                <a:gd name="T31" fmla="*/ 3 h 2648"/>
                <a:gd name="T32" fmla="*/ 2 w 1824"/>
                <a:gd name="T33" fmla="*/ 4 h 2648"/>
                <a:gd name="T34" fmla="*/ 2 w 1824"/>
                <a:gd name="T35" fmla="*/ 4 h 2648"/>
                <a:gd name="T36" fmla="*/ 2 w 1824"/>
                <a:gd name="T37" fmla="*/ 4 h 2648"/>
                <a:gd name="T38" fmla="*/ 2 w 1824"/>
                <a:gd name="T39" fmla="*/ 5 h 2648"/>
                <a:gd name="T40" fmla="*/ 2 w 1824"/>
                <a:gd name="T41" fmla="*/ 5 h 2648"/>
                <a:gd name="T42" fmla="*/ 2 w 1824"/>
                <a:gd name="T43" fmla="*/ 6 h 2648"/>
                <a:gd name="T44" fmla="*/ 2 w 1824"/>
                <a:gd name="T45" fmla="*/ 7 h 2648"/>
                <a:gd name="T46" fmla="*/ 2 w 1824"/>
                <a:gd name="T47" fmla="*/ 8 h 2648"/>
                <a:gd name="T48" fmla="*/ 2 w 1824"/>
                <a:gd name="T49" fmla="*/ 9 h 2648"/>
                <a:gd name="T50" fmla="*/ 2 w 1824"/>
                <a:gd name="T51" fmla="*/ 11 h 2648"/>
                <a:gd name="T52" fmla="*/ 2 w 1824"/>
                <a:gd name="T53" fmla="*/ 15 h 2648"/>
                <a:gd name="T54" fmla="*/ 2 w 1824"/>
                <a:gd name="T55" fmla="*/ 17 h 2648"/>
                <a:gd name="T56" fmla="*/ 2 w 1824"/>
                <a:gd name="T57" fmla="*/ 21 h 2648"/>
                <a:gd name="T58" fmla="*/ 2 w 1824"/>
                <a:gd name="T59" fmla="*/ 24 h 2648"/>
                <a:gd name="T60" fmla="*/ 2 w 1824"/>
                <a:gd name="T61" fmla="*/ 28 h 2648"/>
                <a:gd name="T62" fmla="*/ 2 w 1824"/>
                <a:gd name="T63" fmla="*/ 33 h 2648"/>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 name="T96" fmla="*/ 0 w 1824"/>
                <a:gd name="T97" fmla="*/ 0 h 2648"/>
                <a:gd name="T98" fmla="*/ 1824 w 1824"/>
                <a:gd name="T99" fmla="*/ 2648 h 2648"/>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T96" t="T97" r="T98" b="T99"/>
              <a:pathLst>
                <a:path w="1824" h="2648">
                  <a:moveTo>
                    <a:pt x="0" y="2648"/>
                  </a:moveTo>
                  <a:lnTo>
                    <a:pt x="12" y="2464"/>
                  </a:lnTo>
                  <a:lnTo>
                    <a:pt x="32" y="2288"/>
                  </a:lnTo>
                  <a:lnTo>
                    <a:pt x="56" y="2120"/>
                  </a:lnTo>
                  <a:lnTo>
                    <a:pt x="88" y="1960"/>
                  </a:lnTo>
                  <a:lnTo>
                    <a:pt x="124" y="1808"/>
                  </a:lnTo>
                  <a:lnTo>
                    <a:pt x="166" y="1662"/>
                  </a:lnTo>
                  <a:lnTo>
                    <a:pt x="212" y="1524"/>
                  </a:lnTo>
                  <a:lnTo>
                    <a:pt x="262" y="1394"/>
                  </a:lnTo>
                  <a:lnTo>
                    <a:pt x="316" y="1270"/>
                  </a:lnTo>
                  <a:lnTo>
                    <a:pt x="372" y="1154"/>
                  </a:lnTo>
                  <a:lnTo>
                    <a:pt x="430" y="1044"/>
                  </a:lnTo>
                  <a:lnTo>
                    <a:pt x="490" y="942"/>
                  </a:lnTo>
                  <a:lnTo>
                    <a:pt x="550" y="846"/>
                  </a:lnTo>
                  <a:lnTo>
                    <a:pt x="612" y="758"/>
                  </a:lnTo>
                  <a:lnTo>
                    <a:pt x="672" y="674"/>
                  </a:lnTo>
                  <a:lnTo>
                    <a:pt x="734" y="598"/>
                  </a:lnTo>
                  <a:lnTo>
                    <a:pt x="792" y="528"/>
                  </a:lnTo>
                  <a:lnTo>
                    <a:pt x="850" y="464"/>
                  </a:lnTo>
                  <a:lnTo>
                    <a:pt x="906" y="408"/>
                  </a:lnTo>
                  <a:lnTo>
                    <a:pt x="960" y="356"/>
                  </a:lnTo>
                  <a:lnTo>
                    <a:pt x="1010" y="310"/>
                  </a:lnTo>
                  <a:lnTo>
                    <a:pt x="1056" y="270"/>
                  </a:lnTo>
                  <a:lnTo>
                    <a:pt x="1096" y="236"/>
                  </a:lnTo>
                  <a:lnTo>
                    <a:pt x="1134" y="208"/>
                  </a:lnTo>
                  <a:lnTo>
                    <a:pt x="1164" y="184"/>
                  </a:lnTo>
                  <a:lnTo>
                    <a:pt x="1190" y="166"/>
                  </a:lnTo>
                  <a:lnTo>
                    <a:pt x="1208" y="154"/>
                  </a:lnTo>
                  <a:lnTo>
                    <a:pt x="1220" y="146"/>
                  </a:lnTo>
                  <a:lnTo>
                    <a:pt x="1224" y="144"/>
                  </a:lnTo>
                  <a:lnTo>
                    <a:pt x="848" y="0"/>
                  </a:lnTo>
                  <a:lnTo>
                    <a:pt x="1728" y="56"/>
                  </a:lnTo>
                  <a:lnTo>
                    <a:pt x="1824" y="480"/>
                  </a:lnTo>
                  <a:lnTo>
                    <a:pt x="1568" y="328"/>
                  </a:lnTo>
                  <a:lnTo>
                    <a:pt x="1564" y="328"/>
                  </a:lnTo>
                  <a:lnTo>
                    <a:pt x="1554" y="332"/>
                  </a:lnTo>
                  <a:lnTo>
                    <a:pt x="1538" y="338"/>
                  </a:lnTo>
                  <a:lnTo>
                    <a:pt x="1514" y="346"/>
                  </a:lnTo>
                  <a:lnTo>
                    <a:pt x="1486" y="356"/>
                  </a:lnTo>
                  <a:lnTo>
                    <a:pt x="1452" y="370"/>
                  </a:lnTo>
                  <a:lnTo>
                    <a:pt x="1412" y="388"/>
                  </a:lnTo>
                  <a:lnTo>
                    <a:pt x="1370" y="410"/>
                  </a:lnTo>
                  <a:lnTo>
                    <a:pt x="1322" y="436"/>
                  </a:lnTo>
                  <a:lnTo>
                    <a:pt x="1270" y="466"/>
                  </a:lnTo>
                  <a:lnTo>
                    <a:pt x="1216" y="500"/>
                  </a:lnTo>
                  <a:lnTo>
                    <a:pt x="1158" y="540"/>
                  </a:lnTo>
                  <a:lnTo>
                    <a:pt x="1098" y="584"/>
                  </a:lnTo>
                  <a:lnTo>
                    <a:pt x="1034" y="636"/>
                  </a:lnTo>
                  <a:lnTo>
                    <a:pt x="970" y="692"/>
                  </a:lnTo>
                  <a:lnTo>
                    <a:pt x="904" y="756"/>
                  </a:lnTo>
                  <a:lnTo>
                    <a:pt x="836" y="824"/>
                  </a:lnTo>
                  <a:lnTo>
                    <a:pt x="770" y="900"/>
                  </a:lnTo>
                  <a:lnTo>
                    <a:pt x="700" y="984"/>
                  </a:lnTo>
                  <a:lnTo>
                    <a:pt x="632" y="1076"/>
                  </a:lnTo>
                  <a:lnTo>
                    <a:pt x="566" y="1174"/>
                  </a:lnTo>
                  <a:lnTo>
                    <a:pt x="498" y="1280"/>
                  </a:lnTo>
                  <a:lnTo>
                    <a:pt x="434" y="1394"/>
                  </a:lnTo>
                  <a:lnTo>
                    <a:pt x="370" y="1518"/>
                  </a:lnTo>
                  <a:lnTo>
                    <a:pt x="308" y="1650"/>
                  </a:lnTo>
                  <a:lnTo>
                    <a:pt x="248" y="1792"/>
                  </a:lnTo>
                  <a:lnTo>
                    <a:pt x="192" y="1944"/>
                  </a:lnTo>
                  <a:lnTo>
                    <a:pt x="138" y="2104"/>
                  </a:lnTo>
                  <a:lnTo>
                    <a:pt x="88" y="2274"/>
                  </a:lnTo>
                  <a:lnTo>
                    <a:pt x="42" y="2456"/>
                  </a:lnTo>
                  <a:lnTo>
                    <a:pt x="0" y="2648"/>
                  </a:lnTo>
                  <a:close/>
                </a:path>
              </a:pathLst>
            </a:custGeom>
            <a:gradFill rotWithShape="1">
              <a:gsLst>
                <a:gs pos="0">
                  <a:srgbClr val="D11364"/>
                </a:gs>
                <a:gs pos="100000">
                  <a:srgbClr val="61092E"/>
                </a:gs>
              </a:gsLst>
              <a:lin ang="5400000" scaled="1"/>
            </a:gra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1" name="Rectangle 21">
              <a:extLst>
                <a:ext uri="{FF2B5EF4-FFF2-40B4-BE49-F238E27FC236}">
                  <a16:creationId xmlns:a16="http://schemas.microsoft.com/office/drawing/2014/main" id="{2B6C1A39-F940-45C9-BA23-D256DC1B1796}"/>
                </a:ext>
              </a:extLst>
            </p:cNvPr>
            <p:cNvSpPr>
              <a:spLocks noChangeArrowheads="1"/>
            </p:cNvSpPr>
            <p:nvPr/>
          </p:nvSpPr>
          <p:spPr bwMode="gray">
            <a:xfrm>
              <a:off x="2980" y="1411"/>
              <a:ext cx="2119" cy="253"/>
            </a:xfrm>
            <a:prstGeom prst="rect">
              <a:avLst/>
            </a:prstGeom>
            <a:gradFill rotWithShape="1">
              <a:gsLst>
                <a:gs pos="0">
                  <a:srgbClr val="00684D"/>
                </a:gs>
                <a:gs pos="50000">
                  <a:srgbClr val="00906A"/>
                </a:gs>
                <a:gs pos="100000">
                  <a:srgbClr val="00684D"/>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面向服务的软件工程</a:t>
              </a:r>
              <a:endParaRPr lang="en-US" altLang="zh-CN" sz="1800">
                <a:solidFill>
                  <a:schemeClr val="bg1"/>
                </a:solidFill>
                <a:latin typeface="Verdana" panose="020B0604030504040204" pitchFamily="34" charset="0"/>
              </a:endParaRPr>
            </a:p>
          </p:txBody>
        </p:sp>
        <p:sp>
          <p:nvSpPr>
            <p:cNvPr id="52" name="Rectangle 22">
              <a:extLst>
                <a:ext uri="{FF2B5EF4-FFF2-40B4-BE49-F238E27FC236}">
                  <a16:creationId xmlns:a16="http://schemas.microsoft.com/office/drawing/2014/main" id="{05EF5C86-4DA3-40F0-8BBA-54BA1F6C687E}"/>
                </a:ext>
              </a:extLst>
            </p:cNvPr>
            <p:cNvSpPr>
              <a:spLocks noChangeArrowheads="1"/>
            </p:cNvSpPr>
            <p:nvPr/>
          </p:nvSpPr>
          <p:spPr bwMode="gray">
            <a:xfrm>
              <a:off x="2341" y="2110"/>
              <a:ext cx="2309" cy="248"/>
            </a:xfrm>
            <a:prstGeom prst="rect">
              <a:avLst/>
            </a:prstGeom>
            <a:gradFill rotWithShape="1">
              <a:gsLst>
                <a:gs pos="0">
                  <a:srgbClr val="5D2FB9"/>
                </a:gs>
                <a:gs pos="50000">
                  <a:srgbClr val="8041FF"/>
                </a:gs>
                <a:gs pos="100000">
                  <a:srgbClr val="5D2FB9"/>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组件（构件）软件工程</a:t>
              </a:r>
              <a:endParaRPr lang="en-US" altLang="zh-CN" sz="1800">
                <a:solidFill>
                  <a:schemeClr val="bg1"/>
                </a:solidFill>
                <a:latin typeface="Verdana" panose="020B0604030504040204" pitchFamily="34" charset="0"/>
              </a:endParaRPr>
            </a:p>
          </p:txBody>
        </p:sp>
        <p:sp>
          <p:nvSpPr>
            <p:cNvPr id="53" name="Freeform 23">
              <a:extLst>
                <a:ext uri="{FF2B5EF4-FFF2-40B4-BE49-F238E27FC236}">
                  <a16:creationId xmlns:a16="http://schemas.microsoft.com/office/drawing/2014/main" id="{DD1AF34F-F24F-4FDD-BA68-ADDE659C96BE}"/>
                </a:ext>
              </a:extLst>
            </p:cNvPr>
            <p:cNvSpPr>
              <a:spLocks/>
            </p:cNvSpPr>
            <p:nvPr/>
          </p:nvSpPr>
          <p:spPr bwMode="gray">
            <a:xfrm>
              <a:off x="1709" y="2353"/>
              <a:ext cx="2935" cy="454"/>
            </a:xfrm>
            <a:custGeom>
              <a:avLst/>
              <a:gdLst>
                <a:gd name="T0" fmla="*/ 41376746 w 2048"/>
                <a:gd name="T1" fmla="*/ 119162817 h 286"/>
                <a:gd name="T2" fmla="*/ 0 w 2048"/>
                <a:gd name="T3" fmla="*/ 119162817 h 286"/>
                <a:gd name="T4" fmla="*/ 10599406 w 2048"/>
                <a:gd name="T5" fmla="*/ 0 h 286"/>
                <a:gd name="T6" fmla="*/ 48658448 w 2048"/>
                <a:gd name="T7" fmla="*/ 0 h 286"/>
                <a:gd name="T8" fmla="*/ 41376746 w 2048"/>
                <a:gd name="T9" fmla="*/ 119162817 h 286"/>
                <a:gd name="T10" fmla="*/ 0 60000 65536"/>
                <a:gd name="T11" fmla="*/ 0 60000 65536"/>
                <a:gd name="T12" fmla="*/ 0 60000 65536"/>
                <a:gd name="T13" fmla="*/ 0 60000 65536"/>
                <a:gd name="T14" fmla="*/ 0 60000 65536"/>
                <a:gd name="T15" fmla="*/ 0 w 2048"/>
                <a:gd name="T16" fmla="*/ 0 h 286"/>
                <a:gd name="T17" fmla="*/ 2048 w 2048"/>
                <a:gd name="T18" fmla="*/ 286 h 286"/>
              </a:gdLst>
              <a:ahLst/>
              <a:cxnLst>
                <a:cxn ang="T10">
                  <a:pos x="T0" y="T1"/>
                </a:cxn>
                <a:cxn ang="T11">
                  <a:pos x="T2" y="T3"/>
                </a:cxn>
                <a:cxn ang="T12">
                  <a:pos x="T4" y="T5"/>
                </a:cxn>
                <a:cxn ang="T13">
                  <a:pos x="T6" y="T7"/>
                </a:cxn>
                <a:cxn ang="T14">
                  <a:pos x="T8" y="T9"/>
                </a:cxn>
              </a:cxnLst>
              <a:rect l="T15" t="T16" r="T17" b="T18"/>
              <a:pathLst>
                <a:path w="2048" h="286">
                  <a:moveTo>
                    <a:pt x="1742" y="286"/>
                  </a:moveTo>
                  <a:lnTo>
                    <a:pt x="0" y="286"/>
                  </a:lnTo>
                  <a:lnTo>
                    <a:pt x="446" y="0"/>
                  </a:lnTo>
                  <a:lnTo>
                    <a:pt x="2048" y="0"/>
                  </a:lnTo>
                  <a:lnTo>
                    <a:pt x="1742" y="286"/>
                  </a:lnTo>
                  <a:close/>
                </a:path>
              </a:pathLst>
            </a:custGeom>
            <a:solidFill>
              <a:srgbClr val="FF9966"/>
            </a:solidFill>
            <a:ln>
              <a:noFill/>
            </a:ln>
            <a:extLst>
              <a:ext uri="{91240B29-F687-4F45-9708-019B960494DF}">
                <a14:hiddenLine xmlns:a14="http://schemas.microsoft.com/office/drawing/2010/main" w="0">
                  <a:solidFill>
                    <a:srgbClr val="000000"/>
                  </a:solidFill>
                  <a:round/>
                  <a:headEnd/>
                  <a:tailEnd/>
                </a14:hiddenLine>
              </a:ext>
            </a:extLst>
          </p:spPr>
          <p:txBody>
            <a:bodyPr/>
            <a:lstStyle/>
            <a:p>
              <a:endParaRPr lang="zh-CN" altLang="en-US"/>
            </a:p>
          </p:txBody>
        </p:sp>
        <p:sp>
          <p:nvSpPr>
            <p:cNvPr id="54" name="Rectangle 24">
              <a:extLst>
                <a:ext uri="{FF2B5EF4-FFF2-40B4-BE49-F238E27FC236}">
                  <a16:creationId xmlns:a16="http://schemas.microsoft.com/office/drawing/2014/main" id="{2DC0E956-B9E6-4201-82CC-259DB184C066}"/>
                </a:ext>
              </a:extLst>
            </p:cNvPr>
            <p:cNvSpPr>
              <a:spLocks noChangeArrowheads="1"/>
            </p:cNvSpPr>
            <p:nvPr/>
          </p:nvSpPr>
          <p:spPr bwMode="gray">
            <a:xfrm>
              <a:off x="1711" y="2806"/>
              <a:ext cx="2499" cy="248"/>
            </a:xfrm>
            <a:prstGeom prst="rect">
              <a:avLst/>
            </a:prstGeom>
            <a:gradFill rotWithShape="1">
              <a:gsLst>
                <a:gs pos="0">
                  <a:srgbClr val="A0523A"/>
                </a:gs>
                <a:gs pos="50000">
                  <a:srgbClr val="DC7150"/>
                </a:gs>
                <a:gs pos="100000">
                  <a:srgbClr val="A0523A"/>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面向对象的软件工程</a:t>
              </a:r>
              <a:endParaRPr lang="en-US" altLang="zh-CN" sz="1800">
                <a:solidFill>
                  <a:schemeClr val="bg1"/>
                </a:solidFill>
                <a:latin typeface="Verdana" panose="020B0604030504040204" pitchFamily="34" charset="0"/>
              </a:endParaRPr>
            </a:p>
          </p:txBody>
        </p:sp>
        <p:sp>
          <p:nvSpPr>
            <p:cNvPr id="55" name="Rectangle 25">
              <a:extLst>
                <a:ext uri="{FF2B5EF4-FFF2-40B4-BE49-F238E27FC236}">
                  <a16:creationId xmlns:a16="http://schemas.microsoft.com/office/drawing/2014/main" id="{BE4FF2D4-8CE8-4544-93F6-EC7E1295BD54}"/>
                </a:ext>
              </a:extLst>
            </p:cNvPr>
            <p:cNvSpPr>
              <a:spLocks noChangeArrowheads="1"/>
            </p:cNvSpPr>
            <p:nvPr/>
          </p:nvSpPr>
          <p:spPr bwMode="gray">
            <a:xfrm>
              <a:off x="1075" y="3502"/>
              <a:ext cx="2689" cy="248"/>
            </a:xfrm>
            <a:prstGeom prst="rect">
              <a:avLst/>
            </a:prstGeom>
            <a:gradFill rotWithShape="1">
              <a:gsLst>
                <a:gs pos="0">
                  <a:srgbClr val="977514"/>
                </a:gs>
                <a:gs pos="50000">
                  <a:srgbClr val="D0A11C"/>
                </a:gs>
                <a:gs pos="100000">
                  <a:srgbClr val="977514"/>
                </a:gs>
              </a:gsLst>
              <a:lin ang="27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1800">
                  <a:solidFill>
                    <a:schemeClr val="bg1"/>
                  </a:solidFill>
                  <a:latin typeface="Verdana" panose="020B0604030504040204" pitchFamily="34" charset="0"/>
                </a:rPr>
                <a:t>传统软件工程</a:t>
              </a:r>
              <a:endParaRPr lang="en-US" altLang="zh-CN" sz="1800">
                <a:solidFill>
                  <a:schemeClr val="bg1"/>
                </a:solidFill>
                <a:latin typeface="Verdana" panose="020B0604030504040204" pitchFamily="34" charset="0"/>
              </a:endParaRPr>
            </a:p>
          </p:txBody>
        </p:sp>
        <p:sp>
          <p:nvSpPr>
            <p:cNvPr id="56" name="Text Box 26">
              <a:extLst>
                <a:ext uri="{FF2B5EF4-FFF2-40B4-BE49-F238E27FC236}">
                  <a16:creationId xmlns:a16="http://schemas.microsoft.com/office/drawing/2014/main" id="{98C06170-1748-4E5C-A01C-8BF44DA13CA8}"/>
                </a:ext>
              </a:extLst>
            </p:cNvPr>
            <p:cNvSpPr txBox="1">
              <a:spLocks noChangeArrowheads="1"/>
            </p:cNvSpPr>
            <p:nvPr/>
          </p:nvSpPr>
          <p:spPr bwMode="gray">
            <a:xfrm>
              <a:off x="298" y="1230"/>
              <a:ext cx="1329"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21</a:t>
              </a:r>
              <a:r>
                <a:rPr lang="zh-CN" altLang="en-US" sz="1400">
                  <a:latin typeface="Verdana" panose="020B0604030504040204" pitchFamily="34" charset="0"/>
                </a:rPr>
                <a:t>世纪（第四阶段）</a:t>
              </a:r>
              <a:endParaRPr lang="en-US" altLang="zh-CN" sz="1400">
                <a:latin typeface="Verdana" panose="020B0604030504040204" pitchFamily="34" charset="0"/>
              </a:endParaRPr>
            </a:p>
          </p:txBody>
        </p:sp>
        <p:sp>
          <p:nvSpPr>
            <p:cNvPr id="57" name="Text Box 27">
              <a:extLst>
                <a:ext uri="{FF2B5EF4-FFF2-40B4-BE49-F238E27FC236}">
                  <a16:creationId xmlns:a16="http://schemas.microsoft.com/office/drawing/2014/main" id="{A67C210B-57AD-42BF-B554-EFEE8AE37B5E}"/>
                </a:ext>
              </a:extLst>
            </p:cNvPr>
            <p:cNvSpPr txBox="1">
              <a:spLocks noChangeArrowheads="1"/>
            </p:cNvSpPr>
            <p:nvPr/>
          </p:nvSpPr>
          <p:spPr bwMode="gray">
            <a:xfrm>
              <a:off x="298" y="1918"/>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1990s</a:t>
              </a:r>
              <a:r>
                <a:rPr lang="zh-CN" altLang="en-US" sz="1400">
                  <a:latin typeface="Verdana" panose="020B0604030504040204" pitchFamily="34" charset="0"/>
                </a:rPr>
                <a:t>（第三阶段）</a:t>
              </a:r>
              <a:endParaRPr lang="en-US" altLang="zh-CN" sz="1400">
                <a:latin typeface="Verdana" panose="020B0604030504040204" pitchFamily="34" charset="0"/>
              </a:endParaRPr>
            </a:p>
          </p:txBody>
        </p:sp>
        <p:sp>
          <p:nvSpPr>
            <p:cNvPr id="58" name="Text Box 28">
              <a:extLst>
                <a:ext uri="{FF2B5EF4-FFF2-40B4-BE49-F238E27FC236}">
                  <a16:creationId xmlns:a16="http://schemas.microsoft.com/office/drawing/2014/main" id="{321D37BB-6799-4FFF-901B-E8873B19BA1A}"/>
                </a:ext>
              </a:extLst>
            </p:cNvPr>
            <p:cNvSpPr txBox="1">
              <a:spLocks noChangeArrowheads="1"/>
            </p:cNvSpPr>
            <p:nvPr/>
          </p:nvSpPr>
          <p:spPr bwMode="gray">
            <a:xfrm>
              <a:off x="298" y="2638"/>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dirty="0">
                  <a:latin typeface="Verdana" panose="020B0604030504040204" pitchFamily="34" charset="0"/>
                </a:rPr>
                <a:t>1980s</a:t>
              </a:r>
              <a:r>
                <a:rPr lang="zh-CN" altLang="en-US" sz="1400" dirty="0">
                  <a:latin typeface="Verdana" panose="020B0604030504040204" pitchFamily="34" charset="0"/>
                </a:rPr>
                <a:t>（第二阶段）</a:t>
              </a:r>
              <a:endParaRPr lang="en-US" altLang="zh-CN" sz="1400" dirty="0">
                <a:latin typeface="Verdana" panose="020B0604030504040204" pitchFamily="34" charset="0"/>
              </a:endParaRPr>
            </a:p>
          </p:txBody>
        </p:sp>
        <p:sp>
          <p:nvSpPr>
            <p:cNvPr id="59" name="Text Box 29">
              <a:extLst>
                <a:ext uri="{FF2B5EF4-FFF2-40B4-BE49-F238E27FC236}">
                  <a16:creationId xmlns:a16="http://schemas.microsoft.com/office/drawing/2014/main" id="{3809F423-EF27-48C5-944E-5658F017AE10}"/>
                </a:ext>
              </a:extLst>
            </p:cNvPr>
            <p:cNvSpPr txBox="1">
              <a:spLocks noChangeArrowheads="1"/>
            </p:cNvSpPr>
            <p:nvPr/>
          </p:nvSpPr>
          <p:spPr bwMode="gray">
            <a:xfrm>
              <a:off x="298" y="3309"/>
              <a:ext cx="1301" cy="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400">
                  <a:latin typeface="Verdana" panose="020B0604030504040204" pitchFamily="34" charset="0"/>
                </a:rPr>
                <a:t>1970s</a:t>
              </a:r>
              <a:r>
                <a:rPr lang="zh-CN" altLang="en-US" sz="1400">
                  <a:latin typeface="Verdana" panose="020B0604030504040204" pitchFamily="34" charset="0"/>
                </a:rPr>
                <a:t>（第一阶段）</a:t>
              </a:r>
              <a:endParaRPr lang="en-US" altLang="zh-CN" sz="1400">
                <a:latin typeface="Verdana" panose="020B0604030504040204" pitchFamily="34" charset="0"/>
              </a:endParaRPr>
            </a:p>
          </p:txBody>
        </p:sp>
      </p:grpSp>
      <p:sp>
        <p:nvSpPr>
          <p:cNvPr id="60" name="矩形 1">
            <a:extLst>
              <a:ext uri="{FF2B5EF4-FFF2-40B4-BE49-F238E27FC236}">
                <a16:creationId xmlns:a16="http://schemas.microsoft.com/office/drawing/2014/main" id="{21FBC7D5-CA01-4E93-8974-FB9CA5E6A405}"/>
              </a:ext>
            </a:extLst>
          </p:cNvPr>
          <p:cNvSpPr>
            <a:spLocks noChangeArrowheads="1"/>
          </p:cNvSpPr>
          <p:nvPr/>
        </p:nvSpPr>
        <p:spPr bwMode="auto">
          <a:xfrm>
            <a:off x="3393536" y="1096362"/>
            <a:ext cx="419380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800" b="1" dirty="0">
                <a:latin typeface="华文中宋" panose="02010600040101010101" pitchFamily="2" charset="-122"/>
                <a:ea typeface="华文中宋" panose="02010600040101010101" pitchFamily="2" charset="-122"/>
              </a:rPr>
              <a:t>软件工程的发展阶段</a:t>
            </a:r>
          </a:p>
        </p:txBody>
      </p:sp>
      <p:sp>
        <p:nvSpPr>
          <p:cNvPr id="61" name="文本框 60">
            <a:extLst>
              <a:ext uri="{FF2B5EF4-FFF2-40B4-BE49-F238E27FC236}">
                <a16:creationId xmlns:a16="http://schemas.microsoft.com/office/drawing/2014/main" id="{7D00B244-8E83-48F8-AC67-FC9CBBDD3E67}"/>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32163073"/>
      </p:ext>
    </p:extLst>
  </p:cSld>
  <p:clrMapOvr>
    <a:masterClrMapping/>
  </p:clrMapOvr>
  <p:transition/>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59EC1733-4A66-4696-B0E2-11486BB2BFF9}"/>
              </a:ext>
            </a:extLst>
          </p:cNvPr>
          <p:cNvSpPr>
            <a:spLocks noGrp="1"/>
          </p:cNvSpPr>
          <p:nvPr>
            <p:ph idx="1"/>
          </p:nvPr>
        </p:nvSpPr>
        <p:spPr>
          <a:xfrm>
            <a:off x="653241" y="980728"/>
            <a:ext cx="10914872" cy="5824661"/>
          </a:xfrm>
        </p:spPr>
        <p:txBody>
          <a:bodyPr/>
          <a:lstStyle/>
          <a:p>
            <a:pPr marL="342900" lvl="1" indent="-342900">
              <a:buFont typeface="Wingdings" panose="05000000000000000000" pitchFamily="2" charset="2"/>
              <a:buChar char="Ø"/>
              <a:defRPr/>
            </a:pPr>
            <a:r>
              <a:rPr lang="zh-CN" altLang="en-US" sz="2400" dirty="0">
                <a:solidFill>
                  <a:srgbClr val="324A7A"/>
                </a:solidFill>
                <a:latin typeface="华文中宋" panose="02010600040101010101" pitchFamily="2" charset="-122"/>
                <a:ea typeface="华文中宋" panose="02010600040101010101" pitchFamily="2" charset="-122"/>
              </a:rPr>
              <a:t>软件工程发展</a:t>
            </a:r>
            <a:r>
              <a:rPr lang="en-US" altLang="zh-CN" sz="2400" dirty="0">
                <a:solidFill>
                  <a:srgbClr val="324A7A"/>
                </a:solidFill>
                <a:latin typeface="华文中宋" panose="02010600040101010101" pitchFamily="2" charset="-122"/>
                <a:ea typeface="华文中宋" panose="02010600040101010101" pitchFamily="2" charset="-122"/>
              </a:rPr>
              <a:t>:</a:t>
            </a:r>
            <a:r>
              <a:rPr lang="zh-CN" altLang="en-US" sz="2400" dirty="0">
                <a:solidFill>
                  <a:srgbClr val="324A7A"/>
                </a:solidFill>
                <a:latin typeface="华文中宋" panose="02010600040101010101" pitchFamily="2" charset="-122"/>
                <a:ea typeface="华文中宋" panose="02010600040101010101" pitchFamily="2" charset="-122"/>
              </a:rPr>
              <a:t>传统软件工程</a:t>
            </a:r>
            <a:endParaRPr lang="en-US" altLang="zh-CN" sz="2400" dirty="0">
              <a:solidFill>
                <a:srgbClr val="324A7A"/>
              </a:solidFill>
              <a:latin typeface="华文中宋" panose="02010600040101010101" pitchFamily="2" charset="-122"/>
              <a:ea typeface="华文中宋" panose="02010600040101010101" pitchFamily="2" charset="-122"/>
            </a:endParaRPr>
          </a:p>
          <a:p>
            <a:pPr marL="261922" lvl="1" indent="0">
              <a:buNone/>
              <a:defRPr/>
            </a:pPr>
            <a:r>
              <a:rPr lang="en-US" altLang="zh-CN" sz="2400" b="0" dirty="0"/>
              <a:t>20</a:t>
            </a:r>
            <a:r>
              <a:rPr lang="zh-CN" altLang="zh-CN" sz="2400" b="0" dirty="0"/>
              <a:t>世纪</a:t>
            </a:r>
            <a:r>
              <a:rPr lang="en-US" altLang="zh-CN" sz="2400" b="0" dirty="0"/>
              <a:t>70</a:t>
            </a:r>
            <a:r>
              <a:rPr lang="zh-CN" altLang="zh-CN" sz="2400" b="0" dirty="0"/>
              <a:t>年代，为了解决软件项目失败率高、错误率高以及软件维护任务重等问题，人们提出软件开发工程化的思想，希望使软件开发走上正规化的道路，并努力克服软件危机。</a:t>
            </a:r>
            <a:endParaRPr lang="zh-CN" altLang="en-US" sz="2400" b="0" dirty="0"/>
          </a:p>
        </p:txBody>
      </p:sp>
      <p:sp>
        <p:nvSpPr>
          <p:cNvPr id="5" name="文本框 4">
            <a:extLst>
              <a:ext uri="{FF2B5EF4-FFF2-40B4-BE49-F238E27FC236}">
                <a16:creationId xmlns:a16="http://schemas.microsoft.com/office/drawing/2014/main" id="{AF026B40-E317-490B-9106-1C83BB05B5D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7" name="AutoShape 3">
            <a:extLst>
              <a:ext uri="{FF2B5EF4-FFF2-40B4-BE49-F238E27FC236}">
                <a16:creationId xmlns:a16="http://schemas.microsoft.com/office/drawing/2014/main" id="{17C2BDD6-29C1-4173-AFB0-58ACB4A113C5}"/>
              </a:ext>
            </a:extLst>
          </p:cNvPr>
          <p:cNvSpPr>
            <a:spLocks noChangeArrowheads="1"/>
          </p:cNvSpPr>
          <p:nvPr/>
        </p:nvSpPr>
        <p:spPr bwMode="auto">
          <a:xfrm>
            <a:off x="7380607" y="3987415"/>
            <a:ext cx="2286000" cy="2667000"/>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1800">
              <a:latin typeface="Verdana" panose="020B0604030504040204" pitchFamily="34" charset="0"/>
            </a:endParaRPr>
          </a:p>
        </p:txBody>
      </p:sp>
      <p:sp>
        <p:nvSpPr>
          <p:cNvPr id="8" name="Text Box 4">
            <a:extLst>
              <a:ext uri="{FF2B5EF4-FFF2-40B4-BE49-F238E27FC236}">
                <a16:creationId xmlns:a16="http://schemas.microsoft.com/office/drawing/2014/main" id="{43BAF5FB-7D63-4E0A-A896-D35C7103FDF3}"/>
              </a:ext>
            </a:extLst>
          </p:cNvPr>
          <p:cNvSpPr txBox="1">
            <a:spLocks noChangeArrowheads="1"/>
          </p:cNvSpPr>
          <p:nvPr/>
        </p:nvSpPr>
        <p:spPr bwMode="auto">
          <a:xfrm>
            <a:off x="7551535" y="4391173"/>
            <a:ext cx="2057400" cy="2062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b="1" dirty="0">
                <a:solidFill>
                  <a:srgbClr val="000000"/>
                </a:solidFill>
                <a:latin typeface="Arial" panose="020B0604020202020204" pitchFamily="34" charset="0"/>
              </a:rPr>
              <a:t>侧重与对软件开发过程中分析、设计的方法的研究</a:t>
            </a:r>
            <a:endParaRPr lang="en-US" altLang="zh-CN" sz="1600" b="1" dirty="0">
              <a:solidFill>
                <a:srgbClr val="000000"/>
              </a:solidFill>
              <a:latin typeface="Arial" panose="020B0604020202020204" pitchFamily="34" charset="0"/>
            </a:endParaRPr>
          </a:p>
          <a:p>
            <a:pPr>
              <a:spcBef>
                <a:spcPct val="0"/>
              </a:spcBef>
              <a:buFontTx/>
              <a:buNone/>
            </a:pPr>
            <a:r>
              <a:rPr lang="zh-CN" altLang="zh-CN" sz="1600" dirty="0">
                <a:latin typeface="楷体" panose="02010609060101010101" pitchFamily="49" charset="-122"/>
                <a:ea typeface="楷体" panose="02010609060101010101" pitchFamily="49" charset="-122"/>
              </a:rPr>
              <a:t>结构化开发方法，即</a:t>
            </a:r>
            <a:r>
              <a:rPr lang="en-US" altLang="zh-CN" sz="1600" dirty="0">
                <a:latin typeface="楷体" panose="02010609060101010101" pitchFamily="49" charset="-122"/>
                <a:ea typeface="楷体" panose="02010609060101010101" pitchFamily="49" charset="-122"/>
              </a:rPr>
              <a:t>PO</a:t>
            </a:r>
            <a:r>
              <a:rPr lang="zh-CN" altLang="zh-CN" sz="1600" dirty="0">
                <a:latin typeface="楷体" panose="02010609060101010101" pitchFamily="49" charset="-122"/>
                <a:ea typeface="楷体" panose="02010609060101010101" pitchFamily="49" charset="-122"/>
              </a:rPr>
              <a:t>（面向过程的开发或结构化方法）以及结构化的分析、设计和相应测试方法。</a:t>
            </a:r>
            <a:endParaRPr lang="en-US" altLang="zh-CN" sz="1600" dirty="0">
              <a:solidFill>
                <a:srgbClr val="000000"/>
              </a:solidFill>
              <a:latin typeface="楷体" panose="02010609060101010101" pitchFamily="49" charset="-122"/>
              <a:ea typeface="楷体" panose="02010609060101010101" pitchFamily="49" charset="-122"/>
            </a:endParaRPr>
          </a:p>
        </p:txBody>
      </p:sp>
      <p:sp>
        <p:nvSpPr>
          <p:cNvPr id="9" name="AutoShape 5">
            <a:extLst>
              <a:ext uri="{FF2B5EF4-FFF2-40B4-BE49-F238E27FC236}">
                <a16:creationId xmlns:a16="http://schemas.microsoft.com/office/drawing/2014/main" id="{F5104D20-54D6-47EC-8691-EDE80BF3BAB2}"/>
              </a:ext>
            </a:extLst>
          </p:cNvPr>
          <p:cNvSpPr>
            <a:spLocks noChangeArrowheads="1"/>
          </p:cNvSpPr>
          <p:nvPr/>
        </p:nvSpPr>
        <p:spPr bwMode="auto">
          <a:xfrm>
            <a:off x="2568175" y="3904121"/>
            <a:ext cx="2286000" cy="2667000"/>
          </a:xfrm>
          <a:prstGeom prst="roundRect">
            <a:avLst>
              <a:gd name="adj" fmla="val 16667"/>
            </a:avLst>
          </a:prstGeom>
          <a:noFill/>
          <a:ln w="381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endParaRPr lang="zh-CN" altLang="zh-CN" sz="1800">
              <a:latin typeface="Verdana" panose="020B0604030504040204" pitchFamily="34" charset="0"/>
            </a:endParaRPr>
          </a:p>
        </p:txBody>
      </p:sp>
      <p:sp>
        <p:nvSpPr>
          <p:cNvPr id="10" name="Text Box 6">
            <a:extLst>
              <a:ext uri="{FF2B5EF4-FFF2-40B4-BE49-F238E27FC236}">
                <a16:creationId xmlns:a16="http://schemas.microsoft.com/office/drawing/2014/main" id="{ED3CAFE7-2F41-49A1-AF30-5B7E4013AF49}"/>
              </a:ext>
            </a:extLst>
          </p:cNvPr>
          <p:cNvSpPr txBox="1">
            <a:spLocks noChangeArrowheads="1"/>
          </p:cNvSpPr>
          <p:nvPr/>
        </p:nvSpPr>
        <p:spPr bwMode="auto">
          <a:xfrm>
            <a:off x="2661131" y="4239217"/>
            <a:ext cx="2038350" cy="181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b="1" dirty="0">
                <a:solidFill>
                  <a:srgbClr val="000000"/>
                </a:solidFill>
                <a:latin typeface="Arial" panose="020B0604020202020204" pitchFamily="34" charset="0"/>
              </a:rPr>
              <a:t>管理的角度，希望实现软件开发过程的工程化。</a:t>
            </a:r>
            <a:endParaRPr lang="en-US" altLang="zh-CN" sz="1600" b="1" dirty="0">
              <a:solidFill>
                <a:srgbClr val="000000"/>
              </a:solidFill>
              <a:latin typeface="Arial" panose="020B0604020202020204" pitchFamily="34" charset="0"/>
            </a:endParaRPr>
          </a:p>
          <a:p>
            <a:pPr>
              <a:spcBef>
                <a:spcPct val="0"/>
              </a:spcBef>
              <a:buFontTx/>
              <a:buNone/>
            </a:pPr>
            <a:r>
              <a:rPr lang="en-US" altLang="zh-CN" sz="1600" dirty="0">
                <a:latin typeface="楷体" panose="02010609060101010101" pitchFamily="49" charset="-122"/>
                <a:ea typeface="楷体" panose="02010609060101010101" pitchFamily="49" charset="-122"/>
              </a:rPr>
              <a:t> </a:t>
            </a:r>
            <a:r>
              <a:rPr lang="zh-CN" altLang="zh-CN" sz="1600" dirty="0">
                <a:latin typeface="楷体" panose="02010609060101010101" pitchFamily="49" charset="-122"/>
                <a:ea typeface="楷体" panose="02010609060101010101" pitchFamily="49" charset="-122"/>
              </a:rPr>
              <a:t>“瀑布式”生命周期模型</a:t>
            </a:r>
            <a:r>
              <a:rPr lang="zh-CN" altLang="en-US" sz="1600" dirty="0">
                <a:latin typeface="楷体" panose="02010609060101010101" pitchFamily="49" charset="-122"/>
                <a:ea typeface="楷体" panose="02010609060101010101" pitchFamily="49" charset="-122"/>
              </a:rPr>
              <a:t>：</a:t>
            </a:r>
            <a:r>
              <a:rPr lang="zh-CN" altLang="zh-CN" sz="1600" b="1" dirty="0">
                <a:latin typeface="楷体" panose="02010609060101010101" pitchFamily="49" charset="-122"/>
                <a:ea typeface="楷体" panose="02010609060101010101" pitchFamily="49" charset="-122"/>
              </a:rPr>
              <a:t>分析 → 设计 → 编码 → 测试 → 维护</a:t>
            </a:r>
            <a:endParaRPr lang="en-US" altLang="zh-CN" sz="1600" dirty="0">
              <a:solidFill>
                <a:srgbClr val="000000"/>
              </a:solidFill>
              <a:latin typeface="楷体" panose="02010609060101010101" pitchFamily="49" charset="-122"/>
              <a:ea typeface="楷体" panose="02010609060101010101" pitchFamily="49" charset="-122"/>
            </a:endParaRPr>
          </a:p>
        </p:txBody>
      </p:sp>
      <p:sp>
        <p:nvSpPr>
          <p:cNvPr id="11" name="Freeform 8">
            <a:extLst>
              <a:ext uri="{FF2B5EF4-FFF2-40B4-BE49-F238E27FC236}">
                <a16:creationId xmlns:a16="http://schemas.microsoft.com/office/drawing/2014/main" id="{747B8CF1-422A-4CDB-AE33-8ABA2AE510EF}"/>
              </a:ext>
            </a:extLst>
          </p:cNvPr>
          <p:cNvSpPr>
            <a:spLocks/>
          </p:cNvSpPr>
          <p:nvPr/>
        </p:nvSpPr>
        <p:spPr bwMode="gray">
          <a:xfrm>
            <a:off x="4829920" y="3905842"/>
            <a:ext cx="903287"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a:extLst/>
        </p:spPr>
        <p:txBody>
          <a:bodyPr/>
          <a:lstStyle/>
          <a:p>
            <a:pPr eaLnBrk="1" hangingPunct="1">
              <a:defRPr/>
            </a:pPr>
            <a:endParaRPr lang="zh-CN" altLang="en-US">
              <a:latin typeface="Arial" charset="0"/>
            </a:endParaRPr>
          </a:p>
        </p:txBody>
      </p:sp>
      <p:sp>
        <p:nvSpPr>
          <p:cNvPr id="12" name="Freeform 10">
            <a:extLst>
              <a:ext uri="{FF2B5EF4-FFF2-40B4-BE49-F238E27FC236}">
                <a16:creationId xmlns:a16="http://schemas.microsoft.com/office/drawing/2014/main" id="{B1D8BBA2-D2A8-40FC-9E6D-9910E4CF467E}"/>
              </a:ext>
            </a:extLst>
          </p:cNvPr>
          <p:cNvSpPr>
            <a:spLocks/>
          </p:cNvSpPr>
          <p:nvPr/>
        </p:nvSpPr>
        <p:spPr bwMode="gray">
          <a:xfrm flipH="1">
            <a:off x="6482506" y="3905842"/>
            <a:ext cx="903288" cy="1241425"/>
          </a:xfrm>
          <a:custGeom>
            <a:avLst/>
            <a:gdLst>
              <a:gd name="T0" fmla="*/ 580 w 580"/>
              <a:gd name="T1" fmla="*/ 0 h 798"/>
              <a:gd name="T2" fmla="*/ 578 w 580"/>
              <a:gd name="T3" fmla="*/ 90 h 798"/>
              <a:gd name="T4" fmla="*/ 568 w 580"/>
              <a:gd name="T5" fmla="*/ 174 h 798"/>
              <a:gd name="T6" fmla="*/ 552 w 580"/>
              <a:gd name="T7" fmla="*/ 252 h 798"/>
              <a:gd name="T8" fmla="*/ 526 w 580"/>
              <a:gd name="T9" fmla="*/ 324 h 798"/>
              <a:gd name="T10" fmla="*/ 494 w 580"/>
              <a:gd name="T11" fmla="*/ 390 h 798"/>
              <a:gd name="T12" fmla="*/ 452 w 580"/>
              <a:gd name="T13" fmla="*/ 450 h 798"/>
              <a:gd name="T14" fmla="*/ 402 w 580"/>
              <a:gd name="T15" fmla="*/ 508 h 798"/>
              <a:gd name="T16" fmla="*/ 342 w 580"/>
              <a:gd name="T17" fmla="*/ 560 h 798"/>
              <a:gd name="T18" fmla="*/ 270 w 580"/>
              <a:gd name="T19" fmla="*/ 610 h 798"/>
              <a:gd name="T20" fmla="*/ 188 w 580"/>
              <a:gd name="T21" fmla="*/ 656 h 798"/>
              <a:gd name="T22" fmla="*/ 188 w 580"/>
              <a:gd name="T23" fmla="*/ 798 h 798"/>
              <a:gd name="T24" fmla="*/ 0 w 580"/>
              <a:gd name="T25" fmla="*/ 514 h 798"/>
              <a:gd name="T26" fmla="*/ 188 w 580"/>
              <a:gd name="T27" fmla="*/ 230 h 798"/>
              <a:gd name="T28" fmla="*/ 188 w 580"/>
              <a:gd name="T29" fmla="*/ 372 h 798"/>
              <a:gd name="T30" fmla="*/ 224 w 580"/>
              <a:gd name="T31" fmla="*/ 368 h 798"/>
              <a:gd name="T32" fmla="*/ 264 w 580"/>
              <a:gd name="T33" fmla="*/ 356 h 798"/>
              <a:gd name="T34" fmla="*/ 306 w 580"/>
              <a:gd name="T35" fmla="*/ 336 h 798"/>
              <a:gd name="T36" fmla="*/ 348 w 580"/>
              <a:gd name="T37" fmla="*/ 310 h 798"/>
              <a:gd name="T38" fmla="*/ 392 w 580"/>
              <a:gd name="T39" fmla="*/ 280 h 798"/>
              <a:gd name="T40" fmla="*/ 432 w 580"/>
              <a:gd name="T41" fmla="*/ 246 h 798"/>
              <a:gd name="T42" fmla="*/ 472 w 580"/>
              <a:gd name="T43" fmla="*/ 208 h 798"/>
              <a:gd name="T44" fmla="*/ 506 w 580"/>
              <a:gd name="T45" fmla="*/ 166 h 798"/>
              <a:gd name="T46" fmla="*/ 536 w 580"/>
              <a:gd name="T47" fmla="*/ 124 h 798"/>
              <a:gd name="T48" fmla="*/ 558 w 580"/>
              <a:gd name="T49" fmla="*/ 82 h 798"/>
              <a:gd name="T50" fmla="*/ 574 w 580"/>
              <a:gd name="T51" fmla="*/ 40 h 798"/>
              <a:gd name="T52" fmla="*/ 578 w 580"/>
              <a:gd name="T53" fmla="*/ 0 h 798"/>
              <a:gd name="T54" fmla="*/ 580 w 580"/>
              <a:gd name="T55" fmla="*/ 0 h 7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80" h="798">
                <a:moveTo>
                  <a:pt x="580" y="0"/>
                </a:moveTo>
                <a:lnTo>
                  <a:pt x="578" y="90"/>
                </a:lnTo>
                <a:lnTo>
                  <a:pt x="568" y="174"/>
                </a:lnTo>
                <a:lnTo>
                  <a:pt x="552" y="252"/>
                </a:lnTo>
                <a:lnTo>
                  <a:pt x="526" y="324"/>
                </a:lnTo>
                <a:lnTo>
                  <a:pt x="494" y="390"/>
                </a:lnTo>
                <a:lnTo>
                  <a:pt x="452" y="450"/>
                </a:lnTo>
                <a:lnTo>
                  <a:pt x="402" y="508"/>
                </a:lnTo>
                <a:lnTo>
                  <a:pt x="342" y="560"/>
                </a:lnTo>
                <a:lnTo>
                  <a:pt x="270" y="610"/>
                </a:lnTo>
                <a:lnTo>
                  <a:pt x="188" y="656"/>
                </a:lnTo>
                <a:lnTo>
                  <a:pt x="188" y="798"/>
                </a:lnTo>
                <a:lnTo>
                  <a:pt x="0" y="514"/>
                </a:lnTo>
                <a:lnTo>
                  <a:pt x="188" y="230"/>
                </a:lnTo>
                <a:lnTo>
                  <a:pt x="188" y="372"/>
                </a:lnTo>
                <a:lnTo>
                  <a:pt x="224" y="368"/>
                </a:lnTo>
                <a:lnTo>
                  <a:pt x="264" y="356"/>
                </a:lnTo>
                <a:lnTo>
                  <a:pt x="306" y="336"/>
                </a:lnTo>
                <a:lnTo>
                  <a:pt x="348" y="310"/>
                </a:lnTo>
                <a:lnTo>
                  <a:pt x="392" y="280"/>
                </a:lnTo>
                <a:lnTo>
                  <a:pt x="432" y="246"/>
                </a:lnTo>
                <a:lnTo>
                  <a:pt x="472" y="208"/>
                </a:lnTo>
                <a:lnTo>
                  <a:pt x="506" y="166"/>
                </a:lnTo>
                <a:lnTo>
                  <a:pt x="536" y="124"/>
                </a:lnTo>
                <a:lnTo>
                  <a:pt x="558" y="82"/>
                </a:lnTo>
                <a:lnTo>
                  <a:pt x="574" y="40"/>
                </a:lnTo>
                <a:lnTo>
                  <a:pt x="578" y="0"/>
                </a:lnTo>
                <a:lnTo>
                  <a:pt x="580" y="0"/>
                </a:lnTo>
                <a:close/>
              </a:path>
            </a:pathLst>
          </a:custGeom>
          <a:gradFill rotWithShape="1">
            <a:gsLst>
              <a:gs pos="0">
                <a:schemeClr val="accent1"/>
              </a:gs>
              <a:gs pos="100000">
                <a:schemeClr val="accent1">
                  <a:gamma/>
                  <a:tint val="31765"/>
                  <a:invGamma/>
                </a:schemeClr>
              </a:gs>
            </a:gsLst>
            <a:lin ang="0" scaled="1"/>
          </a:gradFill>
          <a:ln>
            <a:noFill/>
          </a:ln>
          <a:extLst/>
        </p:spPr>
        <p:txBody>
          <a:bodyPr/>
          <a:lstStyle/>
          <a:p>
            <a:pPr eaLnBrk="1" hangingPunct="1">
              <a:defRPr/>
            </a:pPr>
            <a:endParaRPr lang="zh-CN" altLang="en-US">
              <a:latin typeface="Arial" charset="0"/>
            </a:endParaRPr>
          </a:p>
        </p:txBody>
      </p:sp>
      <p:grpSp>
        <p:nvGrpSpPr>
          <p:cNvPr id="13" name="Group 11">
            <a:extLst>
              <a:ext uri="{FF2B5EF4-FFF2-40B4-BE49-F238E27FC236}">
                <a16:creationId xmlns:a16="http://schemas.microsoft.com/office/drawing/2014/main" id="{A44B01CD-AE71-4612-882C-5F9558912D7B}"/>
              </a:ext>
            </a:extLst>
          </p:cNvPr>
          <p:cNvGrpSpPr>
            <a:grpSpLocks/>
          </p:cNvGrpSpPr>
          <p:nvPr/>
        </p:nvGrpSpPr>
        <p:grpSpPr bwMode="auto">
          <a:xfrm>
            <a:off x="4667446" y="2471269"/>
            <a:ext cx="2998787" cy="1601788"/>
            <a:chOff x="1997" y="1314"/>
            <a:chExt cx="1889" cy="1009"/>
          </a:xfrm>
        </p:grpSpPr>
        <p:grpSp>
          <p:nvGrpSpPr>
            <p:cNvPr id="14" name="Group 12">
              <a:extLst>
                <a:ext uri="{FF2B5EF4-FFF2-40B4-BE49-F238E27FC236}">
                  <a16:creationId xmlns:a16="http://schemas.microsoft.com/office/drawing/2014/main" id="{34D1E2E0-90C1-4B01-BF13-1AAC182109B5}"/>
                </a:ext>
              </a:extLst>
            </p:cNvPr>
            <p:cNvGrpSpPr>
              <a:grpSpLocks/>
            </p:cNvGrpSpPr>
            <p:nvPr/>
          </p:nvGrpSpPr>
          <p:grpSpPr bwMode="auto">
            <a:xfrm>
              <a:off x="1997" y="1404"/>
              <a:ext cx="1889" cy="919"/>
              <a:chOff x="1973" y="1027"/>
              <a:chExt cx="1926" cy="937"/>
            </a:xfrm>
          </p:grpSpPr>
          <p:sp>
            <p:nvSpPr>
              <p:cNvPr id="19" name="Oval 13">
                <a:extLst>
                  <a:ext uri="{FF2B5EF4-FFF2-40B4-BE49-F238E27FC236}">
                    <a16:creationId xmlns:a16="http://schemas.microsoft.com/office/drawing/2014/main" id="{4426E87D-F3C1-423A-A9C7-F9C1F9DF693C}"/>
                  </a:ext>
                </a:extLst>
              </p:cNvPr>
              <p:cNvSpPr>
                <a:spLocks noChangeArrowheads="1"/>
              </p:cNvSpPr>
              <p:nvPr/>
            </p:nvSpPr>
            <p:spPr bwMode="gray">
              <a:xfrm>
                <a:off x="1994" y="1057"/>
                <a:ext cx="1905" cy="907"/>
              </a:xfrm>
              <a:prstGeom prst="ellipse">
                <a:avLst/>
              </a:prstGeom>
              <a:gradFill rotWithShape="1">
                <a:gsLst>
                  <a:gs pos="0">
                    <a:schemeClr val="hlink"/>
                  </a:gs>
                  <a:gs pos="100000">
                    <a:schemeClr val="hlink">
                      <a:gamma/>
                      <a:shade val="48627"/>
                      <a:invGamma/>
                    </a:schemeClr>
                  </a:gs>
                </a:gsLst>
                <a:lin ang="2700000" scaled="1"/>
              </a:gradFill>
              <a:ln>
                <a:noFill/>
              </a:ln>
              <a:effectLst/>
              <a:extLst/>
            </p:spPr>
            <p:txBody>
              <a:bodyPr wrap="none" anchor="ctr"/>
              <a:lstStyle/>
              <a:p>
                <a:pPr eaLnBrk="1" hangingPunct="1">
                  <a:defRPr/>
                </a:pPr>
                <a:endParaRPr lang="zh-CN" altLang="en-US">
                  <a:latin typeface="Arial" charset="0"/>
                  <a:ea typeface="宋体" charset="-122"/>
                </a:endParaRPr>
              </a:p>
            </p:txBody>
          </p:sp>
          <p:sp>
            <p:nvSpPr>
              <p:cNvPr id="20" name="Oval 14">
                <a:extLst>
                  <a:ext uri="{FF2B5EF4-FFF2-40B4-BE49-F238E27FC236}">
                    <a16:creationId xmlns:a16="http://schemas.microsoft.com/office/drawing/2014/main" id="{B1D5F2CC-2F60-4545-8C94-C4D271A7D3C5}"/>
                  </a:ext>
                </a:extLst>
              </p:cNvPr>
              <p:cNvSpPr>
                <a:spLocks noChangeArrowheads="1"/>
              </p:cNvSpPr>
              <p:nvPr/>
            </p:nvSpPr>
            <p:spPr bwMode="gray">
              <a:xfrm>
                <a:off x="1973" y="1027"/>
                <a:ext cx="1905" cy="907"/>
              </a:xfrm>
              <a:prstGeom prst="ellipse">
                <a:avLst/>
              </a:prstGeom>
              <a:gradFill rotWithShape="1">
                <a:gsLst>
                  <a:gs pos="0">
                    <a:schemeClr val="hlink">
                      <a:gamma/>
                      <a:tint val="44314"/>
                      <a:invGamma/>
                    </a:schemeClr>
                  </a:gs>
                  <a:gs pos="100000">
                    <a:schemeClr val="hlink"/>
                  </a:gs>
                </a:gsLst>
                <a:lin ang="2700000" scaled="1"/>
              </a:gradFill>
              <a:ln>
                <a:noFill/>
              </a:ln>
              <a:effectLst/>
              <a:extLst/>
            </p:spPr>
            <p:txBody>
              <a:bodyPr wrap="none" anchor="ctr"/>
              <a:lstStyle/>
              <a:p>
                <a:pPr eaLnBrk="1" hangingPunct="1">
                  <a:defRPr/>
                </a:pPr>
                <a:endParaRPr lang="zh-CN" altLang="en-US">
                  <a:latin typeface="Arial" charset="0"/>
                  <a:ea typeface="宋体" charset="-122"/>
                </a:endParaRPr>
              </a:p>
            </p:txBody>
          </p:sp>
        </p:grpSp>
        <p:sp>
          <p:nvSpPr>
            <p:cNvPr id="15" name="Oval 15">
              <a:extLst>
                <a:ext uri="{FF2B5EF4-FFF2-40B4-BE49-F238E27FC236}">
                  <a16:creationId xmlns:a16="http://schemas.microsoft.com/office/drawing/2014/main" id="{6FC7E3A9-AF87-4CEA-BF9E-60D8D881E6E3}"/>
                </a:ext>
              </a:extLst>
            </p:cNvPr>
            <p:cNvSpPr>
              <a:spLocks noChangeArrowheads="1"/>
            </p:cNvSpPr>
            <p:nvPr/>
          </p:nvSpPr>
          <p:spPr bwMode="gray">
            <a:xfrm>
              <a:off x="2086" y="1314"/>
              <a:ext cx="1691" cy="845"/>
            </a:xfrm>
            <a:prstGeom prst="ellipse">
              <a:avLst/>
            </a:prstGeom>
            <a:gradFill rotWithShape="1">
              <a:gsLst>
                <a:gs pos="0">
                  <a:schemeClr val="accent1">
                    <a:gamma/>
                    <a:shade val="46275"/>
                    <a:invGamma/>
                  </a:schemeClr>
                </a:gs>
                <a:gs pos="100000">
                  <a:schemeClr val="accent1"/>
                </a:gs>
              </a:gsLst>
              <a:lin ang="2700000" scaled="1"/>
            </a:gradFill>
            <a:ln>
              <a:noFill/>
            </a:ln>
            <a:effectLst/>
            <a:extLst/>
          </p:spPr>
          <p:txBody>
            <a:bodyPr vert="eaVert" wrap="none" anchor="ctr"/>
            <a:lstStyle/>
            <a:p>
              <a:pPr eaLnBrk="1" hangingPunct="1">
                <a:defRPr/>
              </a:pPr>
              <a:endParaRPr lang="zh-CN" altLang="en-US">
                <a:latin typeface="Arial" charset="0"/>
                <a:ea typeface="宋体" charset="-122"/>
              </a:endParaRPr>
            </a:p>
          </p:txBody>
        </p:sp>
        <p:sp>
          <p:nvSpPr>
            <p:cNvPr id="16" name="Oval 16">
              <a:extLst>
                <a:ext uri="{FF2B5EF4-FFF2-40B4-BE49-F238E27FC236}">
                  <a16:creationId xmlns:a16="http://schemas.microsoft.com/office/drawing/2014/main" id="{6FBDCB89-B613-413D-B878-D0B6E7B3E687}"/>
                </a:ext>
              </a:extLst>
            </p:cNvPr>
            <p:cNvSpPr>
              <a:spLocks noChangeArrowheads="1"/>
            </p:cNvSpPr>
            <p:nvPr/>
          </p:nvSpPr>
          <p:spPr bwMode="gray">
            <a:xfrm>
              <a:off x="2108" y="1319"/>
              <a:ext cx="1650" cy="824"/>
            </a:xfrm>
            <a:prstGeom prst="ellipse">
              <a:avLst/>
            </a:prstGeom>
            <a:gradFill rotWithShape="1">
              <a:gsLst>
                <a:gs pos="0">
                  <a:schemeClr val="accent1">
                    <a:alpha val="0"/>
                  </a:schemeClr>
                </a:gs>
                <a:gs pos="100000">
                  <a:schemeClr val="accent1">
                    <a:gamma/>
                    <a:tint val="34902"/>
                    <a:invGamma/>
                  </a:schemeClr>
                </a:gs>
              </a:gsLst>
              <a:lin ang="2700000" scaled="1"/>
            </a:gradFill>
            <a:ln>
              <a:noFill/>
            </a:ln>
            <a:effectLst/>
            <a:extLst/>
          </p:spPr>
          <p:txBody>
            <a:bodyPr vert="eaVert" wrap="none" anchor="ctr"/>
            <a:lstStyle/>
            <a:p>
              <a:pPr eaLnBrk="1" hangingPunct="1">
                <a:defRPr/>
              </a:pPr>
              <a:endParaRPr lang="zh-CN" altLang="en-US">
                <a:latin typeface="Arial" charset="0"/>
                <a:ea typeface="宋体" charset="-122"/>
              </a:endParaRPr>
            </a:p>
          </p:txBody>
        </p:sp>
        <p:sp>
          <p:nvSpPr>
            <p:cNvPr id="17" name="Oval 17">
              <a:extLst>
                <a:ext uri="{FF2B5EF4-FFF2-40B4-BE49-F238E27FC236}">
                  <a16:creationId xmlns:a16="http://schemas.microsoft.com/office/drawing/2014/main" id="{FEA4B4AE-2941-4F84-8659-3271419EAABF}"/>
                </a:ext>
              </a:extLst>
            </p:cNvPr>
            <p:cNvSpPr>
              <a:spLocks noChangeArrowheads="1"/>
            </p:cNvSpPr>
            <p:nvPr/>
          </p:nvSpPr>
          <p:spPr bwMode="gray">
            <a:xfrm>
              <a:off x="2125" y="1327"/>
              <a:ext cx="1570" cy="770"/>
            </a:xfrm>
            <a:prstGeom prst="ellipse">
              <a:avLst/>
            </a:prstGeom>
            <a:gradFill rotWithShape="1">
              <a:gsLst>
                <a:gs pos="0">
                  <a:schemeClr val="accent1">
                    <a:gamma/>
                    <a:shade val="79216"/>
                    <a:invGamma/>
                  </a:schemeClr>
                </a:gs>
                <a:gs pos="100000">
                  <a:schemeClr val="accent1">
                    <a:alpha val="48000"/>
                  </a:schemeClr>
                </a:gs>
              </a:gsLst>
              <a:lin ang="2700000" scaled="1"/>
            </a:gradFill>
            <a:ln>
              <a:noFill/>
            </a:ln>
            <a:effectLst/>
            <a:extLst/>
          </p:spPr>
          <p:txBody>
            <a:bodyPr vert="eaVert" wrap="none" anchor="ctr"/>
            <a:lstStyle/>
            <a:p>
              <a:pPr eaLnBrk="1" hangingPunct="1">
                <a:defRPr/>
              </a:pPr>
              <a:endParaRPr lang="zh-CN" altLang="en-US">
                <a:latin typeface="Arial" charset="0"/>
                <a:ea typeface="宋体" charset="-122"/>
              </a:endParaRPr>
            </a:p>
          </p:txBody>
        </p:sp>
        <p:sp>
          <p:nvSpPr>
            <p:cNvPr id="18" name="Oval 18">
              <a:extLst>
                <a:ext uri="{FF2B5EF4-FFF2-40B4-BE49-F238E27FC236}">
                  <a16:creationId xmlns:a16="http://schemas.microsoft.com/office/drawing/2014/main" id="{C4D4B124-2A0E-45C8-8B86-00D4E29067DB}"/>
                </a:ext>
              </a:extLst>
            </p:cNvPr>
            <p:cNvSpPr>
              <a:spLocks noChangeArrowheads="1"/>
            </p:cNvSpPr>
            <p:nvPr/>
          </p:nvSpPr>
          <p:spPr bwMode="gray">
            <a:xfrm>
              <a:off x="2208" y="1344"/>
              <a:ext cx="1382" cy="624"/>
            </a:xfrm>
            <a:prstGeom prst="ellipse">
              <a:avLst/>
            </a:prstGeom>
            <a:gradFill rotWithShape="1">
              <a:gsLst>
                <a:gs pos="0">
                  <a:schemeClr val="accent1">
                    <a:gamma/>
                    <a:tint val="0"/>
                    <a:invGamma/>
                  </a:schemeClr>
                </a:gs>
                <a:gs pos="100000">
                  <a:schemeClr val="accent1">
                    <a:alpha val="38000"/>
                  </a:schemeClr>
                </a:gs>
              </a:gsLst>
              <a:lin ang="2700000" scaled="1"/>
            </a:gradFill>
            <a:ln>
              <a:noFill/>
            </a:ln>
            <a:effectLst/>
            <a:extLst/>
          </p:spPr>
          <p:txBody>
            <a:bodyPr vert="eaVert" wrap="none" anchor="ctr"/>
            <a:lstStyle/>
            <a:p>
              <a:pPr eaLnBrk="1" hangingPunct="1">
                <a:defRPr/>
              </a:pPr>
              <a:endParaRPr lang="zh-CN" altLang="en-US">
                <a:latin typeface="Arial" charset="0"/>
                <a:ea typeface="宋体" charset="-122"/>
              </a:endParaRPr>
            </a:p>
          </p:txBody>
        </p:sp>
      </p:grpSp>
      <p:sp>
        <p:nvSpPr>
          <p:cNvPr id="21" name="Text Box 19">
            <a:extLst>
              <a:ext uri="{FF2B5EF4-FFF2-40B4-BE49-F238E27FC236}">
                <a16:creationId xmlns:a16="http://schemas.microsoft.com/office/drawing/2014/main" id="{98079081-BEE5-4910-B6D0-533C046BFB93}"/>
              </a:ext>
            </a:extLst>
          </p:cNvPr>
          <p:cNvSpPr txBox="1">
            <a:spLocks noChangeArrowheads="1"/>
          </p:cNvSpPr>
          <p:nvPr/>
        </p:nvSpPr>
        <p:spPr bwMode="auto">
          <a:xfrm>
            <a:off x="5087095" y="2808879"/>
            <a:ext cx="2041525"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zh-CN" altLang="en-US" sz="2400" b="1" dirty="0">
                <a:solidFill>
                  <a:srgbClr val="C00000"/>
                </a:solidFill>
                <a:latin typeface="华文中宋" panose="02010600040101010101" pitchFamily="2" charset="-122"/>
                <a:ea typeface="华文中宋" panose="02010600040101010101" pitchFamily="2" charset="-122"/>
              </a:rPr>
              <a:t>应对软件危机</a:t>
            </a:r>
            <a:endParaRPr lang="en-US" altLang="zh-CN" sz="2400" b="1" dirty="0">
              <a:solidFill>
                <a:srgbClr val="C00000"/>
              </a:solidFill>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659940421"/>
      </p:ext>
    </p:extLst>
  </p:cSld>
  <p:clrMapOvr>
    <a:masterClrMapping/>
  </p:clrMapOvr>
  <p:transition/>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80CAAA41-8212-4716-A640-72B17BBD54C6}"/>
              </a:ext>
            </a:extLst>
          </p:cNvPr>
          <p:cNvSpPr>
            <a:spLocks noGrp="1"/>
          </p:cNvSpPr>
          <p:nvPr>
            <p:ph idx="1"/>
          </p:nvPr>
        </p:nvSpPr>
        <p:spPr>
          <a:xfrm>
            <a:off x="587388" y="1046752"/>
            <a:ext cx="11017224" cy="4495800"/>
          </a:xfrm>
        </p:spPr>
        <p:txBody>
          <a:bodyPr/>
          <a:lstStyle/>
          <a:p>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面向对象的</a:t>
            </a:r>
            <a:r>
              <a:rPr lang="zh-CN" altLang="zh-CN" sz="2400" dirty="0">
                <a:effectLst/>
                <a:latin typeface="华文中宋" panose="02010600040101010101" pitchFamily="2" charset="-122"/>
                <a:ea typeface="华文中宋" panose="02010600040101010101" pitchFamily="2" charset="-122"/>
              </a:rPr>
              <a:t>软件工程</a:t>
            </a:r>
            <a:endParaRPr lang="en-US" altLang="zh-CN" sz="3200" dirty="0"/>
          </a:p>
          <a:p>
            <a:pPr marL="261922" lvl="1" indent="0">
              <a:buNone/>
            </a:pPr>
            <a:r>
              <a:rPr lang="en-US" altLang="zh-CN" sz="2400" b="0" dirty="0"/>
              <a:t>80</a:t>
            </a:r>
            <a:r>
              <a:rPr lang="zh-CN" altLang="zh-CN" sz="2400" b="0" dirty="0"/>
              <a:t>年代逐步发展起来的面向对象的分析与设计方法，形成了完整的面向对象技术体系，使系统的生存周期更长，适应更大规模、更广泛的应用</a:t>
            </a:r>
            <a:r>
              <a:rPr lang="zh-CN" altLang="en-US" sz="2400" b="0" dirty="0"/>
              <a:t>，</a:t>
            </a:r>
            <a:r>
              <a:rPr lang="zh-CN" altLang="zh-CN" sz="2400" b="0" dirty="0"/>
              <a:t>进一步提高软件生产率、保证软件质量就成为软件工程追求的更高目标。软件开发开始进入以面向对象为中心的第二阶段。</a:t>
            </a:r>
            <a:endParaRPr lang="en-US" altLang="zh-CN" sz="2400" b="0" dirty="0"/>
          </a:p>
          <a:p>
            <a:pPr marL="261922" lvl="1" indent="0">
              <a:buNone/>
            </a:pPr>
            <a:r>
              <a:rPr lang="zh-CN" altLang="en-US" sz="2400" dirty="0">
                <a:solidFill>
                  <a:srgbClr val="C00000"/>
                </a:solidFill>
                <a:latin typeface="华文中宋" panose="02010600040101010101" pitchFamily="2" charset="-122"/>
                <a:ea typeface="华文中宋" panose="02010600040101010101" pitchFamily="2" charset="-122"/>
              </a:rPr>
              <a:t>面向对象：</a:t>
            </a:r>
            <a:endParaRPr lang="en-US" altLang="zh-CN" sz="2400" dirty="0">
              <a:solidFill>
                <a:srgbClr val="C00000"/>
              </a:solidFill>
              <a:latin typeface="华文中宋" panose="02010600040101010101" pitchFamily="2" charset="-122"/>
              <a:ea typeface="华文中宋" panose="02010600040101010101" pitchFamily="2" charset="-122"/>
            </a:endParaRPr>
          </a:p>
          <a:p>
            <a:pPr lvl="1"/>
            <a:r>
              <a:rPr lang="zh-CN" altLang="en-US" sz="2400" b="0" dirty="0"/>
              <a:t>封装</a:t>
            </a:r>
            <a:endParaRPr lang="en-US" altLang="zh-CN" sz="2400" b="0" dirty="0"/>
          </a:p>
          <a:p>
            <a:pPr lvl="1"/>
            <a:r>
              <a:rPr lang="zh-CN" altLang="en-US" sz="2400" b="0" dirty="0"/>
              <a:t>继承</a:t>
            </a:r>
            <a:endParaRPr lang="en-US" altLang="zh-CN" sz="2400" b="0" dirty="0"/>
          </a:p>
          <a:p>
            <a:pPr lvl="1"/>
            <a:r>
              <a:rPr lang="zh-CN" altLang="en-US" sz="2400" b="0" dirty="0"/>
              <a:t>多态</a:t>
            </a:r>
            <a:endParaRPr lang="en-US" altLang="zh-CN" sz="2400" b="0" dirty="0"/>
          </a:p>
        </p:txBody>
      </p:sp>
      <p:sp>
        <p:nvSpPr>
          <p:cNvPr id="5" name="文本框 4">
            <a:extLst>
              <a:ext uri="{FF2B5EF4-FFF2-40B4-BE49-F238E27FC236}">
                <a16:creationId xmlns:a16="http://schemas.microsoft.com/office/drawing/2014/main" id="{26A71BCA-4E36-402F-A584-C3C90A1D710A}"/>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58306894"/>
      </p:ext>
    </p:extLst>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Freeform 3">
            <a:extLst>
              <a:ext uri="{FF2B5EF4-FFF2-40B4-BE49-F238E27FC236}">
                <a16:creationId xmlns:a16="http://schemas.microsoft.com/office/drawing/2014/main" id="{5B7525D9-46DB-449C-B5EC-D32536454107}"/>
              </a:ext>
            </a:extLst>
          </p:cNvPr>
          <p:cNvSpPr>
            <a:spLocks noEditPoints="1"/>
          </p:cNvSpPr>
          <p:nvPr/>
        </p:nvSpPr>
        <p:spPr bwMode="gray">
          <a:xfrm rot="20241944">
            <a:off x="3057525" y="2506664"/>
            <a:ext cx="6853238" cy="2803525"/>
          </a:xfrm>
          <a:custGeom>
            <a:avLst/>
            <a:gdLst>
              <a:gd name="T0" fmla="*/ 1692 w 4040"/>
              <a:gd name="T1" fmla="*/ 12 h 1888"/>
              <a:gd name="T2" fmla="*/ 1234 w 4040"/>
              <a:gd name="T3" fmla="*/ 74 h 1888"/>
              <a:gd name="T4" fmla="*/ 828 w 4040"/>
              <a:gd name="T5" fmla="*/ 182 h 1888"/>
              <a:gd name="T6" fmla="*/ 486 w 4040"/>
              <a:gd name="T7" fmla="*/ 330 h 1888"/>
              <a:gd name="T8" fmla="*/ 226 w 4040"/>
              <a:gd name="T9" fmla="*/ 510 h 1888"/>
              <a:gd name="T10" fmla="*/ 58 w 4040"/>
              <a:gd name="T11" fmla="*/ 718 h 1888"/>
              <a:gd name="T12" fmla="*/ 0 w 4040"/>
              <a:gd name="T13" fmla="*/ 944 h 1888"/>
              <a:gd name="T14" fmla="*/ 58 w 4040"/>
              <a:gd name="T15" fmla="*/ 1170 h 1888"/>
              <a:gd name="T16" fmla="*/ 226 w 4040"/>
              <a:gd name="T17" fmla="*/ 1378 h 1888"/>
              <a:gd name="T18" fmla="*/ 486 w 4040"/>
              <a:gd name="T19" fmla="*/ 1558 h 1888"/>
              <a:gd name="T20" fmla="*/ 828 w 4040"/>
              <a:gd name="T21" fmla="*/ 1706 h 1888"/>
              <a:gd name="T22" fmla="*/ 1234 w 4040"/>
              <a:gd name="T23" fmla="*/ 1814 h 1888"/>
              <a:gd name="T24" fmla="*/ 1692 w 4040"/>
              <a:gd name="T25" fmla="*/ 1876 h 1888"/>
              <a:gd name="T26" fmla="*/ 2186 w 4040"/>
              <a:gd name="T27" fmla="*/ 1884 h 1888"/>
              <a:gd name="T28" fmla="*/ 2658 w 4040"/>
              <a:gd name="T29" fmla="*/ 1840 h 1888"/>
              <a:gd name="T30" fmla="*/ 3084 w 4040"/>
              <a:gd name="T31" fmla="*/ 1746 h 1888"/>
              <a:gd name="T32" fmla="*/ 3448 w 4040"/>
              <a:gd name="T33" fmla="*/ 1612 h 1888"/>
              <a:gd name="T34" fmla="*/ 3738 w 4040"/>
              <a:gd name="T35" fmla="*/ 1442 h 1888"/>
              <a:gd name="T36" fmla="*/ 3938 w 4040"/>
              <a:gd name="T37" fmla="*/ 1242 h 1888"/>
              <a:gd name="T38" fmla="*/ 4034 w 4040"/>
              <a:gd name="T39" fmla="*/ 1022 h 1888"/>
              <a:gd name="T40" fmla="*/ 4014 w 4040"/>
              <a:gd name="T41" fmla="*/ 790 h 1888"/>
              <a:gd name="T42" fmla="*/ 3882 w 4040"/>
              <a:gd name="T43" fmla="*/ 576 h 1888"/>
              <a:gd name="T44" fmla="*/ 3650 w 4040"/>
              <a:gd name="T45" fmla="*/ 386 h 1888"/>
              <a:gd name="T46" fmla="*/ 3334 w 4040"/>
              <a:gd name="T47" fmla="*/ 228 h 1888"/>
              <a:gd name="T48" fmla="*/ 2948 w 4040"/>
              <a:gd name="T49" fmla="*/ 106 h 1888"/>
              <a:gd name="T50" fmla="*/ 2506 w 4040"/>
              <a:gd name="T51" fmla="*/ 28 h 1888"/>
              <a:gd name="T52" fmla="*/ 2020 w 4040"/>
              <a:gd name="T53" fmla="*/ 0 h 1888"/>
              <a:gd name="T54" fmla="*/ 1606 w 4040"/>
              <a:gd name="T55" fmla="*/ 1736 h 1888"/>
              <a:gd name="T56" fmla="*/ 1164 w 4040"/>
              <a:gd name="T57" fmla="*/ 1678 h 1888"/>
              <a:gd name="T58" fmla="*/ 776 w 4040"/>
              <a:gd name="T59" fmla="*/ 1576 h 1888"/>
              <a:gd name="T60" fmla="*/ 458 w 4040"/>
              <a:gd name="T61" fmla="*/ 1436 h 1888"/>
              <a:gd name="T62" fmla="*/ 224 w 4040"/>
              <a:gd name="T63" fmla="*/ 1266 h 1888"/>
              <a:gd name="T64" fmla="*/ 88 w 4040"/>
              <a:gd name="T65" fmla="*/ 1074 h 1888"/>
              <a:gd name="T66" fmla="*/ 68 w 4040"/>
              <a:gd name="T67" fmla="*/ 864 h 1888"/>
              <a:gd name="T68" fmla="*/ 166 w 4040"/>
              <a:gd name="T69" fmla="*/ 664 h 1888"/>
              <a:gd name="T70" fmla="*/ 370 w 4040"/>
              <a:gd name="T71" fmla="*/ 486 h 1888"/>
              <a:gd name="T72" fmla="*/ 662 w 4040"/>
              <a:gd name="T73" fmla="*/ 336 h 1888"/>
              <a:gd name="T74" fmla="*/ 1028 w 4040"/>
              <a:gd name="T75" fmla="*/ 222 h 1888"/>
              <a:gd name="T76" fmla="*/ 1454 w 4040"/>
              <a:gd name="T77" fmla="*/ 148 h 1888"/>
              <a:gd name="T78" fmla="*/ 1922 w 4040"/>
              <a:gd name="T79" fmla="*/ 120 h 1888"/>
              <a:gd name="T80" fmla="*/ 2392 w 4040"/>
              <a:gd name="T81" fmla="*/ 148 h 1888"/>
              <a:gd name="T82" fmla="*/ 2818 w 4040"/>
              <a:gd name="T83" fmla="*/ 222 h 1888"/>
              <a:gd name="T84" fmla="*/ 3184 w 4040"/>
              <a:gd name="T85" fmla="*/ 336 h 1888"/>
              <a:gd name="T86" fmla="*/ 3476 w 4040"/>
              <a:gd name="T87" fmla="*/ 486 h 1888"/>
              <a:gd name="T88" fmla="*/ 3680 w 4040"/>
              <a:gd name="T89" fmla="*/ 664 h 1888"/>
              <a:gd name="T90" fmla="*/ 3778 w 4040"/>
              <a:gd name="T91" fmla="*/ 864 h 1888"/>
              <a:gd name="T92" fmla="*/ 3758 w 4040"/>
              <a:gd name="T93" fmla="*/ 1074 h 1888"/>
              <a:gd name="T94" fmla="*/ 3622 w 4040"/>
              <a:gd name="T95" fmla="*/ 1266 h 1888"/>
              <a:gd name="T96" fmla="*/ 3388 w 4040"/>
              <a:gd name="T97" fmla="*/ 1436 h 1888"/>
              <a:gd name="T98" fmla="*/ 3070 w 4040"/>
              <a:gd name="T99" fmla="*/ 1576 h 1888"/>
              <a:gd name="T100" fmla="*/ 2682 w 4040"/>
              <a:gd name="T101" fmla="*/ 1678 h 1888"/>
              <a:gd name="T102" fmla="*/ 2240 w 4040"/>
              <a:gd name="T103" fmla="*/ 1736 h 18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4040" h="1888">
                <a:moveTo>
                  <a:pt x="2020" y="0"/>
                </a:moveTo>
                <a:lnTo>
                  <a:pt x="1854" y="4"/>
                </a:lnTo>
                <a:lnTo>
                  <a:pt x="1692" y="12"/>
                </a:lnTo>
                <a:lnTo>
                  <a:pt x="1534" y="28"/>
                </a:lnTo>
                <a:lnTo>
                  <a:pt x="1382" y="48"/>
                </a:lnTo>
                <a:lnTo>
                  <a:pt x="1234" y="74"/>
                </a:lnTo>
                <a:lnTo>
                  <a:pt x="1092" y="106"/>
                </a:lnTo>
                <a:lnTo>
                  <a:pt x="956" y="142"/>
                </a:lnTo>
                <a:lnTo>
                  <a:pt x="828" y="182"/>
                </a:lnTo>
                <a:lnTo>
                  <a:pt x="706" y="228"/>
                </a:lnTo>
                <a:lnTo>
                  <a:pt x="592" y="276"/>
                </a:lnTo>
                <a:lnTo>
                  <a:pt x="486" y="330"/>
                </a:lnTo>
                <a:lnTo>
                  <a:pt x="390" y="386"/>
                </a:lnTo>
                <a:lnTo>
                  <a:pt x="302" y="446"/>
                </a:lnTo>
                <a:lnTo>
                  <a:pt x="226" y="510"/>
                </a:lnTo>
                <a:lnTo>
                  <a:pt x="158" y="576"/>
                </a:lnTo>
                <a:lnTo>
                  <a:pt x="102" y="646"/>
                </a:lnTo>
                <a:lnTo>
                  <a:pt x="58" y="718"/>
                </a:lnTo>
                <a:lnTo>
                  <a:pt x="26" y="790"/>
                </a:lnTo>
                <a:lnTo>
                  <a:pt x="6" y="866"/>
                </a:lnTo>
                <a:lnTo>
                  <a:pt x="0" y="944"/>
                </a:lnTo>
                <a:lnTo>
                  <a:pt x="6" y="1022"/>
                </a:lnTo>
                <a:lnTo>
                  <a:pt x="26" y="1098"/>
                </a:lnTo>
                <a:lnTo>
                  <a:pt x="58" y="1170"/>
                </a:lnTo>
                <a:lnTo>
                  <a:pt x="102" y="1242"/>
                </a:lnTo>
                <a:lnTo>
                  <a:pt x="158" y="1312"/>
                </a:lnTo>
                <a:lnTo>
                  <a:pt x="226" y="1378"/>
                </a:lnTo>
                <a:lnTo>
                  <a:pt x="302" y="1442"/>
                </a:lnTo>
                <a:lnTo>
                  <a:pt x="390" y="1502"/>
                </a:lnTo>
                <a:lnTo>
                  <a:pt x="486" y="1558"/>
                </a:lnTo>
                <a:lnTo>
                  <a:pt x="592" y="1612"/>
                </a:lnTo>
                <a:lnTo>
                  <a:pt x="706" y="1660"/>
                </a:lnTo>
                <a:lnTo>
                  <a:pt x="828" y="1706"/>
                </a:lnTo>
                <a:lnTo>
                  <a:pt x="956" y="1746"/>
                </a:lnTo>
                <a:lnTo>
                  <a:pt x="1092" y="1782"/>
                </a:lnTo>
                <a:lnTo>
                  <a:pt x="1234" y="1814"/>
                </a:lnTo>
                <a:lnTo>
                  <a:pt x="1382" y="1840"/>
                </a:lnTo>
                <a:lnTo>
                  <a:pt x="1534" y="1860"/>
                </a:lnTo>
                <a:lnTo>
                  <a:pt x="1692" y="1876"/>
                </a:lnTo>
                <a:lnTo>
                  <a:pt x="1854" y="1884"/>
                </a:lnTo>
                <a:lnTo>
                  <a:pt x="2020" y="1888"/>
                </a:lnTo>
                <a:lnTo>
                  <a:pt x="2186" y="1884"/>
                </a:lnTo>
                <a:lnTo>
                  <a:pt x="2348" y="1876"/>
                </a:lnTo>
                <a:lnTo>
                  <a:pt x="2506" y="1860"/>
                </a:lnTo>
                <a:lnTo>
                  <a:pt x="2658" y="1840"/>
                </a:lnTo>
                <a:lnTo>
                  <a:pt x="2806" y="1814"/>
                </a:lnTo>
                <a:lnTo>
                  <a:pt x="2948" y="1782"/>
                </a:lnTo>
                <a:lnTo>
                  <a:pt x="3084" y="1746"/>
                </a:lnTo>
                <a:lnTo>
                  <a:pt x="3212" y="1706"/>
                </a:lnTo>
                <a:lnTo>
                  <a:pt x="3334" y="1660"/>
                </a:lnTo>
                <a:lnTo>
                  <a:pt x="3448" y="1612"/>
                </a:lnTo>
                <a:lnTo>
                  <a:pt x="3554" y="1558"/>
                </a:lnTo>
                <a:lnTo>
                  <a:pt x="3650" y="1502"/>
                </a:lnTo>
                <a:lnTo>
                  <a:pt x="3738" y="1442"/>
                </a:lnTo>
                <a:lnTo>
                  <a:pt x="3814" y="1378"/>
                </a:lnTo>
                <a:lnTo>
                  <a:pt x="3882" y="1312"/>
                </a:lnTo>
                <a:lnTo>
                  <a:pt x="3938" y="1242"/>
                </a:lnTo>
                <a:lnTo>
                  <a:pt x="3982" y="1170"/>
                </a:lnTo>
                <a:lnTo>
                  <a:pt x="4014" y="1098"/>
                </a:lnTo>
                <a:lnTo>
                  <a:pt x="4034" y="1022"/>
                </a:lnTo>
                <a:lnTo>
                  <a:pt x="4040" y="944"/>
                </a:lnTo>
                <a:lnTo>
                  <a:pt x="4034" y="866"/>
                </a:lnTo>
                <a:lnTo>
                  <a:pt x="4014" y="790"/>
                </a:lnTo>
                <a:lnTo>
                  <a:pt x="3982" y="718"/>
                </a:lnTo>
                <a:lnTo>
                  <a:pt x="3938" y="646"/>
                </a:lnTo>
                <a:lnTo>
                  <a:pt x="3882" y="576"/>
                </a:lnTo>
                <a:lnTo>
                  <a:pt x="3814" y="510"/>
                </a:lnTo>
                <a:lnTo>
                  <a:pt x="3738" y="446"/>
                </a:lnTo>
                <a:lnTo>
                  <a:pt x="3650" y="386"/>
                </a:lnTo>
                <a:lnTo>
                  <a:pt x="3554" y="330"/>
                </a:lnTo>
                <a:lnTo>
                  <a:pt x="3448" y="276"/>
                </a:lnTo>
                <a:lnTo>
                  <a:pt x="3334" y="228"/>
                </a:lnTo>
                <a:lnTo>
                  <a:pt x="3212" y="182"/>
                </a:lnTo>
                <a:lnTo>
                  <a:pt x="3084" y="142"/>
                </a:lnTo>
                <a:lnTo>
                  <a:pt x="2948" y="106"/>
                </a:lnTo>
                <a:lnTo>
                  <a:pt x="2806" y="74"/>
                </a:lnTo>
                <a:lnTo>
                  <a:pt x="2658" y="48"/>
                </a:lnTo>
                <a:lnTo>
                  <a:pt x="2506" y="28"/>
                </a:lnTo>
                <a:lnTo>
                  <a:pt x="2348" y="12"/>
                </a:lnTo>
                <a:lnTo>
                  <a:pt x="2186" y="4"/>
                </a:lnTo>
                <a:lnTo>
                  <a:pt x="2020" y="0"/>
                </a:lnTo>
                <a:close/>
                <a:moveTo>
                  <a:pt x="1922" y="1748"/>
                </a:moveTo>
                <a:lnTo>
                  <a:pt x="1762" y="1746"/>
                </a:lnTo>
                <a:lnTo>
                  <a:pt x="1606" y="1736"/>
                </a:lnTo>
                <a:lnTo>
                  <a:pt x="1454" y="1722"/>
                </a:lnTo>
                <a:lnTo>
                  <a:pt x="1306" y="1702"/>
                </a:lnTo>
                <a:lnTo>
                  <a:pt x="1164" y="1678"/>
                </a:lnTo>
                <a:lnTo>
                  <a:pt x="1028" y="1648"/>
                </a:lnTo>
                <a:lnTo>
                  <a:pt x="898" y="1614"/>
                </a:lnTo>
                <a:lnTo>
                  <a:pt x="776" y="1576"/>
                </a:lnTo>
                <a:lnTo>
                  <a:pt x="662" y="1532"/>
                </a:lnTo>
                <a:lnTo>
                  <a:pt x="554" y="1486"/>
                </a:lnTo>
                <a:lnTo>
                  <a:pt x="458" y="1436"/>
                </a:lnTo>
                <a:lnTo>
                  <a:pt x="370" y="1382"/>
                </a:lnTo>
                <a:lnTo>
                  <a:pt x="292" y="1326"/>
                </a:lnTo>
                <a:lnTo>
                  <a:pt x="224" y="1266"/>
                </a:lnTo>
                <a:lnTo>
                  <a:pt x="166" y="1204"/>
                </a:lnTo>
                <a:lnTo>
                  <a:pt x="122" y="1140"/>
                </a:lnTo>
                <a:lnTo>
                  <a:pt x="88" y="1074"/>
                </a:lnTo>
                <a:lnTo>
                  <a:pt x="68" y="1004"/>
                </a:lnTo>
                <a:lnTo>
                  <a:pt x="62" y="934"/>
                </a:lnTo>
                <a:lnTo>
                  <a:pt x="68" y="864"/>
                </a:lnTo>
                <a:lnTo>
                  <a:pt x="88" y="796"/>
                </a:lnTo>
                <a:lnTo>
                  <a:pt x="122" y="730"/>
                </a:lnTo>
                <a:lnTo>
                  <a:pt x="166" y="664"/>
                </a:lnTo>
                <a:lnTo>
                  <a:pt x="224" y="602"/>
                </a:lnTo>
                <a:lnTo>
                  <a:pt x="292" y="544"/>
                </a:lnTo>
                <a:lnTo>
                  <a:pt x="370" y="486"/>
                </a:lnTo>
                <a:lnTo>
                  <a:pt x="458" y="434"/>
                </a:lnTo>
                <a:lnTo>
                  <a:pt x="554" y="382"/>
                </a:lnTo>
                <a:lnTo>
                  <a:pt x="662" y="336"/>
                </a:lnTo>
                <a:lnTo>
                  <a:pt x="776" y="294"/>
                </a:lnTo>
                <a:lnTo>
                  <a:pt x="898" y="256"/>
                </a:lnTo>
                <a:lnTo>
                  <a:pt x="1028" y="222"/>
                </a:lnTo>
                <a:lnTo>
                  <a:pt x="1164" y="192"/>
                </a:lnTo>
                <a:lnTo>
                  <a:pt x="1306" y="166"/>
                </a:lnTo>
                <a:lnTo>
                  <a:pt x="1454" y="148"/>
                </a:lnTo>
                <a:lnTo>
                  <a:pt x="1606" y="132"/>
                </a:lnTo>
                <a:lnTo>
                  <a:pt x="1762" y="124"/>
                </a:lnTo>
                <a:lnTo>
                  <a:pt x="1922" y="120"/>
                </a:lnTo>
                <a:lnTo>
                  <a:pt x="2084" y="124"/>
                </a:lnTo>
                <a:lnTo>
                  <a:pt x="2240" y="132"/>
                </a:lnTo>
                <a:lnTo>
                  <a:pt x="2392" y="148"/>
                </a:lnTo>
                <a:lnTo>
                  <a:pt x="2540" y="166"/>
                </a:lnTo>
                <a:lnTo>
                  <a:pt x="2682" y="192"/>
                </a:lnTo>
                <a:lnTo>
                  <a:pt x="2818" y="222"/>
                </a:lnTo>
                <a:lnTo>
                  <a:pt x="2948" y="256"/>
                </a:lnTo>
                <a:lnTo>
                  <a:pt x="3070" y="294"/>
                </a:lnTo>
                <a:lnTo>
                  <a:pt x="3184" y="336"/>
                </a:lnTo>
                <a:lnTo>
                  <a:pt x="3292" y="382"/>
                </a:lnTo>
                <a:lnTo>
                  <a:pt x="3388" y="434"/>
                </a:lnTo>
                <a:lnTo>
                  <a:pt x="3476" y="486"/>
                </a:lnTo>
                <a:lnTo>
                  <a:pt x="3554" y="544"/>
                </a:lnTo>
                <a:lnTo>
                  <a:pt x="3622" y="602"/>
                </a:lnTo>
                <a:lnTo>
                  <a:pt x="3680" y="664"/>
                </a:lnTo>
                <a:lnTo>
                  <a:pt x="3724" y="730"/>
                </a:lnTo>
                <a:lnTo>
                  <a:pt x="3758" y="796"/>
                </a:lnTo>
                <a:lnTo>
                  <a:pt x="3778" y="864"/>
                </a:lnTo>
                <a:lnTo>
                  <a:pt x="3784" y="934"/>
                </a:lnTo>
                <a:lnTo>
                  <a:pt x="3778" y="1004"/>
                </a:lnTo>
                <a:lnTo>
                  <a:pt x="3758" y="1074"/>
                </a:lnTo>
                <a:lnTo>
                  <a:pt x="3724" y="1140"/>
                </a:lnTo>
                <a:lnTo>
                  <a:pt x="3680" y="1204"/>
                </a:lnTo>
                <a:lnTo>
                  <a:pt x="3622" y="1266"/>
                </a:lnTo>
                <a:lnTo>
                  <a:pt x="3554" y="1326"/>
                </a:lnTo>
                <a:lnTo>
                  <a:pt x="3476" y="1382"/>
                </a:lnTo>
                <a:lnTo>
                  <a:pt x="3388" y="1436"/>
                </a:lnTo>
                <a:lnTo>
                  <a:pt x="3292" y="1486"/>
                </a:lnTo>
                <a:lnTo>
                  <a:pt x="3184" y="1532"/>
                </a:lnTo>
                <a:lnTo>
                  <a:pt x="3070" y="1576"/>
                </a:lnTo>
                <a:lnTo>
                  <a:pt x="2948" y="1614"/>
                </a:lnTo>
                <a:lnTo>
                  <a:pt x="2818" y="1648"/>
                </a:lnTo>
                <a:lnTo>
                  <a:pt x="2682" y="1678"/>
                </a:lnTo>
                <a:lnTo>
                  <a:pt x="2540" y="1702"/>
                </a:lnTo>
                <a:lnTo>
                  <a:pt x="2392" y="1722"/>
                </a:lnTo>
                <a:lnTo>
                  <a:pt x="2240" y="1736"/>
                </a:lnTo>
                <a:lnTo>
                  <a:pt x="2084" y="1746"/>
                </a:lnTo>
                <a:lnTo>
                  <a:pt x="1922" y="1748"/>
                </a:lnTo>
                <a:close/>
              </a:path>
            </a:pathLst>
          </a:custGeom>
          <a:gradFill rotWithShape="1">
            <a:gsLst>
              <a:gs pos="0">
                <a:schemeClr val="bg2">
                  <a:gamma/>
                  <a:tint val="12157"/>
                  <a:invGamma/>
                </a:schemeClr>
              </a:gs>
              <a:gs pos="100000">
                <a:schemeClr val="bg2"/>
              </a:gs>
            </a:gsLst>
            <a:lin ang="0" scaled="1"/>
          </a:gradFill>
          <a:ln>
            <a:noFill/>
          </a:ln>
          <a:extLst/>
        </p:spPr>
        <p:txBody>
          <a:bodyPr/>
          <a:lstStyle/>
          <a:p>
            <a:pPr eaLnBrk="1" hangingPunct="1">
              <a:defRPr/>
            </a:pPr>
            <a:endParaRPr lang="zh-CN" altLang="en-US">
              <a:latin typeface="Arial" charset="0"/>
            </a:endParaRPr>
          </a:p>
        </p:txBody>
      </p:sp>
      <p:sp>
        <p:nvSpPr>
          <p:cNvPr id="6" name="Oval 4">
            <a:extLst>
              <a:ext uri="{FF2B5EF4-FFF2-40B4-BE49-F238E27FC236}">
                <a16:creationId xmlns:a16="http://schemas.microsoft.com/office/drawing/2014/main" id="{5B170D83-D4B2-4CE0-BB79-584970D5F3CE}"/>
              </a:ext>
            </a:extLst>
          </p:cNvPr>
          <p:cNvSpPr>
            <a:spLocks noChangeArrowheads="1"/>
          </p:cNvSpPr>
          <p:nvPr/>
        </p:nvSpPr>
        <p:spPr bwMode="gray">
          <a:xfrm>
            <a:off x="6527800" y="2255839"/>
            <a:ext cx="1136650" cy="1101725"/>
          </a:xfrm>
          <a:prstGeom prst="ellipse">
            <a:avLst/>
          </a:prstGeom>
          <a:gradFill rotWithShape="1">
            <a:gsLst>
              <a:gs pos="0">
                <a:schemeClr val="hlink"/>
              </a:gs>
              <a:gs pos="100000">
                <a:schemeClr val="hlink">
                  <a:gamma/>
                  <a:shade val="34510"/>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lgn="ctr" eaLnBrk="1" hangingPunct="1">
              <a:defRPr/>
            </a:pPr>
            <a:endParaRPr lang="zh-CN" altLang="zh-CN">
              <a:latin typeface="Arial" charset="0"/>
              <a:ea typeface="宋体" charset="-122"/>
            </a:endParaRPr>
          </a:p>
        </p:txBody>
      </p:sp>
      <p:sp>
        <p:nvSpPr>
          <p:cNvPr id="7" name="Oval 6">
            <a:extLst>
              <a:ext uri="{FF2B5EF4-FFF2-40B4-BE49-F238E27FC236}">
                <a16:creationId xmlns:a16="http://schemas.microsoft.com/office/drawing/2014/main" id="{C5C3A857-46E2-4628-9EC9-3522FEF84D3D}"/>
              </a:ext>
            </a:extLst>
          </p:cNvPr>
          <p:cNvSpPr>
            <a:spLocks noChangeArrowheads="1"/>
          </p:cNvSpPr>
          <p:nvPr/>
        </p:nvSpPr>
        <p:spPr bwMode="gray">
          <a:xfrm>
            <a:off x="4876801" y="4076701"/>
            <a:ext cx="1177925" cy="1230313"/>
          </a:xfrm>
          <a:prstGeom prst="ellipse">
            <a:avLst/>
          </a:prstGeom>
          <a:gradFill rotWithShape="1">
            <a:gsLst>
              <a:gs pos="0">
                <a:schemeClr val="accent2"/>
              </a:gs>
              <a:gs pos="100000">
                <a:schemeClr val="accent2">
                  <a:gamma/>
                  <a:shade val="35686"/>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lgn="ctr" eaLnBrk="1" hangingPunct="1">
              <a:defRPr/>
            </a:pPr>
            <a:endParaRPr lang="zh-CN" altLang="zh-CN">
              <a:latin typeface="Arial" charset="0"/>
              <a:ea typeface="宋体" charset="-122"/>
            </a:endParaRPr>
          </a:p>
        </p:txBody>
      </p:sp>
      <p:sp>
        <p:nvSpPr>
          <p:cNvPr id="8" name="Oval 7">
            <a:extLst>
              <a:ext uri="{FF2B5EF4-FFF2-40B4-BE49-F238E27FC236}">
                <a16:creationId xmlns:a16="http://schemas.microsoft.com/office/drawing/2014/main" id="{1B079B77-C265-444C-9E9D-E707FE856561}"/>
              </a:ext>
            </a:extLst>
          </p:cNvPr>
          <p:cNvSpPr>
            <a:spLocks noChangeArrowheads="1"/>
          </p:cNvSpPr>
          <p:nvPr/>
        </p:nvSpPr>
        <p:spPr bwMode="gray">
          <a:xfrm>
            <a:off x="6783388" y="4206876"/>
            <a:ext cx="1136650" cy="1101725"/>
          </a:xfrm>
          <a:prstGeom prst="ellipse">
            <a:avLst/>
          </a:prstGeom>
          <a:gradFill rotWithShape="1">
            <a:gsLst>
              <a:gs pos="0">
                <a:srgbClr val="692AA2"/>
              </a:gs>
              <a:gs pos="100000">
                <a:srgbClr val="3D185D"/>
              </a:gs>
            </a:gsLst>
            <a:path path="shape">
              <a:fillToRect l="50000" t="50000" r="50000" b="50000"/>
            </a:path>
          </a:gradFill>
          <a:ln>
            <a:noFill/>
          </a:ln>
          <a:effectLst>
            <a:prstShdw prst="shdw12" dist="76200" dir="10800000">
              <a:srgbClr val="001D3A">
                <a:alpha val="50000"/>
              </a:srgbClr>
            </a:prstShdw>
          </a:effectLst>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endParaRPr lang="zh-CN" altLang="zh-CN" sz="1800">
              <a:latin typeface="Arial" panose="020B0604020202020204" pitchFamily="34" charset="0"/>
            </a:endParaRPr>
          </a:p>
        </p:txBody>
      </p:sp>
      <p:sp>
        <p:nvSpPr>
          <p:cNvPr id="9" name="Text Box 9">
            <a:extLst>
              <a:ext uri="{FF2B5EF4-FFF2-40B4-BE49-F238E27FC236}">
                <a16:creationId xmlns:a16="http://schemas.microsoft.com/office/drawing/2014/main" id="{33377816-C853-4A98-8590-954DFBEBF408}"/>
              </a:ext>
            </a:extLst>
          </p:cNvPr>
          <p:cNvSpPr txBox="1">
            <a:spLocks noChangeArrowheads="1"/>
          </p:cNvSpPr>
          <p:nvPr/>
        </p:nvSpPr>
        <p:spPr bwMode="white">
          <a:xfrm>
            <a:off x="4305301" y="3332164"/>
            <a:ext cx="9128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800">
                <a:solidFill>
                  <a:schemeClr val="bg1"/>
                </a:solidFill>
                <a:latin typeface="Verdana" panose="020B0604030504040204" pitchFamily="34" charset="0"/>
              </a:rPr>
              <a:t>OOA</a:t>
            </a:r>
          </a:p>
        </p:txBody>
      </p:sp>
      <p:sp>
        <p:nvSpPr>
          <p:cNvPr id="10" name="Text Box 11">
            <a:extLst>
              <a:ext uri="{FF2B5EF4-FFF2-40B4-BE49-F238E27FC236}">
                <a16:creationId xmlns:a16="http://schemas.microsoft.com/office/drawing/2014/main" id="{19F4A634-07AA-445F-9B49-87433DA60F45}"/>
              </a:ext>
            </a:extLst>
          </p:cNvPr>
          <p:cNvSpPr txBox="1">
            <a:spLocks noChangeArrowheads="1"/>
          </p:cNvSpPr>
          <p:nvPr/>
        </p:nvSpPr>
        <p:spPr bwMode="white">
          <a:xfrm>
            <a:off x="8339138" y="3349625"/>
            <a:ext cx="71755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en-US" altLang="zh-CN" sz="1800" dirty="0">
                <a:solidFill>
                  <a:schemeClr val="bg1"/>
                </a:solidFill>
                <a:latin typeface="Verdana" panose="020B0604030504040204" pitchFamily="34" charset="0"/>
              </a:rPr>
              <a:t>OOP</a:t>
            </a:r>
          </a:p>
        </p:txBody>
      </p:sp>
      <p:sp>
        <p:nvSpPr>
          <p:cNvPr id="11" name="Text Box 14">
            <a:extLst>
              <a:ext uri="{FF2B5EF4-FFF2-40B4-BE49-F238E27FC236}">
                <a16:creationId xmlns:a16="http://schemas.microsoft.com/office/drawing/2014/main" id="{02B630B6-CC42-49D2-95B1-2B6B4F783BBA}"/>
              </a:ext>
            </a:extLst>
          </p:cNvPr>
          <p:cNvSpPr txBox="1">
            <a:spLocks noChangeArrowheads="1"/>
          </p:cNvSpPr>
          <p:nvPr/>
        </p:nvSpPr>
        <p:spPr bwMode="auto">
          <a:xfrm>
            <a:off x="5187950" y="3586164"/>
            <a:ext cx="229235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a:spcBef>
                <a:spcPct val="0"/>
              </a:spcBef>
              <a:buFontTx/>
              <a:buNone/>
            </a:pPr>
            <a:r>
              <a:rPr lang="en-US" altLang="zh-CN" sz="2800">
                <a:latin typeface="Arial" panose="020B0604020202020204" pitchFamily="34" charset="0"/>
              </a:rPr>
              <a:t>OOSE</a:t>
            </a:r>
            <a:endParaRPr lang="en-US" altLang="zh-CN" sz="2800" b="1">
              <a:latin typeface="Arial" panose="020B0604020202020204" pitchFamily="34" charset="0"/>
            </a:endParaRPr>
          </a:p>
        </p:txBody>
      </p:sp>
      <p:sp>
        <p:nvSpPr>
          <p:cNvPr id="12" name="Line 15">
            <a:extLst>
              <a:ext uri="{FF2B5EF4-FFF2-40B4-BE49-F238E27FC236}">
                <a16:creationId xmlns:a16="http://schemas.microsoft.com/office/drawing/2014/main" id="{F0010AF6-0A79-4226-B78E-DFC708E00812}"/>
              </a:ext>
            </a:extLst>
          </p:cNvPr>
          <p:cNvSpPr>
            <a:spLocks noChangeShapeType="1"/>
          </p:cNvSpPr>
          <p:nvPr/>
        </p:nvSpPr>
        <p:spPr bwMode="black">
          <a:xfrm>
            <a:off x="5391656" y="1963990"/>
            <a:ext cx="920245" cy="1669800"/>
          </a:xfrm>
          <a:prstGeom prst="line">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cxnSp>
        <p:nvCxnSpPr>
          <p:cNvPr id="13" name="AutoShape 16">
            <a:extLst>
              <a:ext uri="{FF2B5EF4-FFF2-40B4-BE49-F238E27FC236}">
                <a16:creationId xmlns:a16="http://schemas.microsoft.com/office/drawing/2014/main" id="{C4CA9015-AA5C-454B-966B-6C6D032AF010}"/>
              </a:ext>
            </a:extLst>
          </p:cNvPr>
          <p:cNvCxnSpPr>
            <a:cxnSpLocks noChangeShapeType="1"/>
          </p:cNvCxnSpPr>
          <p:nvPr/>
        </p:nvCxnSpPr>
        <p:spPr bwMode="black">
          <a:xfrm flipH="1">
            <a:off x="623392" y="1963989"/>
            <a:ext cx="4752529" cy="1"/>
          </a:xfrm>
          <a:prstGeom prst="straightConnector1">
            <a:avLst/>
          </a:prstGeom>
          <a:noFill/>
          <a:ln w="9525">
            <a:solidFill>
              <a:schemeClr val="tx1"/>
            </a:solidFill>
            <a:round/>
            <a:headEnd/>
            <a:tailEnd/>
          </a:ln>
          <a:extLst>
            <a:ext uri="{909E8E84-426E-40DD-AFC4-6F175D3DCCD1}">
              <a14:hiddenFill xmlns:a14="http://schemas.microsoft.com/office/drawing/2010/main">
                <a:noFill/>
              </a14:hiddenFill>
            </a:ext>
          </a:extLst>
        </p:spPr>
      </p:cxnSp>
      <p:sp>
        <p:nvSpPr>
          <p:cNvPr id="14" name="Text Box 17">
            <a:extLst>
              <a:ext uri="{FF2B5EF4-FFF2-40B4-BE49-F238E27FC236}">
                <a16:creationId xmlns:a16="http://schemas.microsoft.com/office/drawing/2014/main" id="{DF8DEDF5-CB63-48B9-8E6B-387E78BB1B51}"/>
              </a:ext>
            </a:extLst>
          </p:cNvPr>
          <p:cNvSpPr txBox="1">
            <a:spLocks noChangeArrowheads="1"/>
          </p:cNvSpPr>
          <p:nvPr/>
        </p:nvSpPr>
        <p:spPr bwMode="auto">
          <a:xfrm>
            <a:off x="623392" y="1473002"/>
            <a:ext cx="604780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2400" b="1" dirty="0">
                <a:latin typeface="Arial" panose="020B0604020202020204" pitchFamily="34" charset="0"/>
              </a:rPr>
              <a:t>软件工程发展</a:t>
            </a:r>
            <a:r>
              <a:rPr lang="en-US" altLang="zh-CN" sz="2400" b="1" dirty="0">
                <a:latin typeface="Arial" panose="020B0604020202020204" pitchFamily="34" charset="0"/>
              </a:rPr>
              <a:t>:</a:t>
            </a:r>
            <a:r>
              <a:rPr lang="zh-CN" altLang="en-US" sz="2400" b="1" dirty="0">
                <a:latin typeface="Arial" panose="020B0604020202020204" pitchFamily="34" charset="0"/>
              </a:rPr>
              <a:t>面向对象的</a:t>
            </a:r>
            <a:r>
              <a:rPr lang="zh-CN" altLang="zh-CN" sz="2400" b="1" dirty="0">
                <a:latin typeface="Arial" panose="020B0604020202020204" pitchFamily="34" charset="0"/>
              </a:rPr>
              <a:t>软件工程</a:t>
            </a:r>
            <a:endParaRPr lang="en-US" altLang="zh-CN" sz="2400" b="1" dirty="0">
              <a:latin typeface="Arial" panose="020B0604020202020204" pitchFamily="34" charset="0"/>
            </a:endParaRPr>
          </a:p>
        </p:txBody>
      </p:sp>
      <p:sp>
        <p:nvSpPr>
          <p:cNvPr id="15" name="Rectangle 31">
            <a:extLst>
              <a:ext uri="{FF2B5EF4-FFF2-40B4-BE49-F238E27FC236}">
                <a16:creationId xmlns:a16="http://schemas.microsoft.com/office/drawing/2014/main" id="{D9509B76-D3D6-488A-83FA-90780253525A}"/>
              </a:ext>
            </a:extLst>
          </p:cNvPr>
          <p:cNvSpPr>
            <a:spLocks noChangeArrowheads="1"/>
          </p:cNvSpPr>
          <p:nvPr/>
        </p:nvSpPr>
        <p:spPr bwMode="auto">
          <a:xfrm>
            <a:off x="1127448" y="2548507"/>
            <a:ext cx="30043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面向对象分析的基本任务是针对问题域和系统责任，运用</a:t>
            </a:r>
            <a:r>
              <a:rPr lang="en-US" altLang="zh-CN" sz="1800" b="1" dirty="0">
                <a:latin typeface="楷体" panose="02010609060101010101" pitchFamily="49" charset="-122"/>
                <a:ea typeface="楷体" panose="02010609060101010101" pitchFamily="49" charset="-122"/>
              </a:rPr>
              <a:t>OO</a:t>
            </a:r>
            <a:r>
              <a:rPr lang="zh-CN" altLang="en-US" sz="1800" b="1" dirty="0">
                <a:latin typeface="楷体" panose="02010609060101010101" pitchFamily="49" charset="-122"/>
                <a:ea typeface="楷体" panose="02010609060101010101" pitchFamily="49" charset="-122"/>
              </a:rPr>
              <a:t>方法，建立一个反映问题域的</a:t>
            </a:r>
            <a:r>
              <a:rPr lang="en-US" altLang="zh-CN" sz="1800" b="1" dirty="0">
                <a:latin typeface="楷体" panose="02010609060101010101" pitchFamily="49" charset="-122"/>
                <a:ea typeface="楷体" panose="02010609060101010101" pitchFamily="49" charset="-122"/>
              </a:rPr>
              <a:t>OOA</a:t>
            </a:r>
            <a:r>
              <a:rPr lang="zh-CN" altLang="en-US" sz="1800" b="1" dirty="0">
                <a:latin typeface="楷体" panose="02010609060101010101" pitchFamily="49" charset="-122"/>
                <a:ea typeface="楷体" panose="02010609060101010101" pitchFamily="49" charset="-122"/>
              </a:rPr>
              <a:t>模型。</a:t>
            </a:r>
            <a:endParaRPr lang="en-US" altLang="zh-CN" sz="1800" b="1" dirty="0">
              <a:latin typeface="楷体" panose="02010609060101010101" pitchFamily="49" charset="-122"/>
              <a:ea typeface="楷体" panose="02010609060101010101" pitchFamily="49" charset="-122"/>
            </a:endParaRPr>
          </a:p>
        </p:txBody>
      </p:sp>
      <p:sp>
        <p:nvSpPr>
          <p:cNvPr id="16" name="Rectangle 31">
            <a:extLst>
              <a:ext uri="{FF2B5EF4-FFF2-40B4-BE49-F238E27FC236}">
                <a16:creationId xmlns:a16="http://schemas.microsoft.com/office/drawing/2014/main" id="{F716C614-9A50-43EF-9F70-B86AB461D0AE}"/>
              </a:ext>
            </a:extLst>
          </p:cNvPr>
          <p:cNvSpPr>
            <a:spLocks noChangeArrowheads="1"/>
          </p:cNvSpPr>
          <p:nvPr/>
        </p:nvSpPr>
        <p:spPr bwMode="auto">
          <a:xfrm>
            <a:off x="6961166" y="1096964"/>
            <a:ext cx="36423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面向对象设计的基本任务是根据已确立的系统对象模型，运用面向对象技术，进行系统软件设计。</a:t>
            </a:r>
            <a:endParaRPr lang="en-US" altLang="zh-CN" sz="1800" b="1" dirty="0">
              <a:latin typeface="楷体" panose="02010609060101010101" pitchFamily="49" charset="-122"/>
              <a:ea typeface="楷体" panose="02010609060101010101" pitchFamily="49" charset="-122"/>
            </a:endParaRPr>
          </a:p>
        </p:txBody>
      </p:sp>
      <p:sp>
        <p:nvSpPr>
          <p:cNvPr id="17" name="Rectangle 31">
            <a:extLst>
              <a:ext uri="{FF2B5EF4-FFF2-40B4-BE49-F238E27FC236}">
                <a16:creationId xmlns:a16="http://schemas.microsoft.com/office/drawing/2014/main" id="{3008ABF7-8150-4A57-A41F-0A11DFDE6E96}"/>
              </a:ext>
            </a:extLst>
          </p:cNvPr>
          <p:cNvSpPr>
            <a:spLocks noChangeArrowheads="1"/>
          </p:cNvSpPr>
          <p:nvPr/>
        </p:nvSpPr>
        <p:spPr bwMode="auto">
          <a:xfrm>
            <a:off x="7032156" y="5315786"/>
            <a:ext cx="4550244"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b="1" dirty="0">
                <a:latin typeface="楷体" panose="02010609060101010101" pitchFamily="49" charset="-122"/>
                <a:ea typeface="楷体" panose="02010609060101010101" pitchFamily="49" charset="-122"/>
              </a:rPr>
              <a:t>面向对象测试即是对于用</a:t>
            </a:r>
            <a:r>
              <a:rPr lang="en-US" altLang="zh-CN" sz="1800" b="1" dirty="0">
                <a:latin typeface="楷体" panose="02010609060101010101" pitchFamily="49" charset="-122"/>
                <a:ea typeface="楷体" panose="02010609060101010101" pitchFamily="49" charset="-122"/>
              </a:rPr>
              <a:t>OO</a:t>
            </a:r>
            <a:r>
              <a:rPr lang="zh-CN" altLang="en-US" sz="1800" b="1" dirty="0">
                <a:latin typeface="楷体" panose="02010609060101010101" pitchFamily="49" charset="-122"/>
                <a:ea typeface="楷体" panose="02010609060101010101" pitchFamily="49" charset="-122"/>
              </a:rPr>
              <a:t>技术开发的软件，在测试过程中继续运用</a:t>
            </a:r>
            <a:r>
              <a:rPr lang="en-US" altLang="zh-CN" sz="1800" b="1" dirty="0">
                <a:latin typeface="楷体" panose="02010609060101010101" pitchFamily="49" charset="-122"/>
                <a:ea typeface="楷体" panose="02010609060101010101" pitchFamily="49" charset="-122"/>
              </a:rPr>
              <a:t>OO </a:t>
            </a:r>
            <a:r>
              <a:rPr lang="zh-CN" altLang="en-US" sz="1800" b="1" dirty="0">
                <a:latin typeface="楷体" panose="02010609060101010101" pitchFamily="49" charset="-122"/>
                <a:ea typeface="楷体" panose="02010609060101010101" pitchFamily="49" charset="-122"/>
              </a:rPr>
              <a:t>的概念和原则，进行以对象概念为中心的软件测试。</a:t>
            </a:r>
            <a:endParaRPr lang="en-US" altLang="zh-CN" sz="1800" b="1" dirty="0">
              <a:latin typeface="楷体" panose="02010609060101010101" pitchFamily="49" charset="-122"/>
              <a:ea typeface="楷体" panose="02010609060101010101" pitchFamily="49" charset="-122"/>
            </a:endParaRPr>
          </a:p>
        </p:txBody>
      </p:sp>
      <p:sp>
        <p:nvSpPr>
          <p:cNvPr id="18" name="Rectangle 31">
            <a:extLst>
              <a:ext uri="{FF2B5EF4-FFF2-40B4-BE49-F238E27FC236}">
                <a16:creationId xmlns:a16="http://schemas.microsoft.com/office/drawing/2014/main" id="{2A99518E-B4C8-44FC-A168-AB9C4E2ABD4C}"/>
              </a:ext>
            </a:extLst>
          </p:cNvPr>
          <p:cNvSpPr>
            <a:spLocks noChangeArrowheads="1"/>
          </p:cNvSpPr>
          <p:nvPr/>
        </p:nvSpPr>
        <p:spPr bwMode="auto">
          <a:xfrm>
            <a:off x="9424986" y="3139122"/>
            <a:ext cx="252186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dirty="0">
                <a:latin typeface="楷体" panose="02010609060101010101" pitchFamily="49" charset="-122"/>
                <a:ea typeface="楷体" panose="02010609060101010101" pitchFamily="49" charset="-122"/>
              </a:rPr>
              <a:t>面向对象编程的工作就是用同一种面向对象的编程语言把</a:t>
            </a:r>
            <a:r>
              <a:rPr lang="en-US" altLang="zh-CN" sz="1800" b="1" dirty="0">
                <a:latin typeface="楷体" panose="02010609060101010101" pitchFamily="49" charset="-122"/>
                <a:ea typeface="楷体" panose="02010609060101010101" pitchFamily="49" charset="-122"/>
              </a:rPr>
              <a:t>OOD</a:t>
            </a:r>
            <a:r>
              <a:rPr lang="zh-CN" altLang="en-US" sz="1800" b="1" dirty="0">
                <a:latin typeface="楷体" panose="02010609060101010101" pitchFamily="49" charset="-122"/>
                <a:ea typeface="楷体" panose="02010609060101010101" pitchFamily="49" charset="-122"/>
              </a:rPr>
              <a:t>模型中的每个成分书写出来</a:t>
            </a:r>
            <a:r>
              <a:rPr lang="zh-CN" altLang="en-US" sz="1400" b="1" dirty="0">
                <a:latin typeface="楷体" panose="02010609060101010101" pitchFamily="49" charset="-122"/>
                <a:ea typeface="楷体" panose="02010609060101010101" pitchFamily="49" charset="-122"/>
              </a:rPr>
              <a:t>。</a:t>
            </a:r>
            <a:endParaRPr lang="en-US" altLang="zh-CN" sz="1400" b="1" dirty="0">
              <a:latin typeface="楷体" panose="02010609060101010101" pitchFamily="49" charset="-122"/>
              <a:ea typeface="楷体" panose="02010609060101010101" pitchFamily="49" charset="-122"/>
            </a:endParaRPr>
          </a:p>
        </p:txBody>
      </p:sp>
      <p:sp>
        <p:nvSpPr>
          <p:cNvPr id="19" name="Rectangle 31">
            <a:extLst>
              <a:ext uri="{FF2B5EF4-FFF2-40B4-BE49-F238E27FC236}">
                <a16:creationId xmlns:a16="http://schemas.microsoft.com/office/drawing/2014/main" id="{169D6BAF-E823-4562-B6EB-8382EF3F746B}"/>
              </a:ext>
            </a:extLst>
          </p:cNvPr>
          <p:cNvSpPr>
            <a:spLocks noChangeArrowheads="1"/>
          </p:cNvSpPr>
          <p:nvPr/>
        </p:nvSpPr>
        <p:spPr bwMode="auto">
          <a:xfrm>
            <a:off x="1199456" y="5268914"/>
            <a:ext cx="4436611"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b="1" dirty="0">
                <a:latin typeface="楷体" panose="02010609060101010101" pitchFamily="49" charset="-122"/>
                <a:ea typeface="楷体" panose="02010609060101010101" pitchFamily="49" charset="-122"/>
              </a:rPr>
              <a:t>面向对象软件维护，系统中最容易变化的因素</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功能</a:t>
            </a:r>
            <a:r>
              <a:rPr lang="en-US" altLang="zh-CN" sz="1800" b="1" dirty="0">
                <a:latin typeface="楷体" panose="02010609060101010101" pitchFamily="49" charset="-122"/>
                <a:ea typeface="楷体" panose="02010609060101010101" pitchFamily="49" charset="-122"/>
              </a:rPr>
              <a:t>)</a:t>
            </a:r>
            <a:r>
              <a:rPr lang="zh-CN" altLang="en-US" sz="1800" b="1" dirty="0">
                <a:latin typeface="楷体" panose="02010609060101010101" pitchFamily="49" charset="-122"/>
                <a:ea typeface="楷体" panose="02010609060101010101" pitchFamily="49" charset="-122"/>
              </a:rPr>
              <a:t>作为对象的服务封装在对象内部，对象的封装性使一个对象的修改对其他影响很小，从而避免了波动效应。</a:t>
            </a:r>
            <a:endParaRPr lang="en-US" altLang="zh-CN" sz="1800" b="1" dirty="0">
              <a:latin typeface="楷体" panose="02010609060101010101" pitchFamily="49" charset="-122"/>
              <a:ea typeface="楷体" panose="02010609060101010101" pitchFamily="49" charset="-122"/>
            </a:endParaRPr>
          </a:p>
        </p:txBody>
      </p:sp>
      <p:sp>
        <p:nvSpPr>
          <p:cNvPr id="20" name="Oval 5">
            <a:extLst>
              <a:ext uri="{FF2B5EF4-FFF2-40B4-BE49-F238E27FC236}">
                <a16:creationId xmlns:a16="http://schemas.microsoft.com/office/drawing/2014/main" id="{E2EC27CA-9C5E-4C44-B173-87E2C12B5056}"/>
              </a:ext>
            </a:extLst>
          </p:cNvPr>
          <p:cNvSpPr>
            <a:spLocks noChangeArrowheads="1"/>
          </p:cNvSpPr>
          <p:nvPr/>
        </p:nvSpPr>
        <p:spPr bwMode="gray">
          <a:xfrm>
            <a:off x="4116388" y="2887664"/>
            <a:ext cx="1136650" cy="1101725"/>
          </a:xfrm>
          <a:prstGeom prst="ellipse">
            <a:avLst/>
          </a:prstGeom>
          <a:gradFill rotWithShape="1">
            <a:gsLst>
              <a:gs pos="0">
                <a:schemeClr val="accent1"/>
              </a:gs>
              <a:gs pos="100000">
                <a:schemeClr val="accent1">
                  <a:gamma/>
                  <a:shade val="31373"/>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lgn="ctr" eaLnBrk="1" hangingPunct="1">
              <a:defRPr/>
            </a:pPr>
            <a:endParaRPr lang="zh-CN" altLang="zh-CN">
              <a:latin typeface="Arial" charset="0"/>
              <a:ea typeface="宋体" charset="-122"/>
            </a:endParaRPr>
          </a:p>
        </p:txBody>
      </p:sp>
      <p:sp>
        <p:nvSpPr>
          <p:cNvPr id="21" name="Oval 8">
            <a:extLst>
              <a:ext uri="{FF2B5EF4-FFF2-40B4-BE49-F238E27FC236}">
                <a16:creationId xmlns:a16="http://schemas.microsoft.com/office/drawing/2014/main" id="{25CDF2DF-19B7-484F-938A-928A5F916D71}"/>
              </a:ext>
            </a:extLst>
          </p:cNvPr>
          <p:cNvSpPr>
            <a:spLocks noChangeArrowheads="1"/>
          </p:cNvSpPr>
          <p:nvPr/>
        </p:nvSpPr>
        <p:spPr bwMode="gray">
          <a:xfrm>
            <a:off x="8072438" y="2843213"/>
            <a:ext cx="1212850" cy="1274762"/>
          </a:xfrm>
          <a:prstGeom prst="ellipse">
            <a:avLst/>
          </a:prstGeom>
          <a:gradFill rotWithShape="1">
            <a:gsLst>
              <a:gs pos="0">
                <a:schemeClr val="folHlink"/>
              </a:gs>
              <a:gs pos="100000">
                <a:schemeClr val="folHlink">
                  <a:gamma/>
                  <a:shade val="34510"/>
                  <a:invGamma/>
                </a:schemeClr>
              </a:gs>
            </a:gsLst>
            <a:path path="shape">
              <a:fillToRect l="50000" t="50000" r="50000" b="50000"/>
            </a:path>
          </a:gradFill>
          <a:ln>
            <a:noFill/>
          </a:ln>
          <a:effectLst>
            <a:prstShdw prst="shdw12" dist="76200" dir="10800000">
              <a:srgbClr val="001D3A">
                <a:alpha val="50000"/>
              </a:srgbClr>
            </a:prstShdw>
          </a:effectLst>
          <a:extLst/>
        </p:spPr>
        <p:txBody>
          <a:bodyPr wrap="none" anchor="ctr"/>
          <a:lstStyle/>
          <a:p>
            <a:pPr algn="ctr" eaLnBrk="1" hangingPunct="1">
              <a:defRPr/>
            </a:pPr>
            <a:endParaRPr lang="zh-CN" altLang="zh-CN">
              <a:latin typeface="Arial" charset="0"/>
              <a:ea typeface="宋体" charset="-122"/>
            </a:endParaRPr>
          </a:p>
        </p:txBody>
      </p:sp>
      <p:sp>
        <p:nvSpPr>
          <p:cNvPr id="23" name="文本框 22">
            <a:extLst>
              <a:ext uri="{FF2B5EF4-FFF2-40B4-BE49-F238E27FC236}">
                <a16:creationId xmlns:a16="http://schemas.microsoft.com/office/drawing/2014/main" id="{346FE694-0D84-4D6E-A898-A6E2BB48584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13104570"/>
      </p:ext>
    </p:extLst>
  </p:cSld>
  <p:clrMapOvr>
    <a:masterClrMapping/>
  </p:clrMapOvr>
  <p:transition/>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6" name="内容占位符 2">
            <a:extLst>
              <a:ext uri="{FF2B5EF4-FFF2-40B4-BE49-F238E27FC236}">
                <a16:creationId xmlns:a16="http://schemas.microsoft.com/office/drawing/2014/main" id="{BE6E6846-2467-416D-B0AF-26E16F3FFB97}"/>
              </a:ext>
            </a:extLst>
          </p:cNvPr>
          <p:cNvSpPr>
            <a:spLocks noGrp="1"/>
          </p:cNvSpPr>
          <p:nvPr>
            <p:ph idx="1"/>
          </p:nvPr>
        </p:nvSpPr>
        <p:spPr>
          <a:xfrm>
            <a:off x="623392" y="908720"/>
            <a:ext cx="10945216" cy="5832648"/>
          </a:xfrm>
        </p:spPr>
        <p:txBody>
          <a:bodyPr/>
          <a:lstStyle/>
          <a:p>
            <a:pPr marL="0" indent="0">
              <a:lnSpc>
                <a:spcPct val="100000"/>
              </a:lnSpc>
              <a:spcBef>
                <a:spcPts val="0"/>
              </a:spcBef>
              <a:spcAft>
                <a:spcPts val="0"/>
              </a:spcAft>
            </a:pPr>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组件（构件）软件工程</a:t>
            </a:r>
            <a:endParaRPr lang="en-US" altLang="zh-CN" sz="3600" dirty="0">
              <a:latin typeface="Times New Roman" panose="02020603050405020304" pitchFamily="18" charset="0"/>
            </a:endParaRPr>
          </a:p>
          <a:p>
            <a:pPr marL="430209" lvl="2" indent="-342900">
              <a:spcBef>
                <a:spcPts val="0"/>
              </a:spcBef>
              <a:buFont typeface="Wingdings" panose="05000000000000000000" pitchFamily="2" charset="2"/>
              <a:buChar char="p"/>
            </a:pPr>
            <a:r>
              <a:rPr lang="en-US" altLang="zh-CN" sz="2000" b="0" dirty="0">
                <a:latin typeface="华文楷体" panose="02010600040101010101" pitchFamily="2" charset="-122"/>
                <a:ea typeface="华文楷体" panose="02010600040101010101" pitchFamily="2" charset="-122"/>
              </a:rPr>
              <a:t>1990</a:t>
            </a:r>
            <a:r>
              <a:rPr lang="zh-CN" altLang="en-US" sz="2000" b="0" dirty="0">
                <a:latin typeface="华文楷体" panose="02010600040101010101" pitchFamily="2" charset="-122"/>
                <a:ea typeface="华文楷体" panose="02010600040101010101" pitchFamily="2" charset="-122"/>
              </a:rPr>
              <a:t>年开始在基于面向对象技术的基础上发展了组件技术，它丰富了重用手段和方法，逐渐成为研究的热点；</a:t>
            </a:r>
            <a:endParaRPr lang="en-US" altLang="zh-CN" sz="2000" b="0" dirty="0">
              <a:latin typeface="华文楷体" panose="02010600040101010101" pitchFamily="2" charset="-122"/>
              <a:ea typeface="华文楷体" panose="02010600040101010101" pitchFamily="2" charset="-122"/>
            </a:endParaRPr>
          </a:p>
          <a:p>
            <a:pPr marL="430209" lvl="2" indent="-342900">
              <a:spcBef>
                <a:spcPts val="0"/>
              </a:spcBef>
              <a:buFont typeface="Wingdings" panose="05000000000000000000" pitchFamily="2" charset="2"/>
              <a:buChar char="p"/>
            </a:pPr>
            <a:r>
              <a:rPr lang="zh-CN" altLang="en-US" sz="2000" b="0" dirty="0">
                <a:latin typeface="华文楷体" panose="02010600040101010101" pitchFamily="2" charset="-122"/>
                <a:ea typeface="华文楷体" panose="02010600040101010101" pitchFamily="2" charset="-122"/>
              </a:rPr>
              <a:t>组件（</a:t>
            </a:r>
            <a:r>
              <a:rPr lang="en-US" altLang="zh-CN" sz="2000" b="0" dirty="0">
                <a:latin typeface="华文楷体" panose="02010600040101010101" pitchFamily="2" charset="-122"/>
                <a:ea typeface="华文楷体" panose="02010600040101010101" pitchFamily="2" charset="-122"/>
              </a:rPr>
              <a:t>Component</a:t>
            </a:r>
            <a:r>
              <a:rPr lang="zh-CN" altLang="en-US" sz="2000" b="0" dirty="0">
                <a:latin typeface="华文楷体" panose="02010600040101010101" pitchFamily="2" charset="-122"/>
                <a:ea typeface="华文楷体" panose="02010600040101010101" pitchFamily="2" charset="-122"/>
              </a:rPr>
              <a:t>）是可用来构成软件系统的即插即用</a:t>
            </a:r>
            <a:r>
              <a:rPr lang="en-US" altLang="zh-CN" sz="2000" b="0" dirty="0">
                <a:latin typeface="华文楷体" panose="02010600040101010101" pitchFamily="2" charset="-122"/>
                <a:ea typeface="华文楷体" panose="02010600040101010101" pitchFamily="2" charset="-122"/>
              </a:rPr>
              <a:t>(</a:t>
            </a:r>
            <a:r>
              <a:rPr lang="en-US" altLang="zh-CN" sz="2000" b="0" dirty="0">
                <a:solidFill>
                  <a:srgbClr val="FF0000"/>
                </a:solidFill>
                <a:latin typeface="华文楷体" panose="02010600040101010101" pitchFamily="2" charset="-122"/>
                <a:ea typeface="华文楷体" panose="02010600040101010101" pitchFamily="2" charset="-122"/>
              </a:rPr>
              <a:t>P</a:t>
            </a:r>
            <a:r>
              <a:rPr lang="en-US" altLang="zh-CN" sz="2000" b="0" dirty="0">
                <a:latin typeface="华文楷体" panose="02010600040101010101" pitchFamily="2" charset="-122"/>
                <a:ea typeface="华文楷体" panose="02010600040101010101" pitchFamily="2" charset="-122"/>
              </a:rPr>
              <a:t>lug </a:t>
            </a:r>
            <a:r>
              <a:rPr lang="en-US" altLang="zh-CN" sz="2000" b="0" dirty="0">
                <a:solidFill>
                  <a:srgbClr val="FF0000"/>
                </a:solidFill>
                <a:latin typeface="华文楷体" panose="02010600040101010101" pitchFamily="2" charset="-122"/>
                <a:ea typeface="华文楷体" panose="02010600040101010101" pitchFamily="2" charset="-122"/>
              </a:rPr>
              <a:t>&amp;</a:t>
            </a:r>
            <a:r>
              <a:rPr lang="en-US" altLang="zh-CN" sz="2000" b="0" dirty="0">
                <a:latin typeface="华文楷体" panose="02010600040101010101" pitchFamily="2" charset="-122"/>
                <a:ea typeface="华文楷体" panose="02010600040101010101" pitchFamily="2" charset="-122"/>
              </a:rPr>
              <a:t> </a:t>
            </a:r>
            <a:r>
              <a:rPr lang="en-US" altLang="zh-CN" sz="2000" b="0" dirty="0">
                <a:solidFill>
                  <a:srgbClr val="FF0000"/>
                </a:solidFill>
                <a:latin typeface="华文楷体" panose="02010600040101010101" pitchFamily="2" charset="-122"/>
                <a:ea typeface="华文楷体" panose="02010600040101010101" pitchFamily="2" charset="-122"/>
              </a:rPr>
              <a:t>P</a:t>
            </a:r>
            <a:r>
              <a:rPr lang="en-US" altLang="zh-CN" sz="2000" b="0" dirty="0">
                <a:latin typeface="华文楷体" panose="02010600040101010101" pitchFamily="2" charset="-122"/>
                <a:ea typeface="华文楷体" panose="02010600040101010101" pitchFamily="2" charset="-122"/>
              </a:rPr>
              <a:t>lay)</a:t>
            </a:r>
            <a:r>
              <a:rPr lang="zh-CN" altLang="en-US" sz="2000" b="0" dirty="0">
                <a:latin typeface="华文楷体" panose="02010600040101010101" pitchFamily="2" charset="-122"/>
                <a:ea typeface="华文楷体" panose="02010600040101010101" pitchFamily="2" charset="-122"/>
              </a:rPr>
              <a:t>的软件成分，是可以独立地制造、分发、销售、装配的二进制软件单元；</a:t>
            </a:r>
            <a:endParaRPr lang="en-US" altLang="zh-CN" sz="2000" b="0" dirty="0">
              <a:latin typeface="华文楷体" panose="02010600040101010101" pitchFamily="2" charset="-122"/>
              <a:ea typeface="华文楷体" panose="02010600040101010101" pitchFamily="2" charset="-122"/>
            </a:endParaRPr>
          </a:p>
          <a:p>
            <a:pPr marL="430209" lvl="2" indent="-342900">
              <a:spcBef>
                <a:spcPts val="0"/>
              </a:spcBef>
              <a:buFont typeface="Wingdings" panose="05000000000000000000" pitchFamily="2" charset="2"/>
              <a:buChar char="p"/>
            </a:pPr>
            <a:r>
              <a:rPr lang="zh-CN" altLang="en-US" sz="2000" b="0" dirty="0">
                <a:latin typeface="华文楷体" panose="02010600040101010101" pitchFamily="2" charset="-122"/>
                <a:ea typeface="华文楷体" panose="02010600040101010101" pitchFamily="2" charset="-122"/>
              </a:rPr>
              <a:t>其特点如下：</a:t>
            </a:r>
          </a:p>
        </p:txBody>
      </p:sp>
      <p:sp>
        <p:nvSpPr>
          <p:cNvPr id="5" name="文本框 4">
            <a:extLst>
              <a:ext uri="{FF2B5EF4-FFF2-40B4-BE49-F238E27FC236}">
                <a16:creationId xmlns:a16="http://schemas.microsoft.com/office/drawing/2014/main" id="{4F25A33A-8F08-4420-9046-53093ABFA10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8" name="AutoShape 3">
            <a:extLst>
              <a:ext uri="{FF2B5EF4-FFF2-40B4-BE49-F238E27FC236}">
                <a16:creationId xmlns:a16="http://schemas.microsoft.com/office/drawing/2014/main" id="{53B9C5C2-43EB-4707-B247-8123C6C7F273}"/>
              </a:ext>
            </a:extLst>
          </p:cNvPr>
          <p:cNvSpPr>
            <a:spLocks noChangeArrowheads="1"/>
          </p:cNvSpPr>
          <p:nvPr/>
        </p:nvSpPr>
        <p:spPr bwMode="auto">
          <a:xfrm>
            <a:off x="8608368" y="3934544"/>
            <a:ext cx="2057400"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9" name="AutoShape 4">
            <a:extLst>
              <a:ext uri="{FF2B5EF4-FFF2-40B4-BE49-F238E27FC236}">
                <a16:creationId xmlns:a16="http://schemas.microsoft.com/office/drawing/2014/main" id="{1588DFB8-F893-4498-AED3-37DC7B7FE7C8}"/>
              </a:ext>
            </a:extLst>
          </p:cNvPr>
          <p:cNvSpPr>
            <a:spLocks noChangeArrowheads="1"/>
          </p:cNvSpPr>
          <p:nvPr/>
        </p:nvSpPr>
        <p:spPr bwMode="auto">
          <a:xfrm>
            <a:off x="6398569" y="3934544"/>
            <a:ext cx="2163763"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10" name="AutoShape 5">
            <a:extLst>
              <a:ext uri="{FF2B5EF4-FFF2-40B4-BE49-F238E27FC236}">
                <a16:creationId xmlns:a16="http://schemas.microsoft.com/office/drawing/2014/main" id="{5101C5EC-6BC1-4649-9CB1-8AB8D623BE2B}"/>
              </a:ext>
            </a:extLst>
          </p:cNvPr>
          <p:cNvSpPr>
            <a:spLocks noChangeArrowheads="1"/>
          </p:cNvSpPr>
          <p:nvPr/>
        </p:nvSpPr>
        <p:spPr bwMode="auto">
          <a:xfrm>
            <a:off x="4349107" y="3942482"/>
            <a:ext cx="1982787" cy="2582862"/>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11" name="AutoShape 6">
            <a:extLst>
              <a:ext uri="{FF2B5EF4-FFF2-40B4-BE49-F238E27FC236}">
                <a16:creationId xmlns:a16="http://schemas.microsoft.com/office/drawing/2014/main" id="{50933E2E-41A8-45B0-805E-5732569D66B1}"/>
              </a:ext>
            </a:extLst>
          </p:cNvPr>
          <p:cNvSpPr>
            <a:spLocks noChangeArrowheads="1"/>
          </p:cNvSpPr>
          <p:nvPr/>
        </p:nvSpPr>
        <p:spPr bwMode="auto">
          <a:xfrm>
            <a:off x="2207568" y="3934544"/>
            <a:ext cx="2057400" cy="2590800"/>
          </a:xfrm>
          <a:prstGeom prst="roundRect">
            <a:avLst>
              <a:gd name="adj" fmla="val 13745"/>
            </a:avLst>
          </a:pr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grpSp>
        <p:nvGrpSpPr>
          <p:cNvPr id="12" name="Group 7">
            <a:extLst>
              <a:ext uri="{FF2B5EF4-FFF2-40B4-BE49-F238E27FC236}">
                <a16:creationId xmlns:a16="http://schemas.microsoft.com/office/drawing/2014/main" id="{C57BCDE2-D873-4CF3-9ADA-C45E610FBD87}"/>
              </a:ext>
            </a:extLst>
          </p:cNvPr>
          <p:cNvGrpSpPr>
            <a:grpSpLocks/>
          </p:cNvGrpSpPr>
          <p:nvPr/>
        </p:nvGrpSpPr>
        <p:grpSpPr bwMode="auto">
          <a:xfrm>
            <a:off x="2664768" y="2751850"/>
            <a:ext cx="6858000" cy="990600"/>
            <a:chOff x="624" y="1152"/>
            <a:chExt cx="4080" cy="720"/>
          </a:xfrm>
        </p:grpSpPr>
        <p:sp>
          <p:nvSpPr>
            <p:cNvPr id="13" name="Rectangle 8">
              <a:extLst>
                <a:ext uri="{FF2B5EF4-FFF2-40B4-BE49-F238E27FC236}">
                  <a16:creationId xmlns:a16="http://schemas.microsoft.com/office/drawing/2014/main" id="{5D88BC3A-3543-4CB6-9684-A842A2736BCD}"/>
                </a:ext>
              </a:extLst>
            </p:cNvPr>
            <p:cNvSpPr>
              <a:spLocks noChangeArrowheads="1"/>
            </p:cNvSpPr>
            <p:nvPr/>
          </p:nvSpPr>
          <p:spPr bwMode="gray">
            <a:xfrm rot="3419336">
              <a:off x="624" y="1200"/>
              <a:ext cx="672" cy="672"/>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a:extLst/>
          </p:spPr>
          <p:txBody>
            <a:bodyPr wrap="none" anchor="ctr">
              <a:flatTx/>
            </a:bodyPr>
            <a:lstStyle/>
            <a:p>
              <a:pPr eaLnBrk="1" hangingPunct="1">
                <a:defRPr/>
              </a:pPr>
              <a:endParaRPr lang="zh-CN" altLang="en-US">
                <a:latin typeface="Arial" charset="0"/>
                <a:ea typeface="宋体" charset="-122"/>
              </a:endParaRPr>
            </a:p>
          </p:txBody>
        </p:sp>
        <p:grpSp>
          <p:nvGrpSpPr>
            <p:cNvPr id="14" name="Group 9">
              <a:extLst>
                <a:ext uri="{FF2B5EF4-FFF2-40B4-BE49-F238E27FC236}">
                  <a16:creationId xmlns:a16="http://schemas.microsoft.com/office/drawing/2014/main" id="{45E54EFD-A811-40DF-A825-D79DE267C00A}"/>
                </a:ext>
              </a:extLst>
            </p:cNvPr>
            <p:cNvGrpSpPr>
              <a:grpSpLocks/>
            </p:cNvGrpSpPr>
            <p:nvPr/>
          </p:nvGrpSpPr>
          <p:grpSpPr bwMode="auto">
            <a:xfrm>
              <a:off x="1293" y="1296"/>
              <a:ext cx="627" cy="96"/>
              <a:chOff x="2003" y="3439"/>
              <a:chExt cx="471" cy="244"/>
            </a:xfrm>
          </p:grpSpPr>
          <p:sp>
            <p:nvSpPr>
              <p:cNvPr id="28" name="Oval 10">
                <a:extLst>
                  <a:ext uri="{FF2B5EF4-FFF2-40B4-BE49-F238E27FC236}">
                    <a16:creationId xmlns:a16="http://schemas.microsoft.com/office/drawing/2014/main" id="{9FF8BAC2-1D9F-451B-861A-58CDB3517AE7}"/>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9" name="Rectangle 11">
                <a:extLst>
                  <a:ext uri="{FF2B5EF4-FFF2-40B4-BE49-F238E27FC236}">
                    <a16:creationId xmlns:a16="http://schemas.microsoft.com/office/drawing/2014/main" id="{4DE2F943-0602-44D6-8DB0-2F853BC9363F}"/>
                  </a:ext>
                </a:extLst>
              </p:cNvPr>
              <p:cNvSpPr>
                <a:spLocks noChangeArrowheads="1"/>
              </p:cNvSpPr>
              <p:nvPr/>
            </p:nvSpPr>
            <p:spPr bwMode="gray">
              <a:xfrm>
                <a:off x="2051" y="3441"/>
                <a:ext cx="389"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30" name="Oval 12">
                <a:extLst>
                  <a:ext uri="{FF2B5EF4-FFF2-40B4-BE49-F238E27FC236}">
                    <a16:creationId xmlns:a16="http://schemas.microsoft.com/office/drawing/2014/main" id="{605107B5-D2CC-492A-A6B4-B65991443389}"/>
                  </a:ext>
                </a:extLst>
              </p:cNvPr>
              <p:cNvSpPr>
                <a:spLocks noChangeArrowheads="1"/>
              </p:cNvSpPr>
              <p:nvPr/>
            </p:nvSpPr>
            <p:spPr bwMode="gray">
              <a:xfrm>
                <a:off x="2403"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eaLnBrk="1" hangingPunct="1">
                  <a:defRPr/>
                </a:pPr>
                <a:endParaRPr lang="zh-CN" altLang="en-US">
                  <a:latin typeface="Arial" charset="0"/>
                  <a:ea typeface="宋体" charset="-122"/>
                </a:endParaRPr>
              </a:p>
            </p:txBody>
          </p:sp>
          <p:sp>
            <p:nvSpPr>
              <p:cNvPr id="31" name="Oval 13">
                <a:extLst>
                  <a:ext uri="{FF2B5EF4-FFF2-40B4-BE49-F238E27FC236}">
                    <a16:creationId xmlns:a16="http://schemas.microsoft.com/office/drawing/2014/main" id="{6CD6C1CF-2E85-4A54-A75D-B9EFF2781CBD}"/>
                  </a:ext>
                </a:extLst>
              </p:cNvPr>
              <p:cNvSpPr>
                <a:spLocks noChangeArrowheads="1"/>
              </p:cNvSpPr>
              <p:nvPr/>
            </p:nvSpPr>
            <p:spPr bwMode="gray">
              <a:xfrm>
                <a:off x="2439" y="3519"/>
                <a:ext cx="20"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eaLnBrk="1" hangingPunct="1">
                  <a:defRPr/>
                </a:pPr>
                <a:endParaRPr lang="zh-CN" altLang="en-US">
                  <a:latin typeface="Arial" charset="0"/>
                  <a:ea typeface="宋体" charset="-122"/>
                </a:endParaRPr>
              </a:p>
            </p:txBody>
          </p:sp>
        </p:grpSp>
        <p:sp>
          <p:nvSpPr>
            <p:cNvPr id="15" name="Rectangle 14">
              <a:extLst>
                <a:ext uri="{FF2B5EF4-FFF2-40B4-BE49-F238E27FC236}">
                  <a16:creationId xmlns:a16="http://schemas.microsoft.com/office/drawing/2014/main" id="{91747F06-5982-42A3-8E50-23AAB835AAFA}"/>
                </a:ext>
              </a:extLst>
            </p:cNvPr>
            <p:cNvSpPr>
              <a:spLocks noChangeArrowheads="1"/>
            </p:cNvSpPr>
            <p:nvPr/>
          </p:nvSpPr>
          <p:spPr bwMode="gray">
            <a:xfrm rot="3419336">
              <a:off x="1776" y="1152"/>
              <a:ext cx="672" cy="672"/>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a:extLst/>
          </p:spPr>
          <p:txBody>
            <a:bodyPr wrap="none" anchor="ctr">
              <a:flatTx/>
            </a:bodyPr>
            <a:lstStyle/>
            <a:p>
              <a:pPr eaLnBrk="1" hangingPunct="1">
                <a:defRPr/>
              </a:pPr>
              <a:endParaRPr lang="zh-CN" altLang="en-US">
                <a:latin typeface="Arial" charset="0"/>
                <a:ea typeface="宋体" charset="-122"/>
              </a:endParaRPr>
            </a:p>
          </p:txBody>
        </p:sp>
        <p:grpSp>
          <p:nvGrpSpPr>
            <p:cNvPr id="16" name="Group 15">
              <a:extLst>
                <a:ext uri="{FF2B5EF4-FFF2-40B4-BE49-F238E27FC236}">
                  <a16:creationId xmlns:a16="http://schemas.microsoft.com/office/drawing/2014/main" id="{536CFC21-4760-4E1D-A463-0068ED0362D5}"/>
                </a:ext>
              </a:extLst>
            </p:cNvPr>
            <p:cNvGrpSpPr>
              <a:grpSpLocks/>
            </p:cNvGrpSpPr>
            <p:nvPr/>
          </p:nvGrpSpPr>
          <p:grpSpPr bwMode="auto">
            <a:xfrm>
              <a:off x="2448" y="1296"/>
              <a:ext cx="624" cy="96"/>
              <a:chOff x="2003" y="3439"/>
              <a:chExt cx="468" cy="244"/>
            </a:xfrm>
          </p:grpSpPr>
          <p:sp>
            <p:nvSpPr>
              <p:cNvPr id="24" name="Oval 16">
                <a:extLst>
                  <a:ext uri="{FF2B5EF4-FFF2-40B4-BE49-F238E27FC236}">
                    <a16:creationId xmlns:a16="http://schemas.microsoft.com/office/drawing/2014/main" id="{18B9B6C5-027D-4317-B0C9-C1D310538BF9}"/>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5" name="Rectangle 17">
                <a:extLst>
                  <a:ext uri="{FF2B5EF4-FFF2-40B4-BE49-F238E27FC236}">
                    <a16:creationId xmlns:a16="http://schemas.microsoft.com/office/drawing/2014/main" id="{C78E2303-FB3B-4E8E-8DDA-6248F4A9E197}"/>
                  </a:ext>
                </a:extLst>
              </p:cNvPr>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6" name="Oval 18">
                <a:extLst>
                  <a:ext uri="{FF2B5EF4-FFF2-40B4-BE49-F238E27FC236}">
                    <a16:creationId xmlns:a16="http://schemas.microsoft.com/office/drawing/2014/main" id="{6A3B428E-0D45-42EE-99C1-1666B52F06C8}"/>
                  </a:ext>
                </a:extLst>
              </p:cNvPr>
              <p:cNvSpPr>
                <a:spLocks noChangeArrowheads="1"/>
              </p:cNvSpPr>
              <p:nvPr/>
            </p:nvSpPr>
            <p:spPr bwMode="gray">
              <a:xfrm>
                <a:off x="2400" y="3443"/>
                <a:ext cx="71" cy="235"/>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eaLnBrk="1" hangingPunct="1">
                  <a:defRPr/>
                </a:pPr>
                <a:endParaRPr lang="zh-CN" altLang="en-US">
                  <a:latin typeface="Arial" charset="0"/>
                  <a:ea typeface="宋体" charset="-122"/>
                </a:endParaRPr>
              </a:p>
            </p:txBody>
          </p:sp>
          <p:sp>
            <p:nvSpPr>
              <p:cNvPr id="27" name="Oval 19">
                <a:extLst>
                  <a:ext uri="{FF2B5EF4-FFF2-40B4-BE49-F238E27FC236}">
                    <a16:creationId xmlns:a16="http://schemas.microsoft.com/office/drawing/2014/main" id="{9A98D980-30B7-4F45-9B00-A8A99B16B40E}"/>
                  </a:ext>
                </a:extLst>
              </p:cNvPr>
              <p:cNvSpPr>
                <a:spLocks noChangeArrowheads="1"/>
              </p:cNvSpPr>
              <p:nvPr/>
            </p:nvSpPr>
            <p:spPr bwMode="gray">
              <a:xfrm>
                <a:off x="2438" y="3519"/>
                <a:ext cx="21" cy="70"/>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eaLnBrk="1" hangingPunct="1">
                  <a:defRPr/>
                </a:pPr>
                <a:endParaRPr lang="zh-CN" altLang="en-US">
                  <a:latin typeface="Arial" charset="0"/>
                  <a:ea typeface="宋体" charset="-122"/>
                </a:endParaRPr>
              </a:p>
            </p:txBody>
          </p:sp>
        </p:grpSp>
        <p:sp>
          <p:nvSpPr>
            <p:cNvPr id="17" name="Rectangle 20">
              <a:extLst>
                <a:ext uri="{FF2B5EF4-FFF2-40B4-BE49-F238E27FC236}">
                  <a16:creationId xmlns:a16="http://schemas.microsoft.com/office/drawing/2014/main" id="{DB1B6EB5-8E75-4D2F-8EAD-D5BA81D4C4E4}"/>
                </a:ext>
              </a:extLst>
            </p:cNvPr>
            <p:cNvSpPr>
              <a:spLocks noChangeArrowheads="1"/>
            </p:cNvSpPr>
            <p:nvPr/>
          </p:nvSpPr>
          <p:spPr bwMode="gray">
            <a:xfrm rot="3419336">
              <a:off x="2880" y="1152"/>
              <a:ext cx="672" cy="671"/>
            </a:xfrm>
            <a:prstGeom prst="rect">
              <a:avLst/>
            </a:prstGeom>
            <a:gradFill rotWithShape="1">
              <a:gsLst>
                <a:gs pos="0">
                  <a:schemeClr val="hlink"/>
                </a:gs>
                <a:gs pos="100000">
                  <a:schemeClr val="hlink">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hlink"/>
              </a:extrusionClr>
            </a:sp3d>
            <a:extLst/>
          </p:spPr>
          <p:txBody>
            <a:bodyPr wrap="none" anchor="ctr">
              <a:flatTx/>
            </a:bodyPr>
            <a:lstStyle/>
            <a:p>
              <a:pPr eaLnBrk="1" hangingPunct="1">
                <a:defRPr/>
              </a:pPr>
              <a:endParaRPr lang="zh-CN" altLang="en-US">
                <a:latin typeface="Arial" charset="0"/>
                <a:ea typeface="宋体" charset="-122"/>
              </a:endParaRPr>
            </a:p>
          </p:txBody>
        </p:sp>
        <p:grpSp>
          <p:nvGrpSpPr>
            <p:cNvPr id="18" name="Group 21">
              <a:extLst>
                <a:ext uri="{FF2B5EF4-FFF2-40B4-BE49-F238E27FC236}">
                  <a16:creationId xmlns:a16="http://schemas.microsoft.com/office/drawing/2014/main" id="{012FE97F-037D-45AC-AAAE-8E1129A2F51B}"/>
                </a:ext>
              </a:extLst>
            </p:cNvPr>
            <p:cNvGrpSpPr>
              <a:grpSpLocks/>
            </p:cNvGrpSpPr>
            <p:nvPr/>
          </p:nvGrpSpPr>
          <p:grpSpPr bwMode="auto">
            <a:xfrm>
              <a:off x="3614" y="1267"/>
              <a:ext cx="819" cy="94"/>
              <a:chOff x="2003" y="3439"/>
              <a:chExt cx="468" cy="244"/>
            </a:xfrm>
          </p:grpSpPr>
          <p:sp>
            <p:nvSpPr>
              <p:cNvPr id="20" name="Oval 22">
                <a:extLst>
                  <a:ext uri="{FF2B5EF4-FFF2-40B4-BE49-F238E27FC236}">
                    <a16:creationId xmlns:a16="http://schemas.microsoft.com/office/drawing/2014/main" id="{124F7A00-B6F5-41B6-8CA7-601D32CB7213}"/>
                  </a:ext>
                </a:extLst>
              </p:cNvPr>
              <p:cNvSpPr>
                <a:spLocks noChangeArrowheads="1"/>
              </p:cNvSpPr>
              <p:nvPr/>
            </p:nvSpPr>
            <p:spPr bwMode="gray">
              <a:xfrm>
                <a:off x="2003" y="3439"/>
                <a:ext cx="79" cy="242"/>
              </a:xfrm>
              <a:prstGeom prst="ellipse">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1" name="Rectangle 23">
                <a:extLst>
                  <a:ext uri="{FF2B5EF4-FFF2-40B4-BE49-F238E27FC236}">
                    <a16:creationId xmlns:a16="http://schemas.microsoft.com/office/drawing/2014/main" id="{09930993-7382-444E-B775-3E1B039D84E8}"/>
                  </a:ext>
                </a:extLst>
              </p:cNvPr>
              <p:cNvSpPr>
                <a:spLocks noChangeArrowheads="1"/>
              </p:cNvSpPr>
              <p:nvPr/>
            </p:nvSpPr>
            <p:spPr bwMode="gray">
              <a:xfrm>
                <a:off x="2048" y="3441"/>
                <a:ext cx="388" cy="242"/>
              </a:xfrm>
              <a:prstGeom prst="rect">
                <a:avLst/>
              </a:prstGeom>
              <a:gradFill rotWithShape="0">
                <a:gsLst>
                  <a:gs pos="0">
                    <a:srgbClr val="767676"/>
                  </a:gs>
                  <a:gs pos="50000">
                    <a:srgbClr val="FFFFFF"/>
                  </a:gs>
                  <a:gs pos="100000">
                    <a:srgbClr val="767676"/>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endParaRPr lang="zh-CN" altLang="en-US" sz="1800">
                  <a:latin typeface="Arial" panose="020B0604020202020204" pitchFamily="34" charset="0"/>
                </a:endParaRPr>
              </a:p>
            </p:txBody>
          </p:sp>
          <p:sp>
            <p:nvSpPr>
              <p:cNvPr id="22" name="Oval 24">
                <a:extLst>
                  <a:ext uri="{FF2B5EF4-FFF2-40B4-BE49-F238E27FC236}">
                    <a16:creationId xmlns:a16="http://schemas.microsoft.com/office/drawing/2014/main" id="{5604D3C2-8356-4949-85E6-C398A8B287C7}"/>
                  </a:ext>
                </a:extLst>
              </p:cNvPr>
              <p:cNvSpPr>
                <a:spLocks noChangeArrowheads="1"/>
              </p:cNvSpPr>
              <p:nvPr/>
            </p:nvSpPr>
            <p:spPr bwMode="gray">
              <a:xfrm>
                <a:off x="2400" y="3443"/>
                <a:ext cx="71" cy="234"/>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w="12700">
                <a:solidFill>
                  <a:schemeClr val="bg1"/>
                </a:solidFill>
                <a:round/>
                <a:headEnd/>
                <a:tailEnd/>
              </a:ln>
              <a:effectLst/>
              <a:extLst/>
            </p:spPr>
            <p:txBody>
              <a:bodyPr wrap="none" anchor="ctr"/>
              <a:lstStyle/>
              <a:p>
                <a:pPr eaLnBrk="1" hangingPunct="1">
                  <a:defRPr/>
                </a:pPr>
                <a:endParaRPr lang="zh-CN" altLang="en-US">
                  <a:latin typeface="Arial" charset="0"/>
                  <a:ea typeface="宋体" charset="-122"/>
                </a:endParaRPr>
              </a:p>
            </p:txBody>
          </p:sp>
          <p:sp>
            <p:nvSpPr>
              <p:cNvPr id="23" name="Oval 25">
                <a:extLst>
                  <a:ext uri="{FF2B5EF4-FFF2-40B4-BE49-F238E27FC236}">
                    <a16:creationId xmlns:a16="http://schemas.microsoft.com/office/drawing/2014/main" id="{918EDE1D-30F9-4CBF-BC44-D4087A98DC7F}"/>
                  </a:ext>
                </a:extLst>
              </p:cNvPr>
              <p:cNvSpPr>
                <a:spLocks noChangeArrowheads="1"/>
              </p:cNvSpPr>
              <p:nvPr/>
            </p:nvSpPr>
            <p:spPr bwMode="gray">
              <a:xfrm>
                <a:off x="2438" y="3521"/>
                <a:ext cx="20" cy="69"/>
              </a:xfrm>
              <a:prstGeom prst="ellipse">
                <a:avLst/>
              </a:prstGeom>
              <a:gradFill rotWithShape="0">
                <a:gsLst>
                  <a:gs pos="0">
                    <a:schemeClr val="bg1">
                      <a:gamma/>
                      <a:shade val="46275"/>
                      <a:invGamma/>
                    </a:schemeClr>
                  </a:gs>
                  <a:gs pos="50000">
                    <a:schemeClr val="bg1"/>
                  </a:gs>
                  <a:gs pos="100000">
                    <a:schemeClr val="bg1">
                      <a:gamma/>
                      <a:shade val="46275"/>
                      <a:invGamma/>
                    </a:schemeClr>
                  </a:gs>
                </a:gsLst>
                <a:lin ang="5400000" scaled="1"/>
              </a:gradFill>
              <a:ln>
                <a:noFill/>
              </a:ln>
              <a:effectLst/>
              <a:extLst/>
            </p:spPr>
            <p:txBody>
              <a:bodyPr wrap="none" anchor="ctr"/>
              <a:lstStyle/>
              <a:p>
                <a:pPr eaLnBrk="1" hangingPunct="1">
                  <a:defRPr/>
                </a:pPr>
                <a:endParaRPr lang="zh-CN" altLang="en-US">
                  <a:latin typeface="Arial" charset="0"/>
                  <a:ea typeface="宋体" charset="-122"/>
                </a:endParaRPr>
              </a:p>
            </p:txBody>
          </p:sp>
        </p:grpSp>
        <p:sp>
          <p:nvSpPr>
            <p:cNvPr id="19" name="Rectangle 26">
              <a:extLst>
                <a:ext uri="{FF2B5EF4-FFF2-40B4-BE49-F238E27FC236}">
                  <a16:creationId xmlns:a16="http://schemas.microsoft.com/office/drawing/2014/main" id="{504A2A6E-F254-49DB-98C5-40D1ACFEB86F}"/>
                </a:ext>
              </a:extLst>
            </p:cNvPr>
            <p:cNvSpPr>
              <a:spLocks noChangeArrowheads="1"/>
            </p:cNvSpPr>
            <p:nvPr/>
          </p:nvSpPr>
          <p:spPr bwMode="gray">
            <a:xfrm rot="3419336">
              <a:off x="4032" y="1152"/>
              <a:ext cx="672" cy="672"/>
            </a:xfrm>
            <a:prstGeom prst="rect">
              <a:avLst/>
            </a:prstGeom>
            <a:gradFill rotWithShape="1">
              <a:gsLst>
                <a:gs pos="0">
                  <a:schemeClr val="accent2"/>
                </a:gs>
                <a:gs pos="100000">
                  <a:schemeClr val="accent2">
                    <a:gamma/>
                    <a:shade val="46275"/>
                    <a:invGamma/>
                  </a:schemeClr>
                </a:gs>
              </a:gsLst>
              <a:lin ang="5400000" scaled="1"/>
            </a:gradFill>
            <a:ln w="9525">
              <a:miter lim="800000"/>
              <a:headEnd/>
              <a:tailEnd/>
            </a:ln>
            <a:effectLst/>
            <a:scene3d>
              <a:camera prst="legacyPerspectiveFront">
                <a:rot lat="0" lon="1500000" rev="0"/>
              </a:camera>
              <a:lightRig rig="legacyFlat4" dir="b"/>
            </a:scene3d>
            <a:sp3d extrusionH="887400" prstMaterial="legacyMatte">
              <a:bevelT w="13500" h="13500" prst="angle"/>
              <a:bevelB w="13500" h="13500" prst="angle"/>
              <a:extrusionClr>
                <a:schemeClr val="accent2"/>
              </a:extrusionClr>
            </a:sp3d>
            <a:extLst/>
          </p:spPr>
          <p:txBody>
            <a:bodyPr wrap="none" anchor="ctr">
              <a:flatTx/>
            </a:bodyPr>
            <a:lstStyle/>
            <a:p>
              <a:pPr eaLnBrk="1" hangingPunct="1">
                <a:defRPr/>
              </a:pPr>
              <a:endParaRPr lang="zh-CN" altLang="en-US">
                <a:latin typeface="Arial" charset="0"/>
                <a:ea typeface="宋体" charset="-122"/>
              </a:endParaRPr>
            </a:p>
          </p:txBody>
        </p:sp>
      </p:grpSp>
      <p:sp>
        <p:nvSpPr>
          <p:cNvPr id="32" name="Rectangle 27">
            <a:extLst>
              <a:ext uri="{FF2B5EF4-FFF2-40B4-BE49-F238E27FC236}">
                <a16:creationId xmlns:a16="http://schemas.microsoft.com/office/drawing/2014/main" id="{2EF92D91-1706-451D-A42F-5BA27FFED85F}"/>
              </a:ext>
            </a:extLst>
          </p:cNvPr>
          <p:cNvSpPr>
            <a:spLocks noChangeArrowheads="1"/>
          </p:cNvSpPr>
          <p:nvPr/>
        </p:nvSpPr>
        <p:spPr bwMode="gray">
          <a:xfrm>
            <a:off x="2750494" y="3070938"/>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即插即用</a:t>
            </a:r>
            <a:endParaRPr lang="en-US" altLang="zh-CN" sz="1800" b="1">
              <a:solidFill>
                <a:schemeClr val="bg1"/>
              </a:solidFill>
              <a:latin typeface="Arial" panose="020B0604020202020204" pitchFamily="34" charset="0"/>
            </a:endParaRPr>
          </a:p>
        </p:txBody>
      </p:sp>
      <p:sp>
        <p:nvSpPr>
          <p:cNvPr id="33" name="Rectangle 28">
            <a:extLst>
              <a:ext uri="{FF2B5EF4-FFF2-40B4-BE49-F238E27FC236}">
                <a16:creationId xmlns:a16="http://schemas.microsoft.com/office/drawing/2014/main" id="{9E021333-5784-482C-B6F6-890292C459E8}"/>
              </a:ext>
            </a:extLst>
          </p:cNvPr>
          <p:cNvSpPr>
            <a:spLocks noChangeArrowheads="1"/>
          </p:cNvSpPr>
          <p:nvPr/>
        </p:nvSpPr>
        <p:spPr bwMode="gray">
          <a:xfrm>
            <a:off x="4514206" y="3063000"/>
            <a:ext cx="13382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接口为核心</a:t>
            </a:r>
            <a:endParaRPr lang="en-US" altLang="zh-CN" sz="1800" b="1">
              <a:solidFill>
                <a:schemeClr val="bg1"/>
              </a:solidFill>
              <a:latin typeface="Arial" panose="020B0604020202020204" pitchFamily="34" charset="0"/>
            </a:endParaRPr>
          </a:p>
        </p:txBody>
      </p:sp>
      <p:sp>
        <p:nvSpPr>
          <p:cNvPr id="34" name="Rectangle 29">
            <a:extLst>
              <a:ext uri="{FF2B5EF4-FFF2-40B4-BE49-F238E27FC236}">
                <a16:creationId xmlns:a16="http://schemas.microsoft.com/office/drawing/2014/main" id="{AE6D3923-ACC8-4BF0-9766-FDD67918E14B}"/>
              </a:ext>
            </a:extLst>
          </p:cNvPr>
          <p:cNvSpPr>
            <a:spLocks noChangeArrowheads="1"/>
          </p:cNvSpPr>
          <p:nvPr/>
        </p:nvSpPr>
        <p:spPr bwMode="gray">
          <a:xfrm>
            <a:off x="6519218" y="3063000"/>
            <a:ext cx="87630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b="1">
                <a:solidFill>
                  <a:schemeClr val="bg1"/>
                </a:solidFill>
                <a:latin typeface="Arial" panose="020B0604020202020204" pitchFamily="34" charset="0"/>
              </a:rPr>
              <a:t>标准化</a:t>
            </a:r>
            <a:endParaRPr lang="en-US" altLang="zh-CN" sz="1800" b="1">
              <a:solidFill>
                <a:schemeClr val="bg1"/>
              </a:solidFill>
              <a:latin typeface="Arial" panose="020B0604020202020204" pitchFamily="34" charset="0"/>
            </a:endParaRPr>
          </a:p>
        </p:txBody>
      </p:sp>
      <p:sp>
        <p:nvSpPr>
          <p:cNvPr id="35" name="Rectangle 30">
            <a:extLst>
              <a:ext uri="{FF2B5EF4-FFF2-40B4-BE49-F238E27FC236}">
                <a16:creationId xmlns:a16="http://schemas.microsoft.com/office/drawing/2014/main" id="{302B77B2-E88A-4BBB-B1CF-670A65EBE6A3}"/>
              </a:ext>
            </a:extLst>
          </p:cNvPr>
          <p:cNvSpPr>
            <a:spLocks noChangeArrowheads="1"/>
          </p:cNvSpPr>
          <p:nvPr/>
        </p:nvSpPr>
        <p:spPr bwMode="gray">
          <a:xfrm>
            <a:off x="8416282" y="3015375"/>
            <a:ext cx="11080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zh-CN" sz="1800" b="1">
                <a:solidFill>
                  <a:schemeClr val="bg1"/>
                </a:solidFill>
                <a:latin typeface="Arial" panose="020B0604020202020204" pitchFamily="34" charset="0"/>
              </a:rPr>
              <a:t>市场销售</a:t>
            </a:r>
            <a:endParaRPr lang="en-US" altLang="zh-CN" sz="1800" b="1">
              <a:solidFill>
                <a:schemeClr val="bg1"/>
              </a:solidFill>
              <a:latin typeface="Arial" panose="020B0604020202020204" pitchFamily="34" charset="0"/>
            </a:endParaRPr>
          </a:p>
        </p:txBody>
      </p:sp>
      <p:sp>
        <p:nvSpPr>
          <p:cNvPr id="36" name="Rectangle 31">
            <a:extLst>
              <a:ext uri="{FF2B5EF4-FFF2-40B4-BE49-F238E27FC236}">
                <a16:creationId xmlns:a16="http://schemas.microsoft.com/office/drawing/2014/main" id="{0D1A2FF5-936E-4A31-B056-A23FCC2DEA11}"/>
              </a:ext>
            </a:extLst>
          </p:cNvPr>
          <p:cNvSpPr>
            <a:spLocks noChangeArrowheads="1"/>
          </p:cNvSpPr>
          <p:nvPr/>
        </p:nvSpPr>
        <p:spPr bwMode="auto">
          <a:xfrm>
            <a:off x="2207568" y="4258388"/>
            <a:ext cx="2078038"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zh-CN" sz="1800" dirty="0">
                <a:latin typeface="楷体" panose="02010609060101010101" pitchFamily="49" charset="-122"/>
                <a:ea typeface="楷体" panose="02010609060101010101" pitchFamily="49" charset="-122"/>
              </a:rPr>
              <a:t>组件可以方便地集成于框架中，不用修改代码，也不用重新编译。</a:t>
            </a:r>
            <a:endParaRPr lang="en-US" altLang="zh-CN" sz="1800" dirty="0">
              <a:latin typeface="楷体" panose="02010609060101010101" pitchFamily="49" charset="-122"/>
              <a:ea typeface="楷体" panose="02010609060101010101" pitchFamily="49" charset="-122"/>
            </a:endParaRPr>
          </a:p>
        </p:txBody>
      </p:sp>
      <p:sp>
        <p:nvSpPr>
          <p:cNvPr id="37" name="Rectangle 31">
            <a:extLst>
              <a:ext uri="{FF2B5EF4-FFF2-40B4-BE49-F238E27FC236}">
                <a16:creationId xmlns:a16="http://schemas.microsoft.com/office/drawing/2014/main" id="{2BEF1164-CAE3-4874-8936-64AF95D24031}"/>
              </a:ext>
            </a:extLst>
          </p:cNvPr>
          <p:cNvSpPr>
            <a:spLocks noChangeArrowheads="1"/>
          </p:cNvSpPr>
          <p:nvPr/>
        </p:nvSpPr>
        <p:spPr bwMode="auto">
          <a:xfrm>
            <a:off x="4341168" y="4140913"/>
            <a:ext cx="2027238"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dirty="0">
                <a:latin typeface="楷体" panose="02010609060101010101" pitchFamily="49" charset="-122"/>
                <a:ea typeface="楷体" panose="02010609060101010101" pitchFamily="49" charset="-122"/>
              </a:rPr>
              <a:t>组件的接口和实现是分离的。组件通过接口实现与其他组件的框架的交互，组件的具体实现被封装在内部，组装者只关心接口，不必知道其实现细节。</a:t>
            </a:r>
            <a:endParaRPr lang="en-US" altLang="zh-CN" sz="1800" dirty="0">
              <a:latin typeface="楷体" panose="02010609060101010101" pitchFamily="49" charset="-122"/>
              <a:ea typeface="楷体" panose="02010609060101010101" pitchFamily="49" charset="-122"/>
            </a:endParaRPr>
          </a:p>
        </p:txBody>
      </p:sp>
      <p:sp>
        <p:nvSpPr>
          <p:cNvPr id="38" name="Rectangle 31">
            <a:extLst>
              <a:ext uri="{FF2B5EF4-FFF2-40B4-BE49-F238E27FC236}">
                <a16:creationId xmlns:a16="http://schemas.microsoft.com/office/drawing/2014/main" id="{1B6D4199-DBAA-44CB-B5DA-413181356E2B}"/>
              </a:ext>
            </a:extLst>
          </p:cNvPr>
          <p:cNvSpPr>
            <a:spLocks noChangeArrowheads="1"/>
          </p:cNvSpPr>
          <p:nvPr/>
        </p:nvSpPr>
        <p:spPr bwMode="auto">
          <a:xfrm>
            <a:off x="6462068" y="4131389"/>
            <a:ext cx="2100264" cy="20621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组件的接口必须严格地标准化，这是组件技术成熟的标志之一，目前主要的组件标准有</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Microsoft</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的</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COM/DCOM</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Java</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 </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JavaBean</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和</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EJB</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OMG</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组织的</a:t>
            </a:r>
            <a:r>
              <a:rPr lang="en-US" altLang="zh-CN" sz="1600" dirty="0">
                <a:latin typeface="Times New Roman" panose="02020603050405020304" pitchFamily="18" charset="0"/>
                <a:ea typeface="楷体" panose="02010609060101010101" pitchFamily="49" charset="-122"/>
                <a:cs typeface="Times New Roman" panose="02020603050405020304" pitchFamily="18" charset="0"/>
              </a:rPr>
              <a:t>CORBA</a:t>
            </a:r>
            <a:r>
              <a:rPr lang="zh-CN" altLang="en-US" sz="1600" dirty="0">
                <a:latin typeface="Times New Roman" panose="02020603050405020304" pitchFamily="18" charset="0"/>
                <a:ea typeface="楷体" panose="02010609060101010101" pitchFamily="49" charset="-122"/>
                <a:cs typeface="Times New Roman" panose="02020603050405020304" pitchFamily="18" charset="0"/>
              </a:rPr>
              <a:t>。</a:t>
            </a:r>
            <a:endParaRPr lang="en-US" altLang="zh-CN" sz="1600" dirty="0">
              <a:latin typeface="Times New Roman" panose="02020603050405020304" pitchFamily="18" charset="0"/>
              <a:ea typeface="楷体" panose="02010609060101010101" pitchFamily="49" charset="-122"/>
              <a:cs typeface="Times New Roman" panose="02020603050405020304" pitchFamily="18" charset="0"/>
            </a:endParaRPr>
          </a:p>
        </p:txBody>
      </p:sp>
      <p:sp>
        <p:nvSpPr>
          <p:cNvPr id="39" name="Rectangle 31">
            <a:extLst>
              <a:ext uri="{FF2B5EF4-FFF2-40B4-BE49-F238E27FC236}">
                <a16:creationId xmlns:a16="http://schemas.microsoft.com/office/drawing/2014/main" id="{D7A4C70A-372E-4B6D-9127-7C6A21D6C347}"/>
              </a:ext>
            </a:extLst>
          </p:cNvPr>
          <p:cNvSpPr>
            <a:spLocks noChangeArrowheads="1"/>
          </p:cNvSpPr>
          <p:nvPr/>
        </p:nvSpPr>
        <p:spPr bwMode="auto">
          <a:xfrm>
            <a:off x="8651232" y="4148850"/>
            <a:ext cx="2014537" cy="23083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None/>
            </a:pPr>
            <a:r>
              <a:rPr lang="zh-CN" altLang="en-US" sz="1800" dirty="0">
                <a:latin typeface="楷体" panose="02010609060101010101" pitchFamily="49" charset="-122"/>
                <a:ea typeface="楷体" panose="02010609060101010101" pitchFamily="49" charset="-122"/>
              </a:rPr>
              <a:t>组件通过市场销售和分发。大量成熟的组件可以通过市场购得，市场的竞争机制也可以保证组件生产的质量的提高、种类的增加和价格的降低。</a:t>
            </a:r>
            <a:endParaRPr lang="en-US" altLang="zh-CN" sz="18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4048384658"/>
      </p:ext>
    </p:extLst>
  </p:cSld>
  <p:clrMapOvr>
    <a:masterClrMapping/>
  </p:clrMapOvr>
  <p:transition/>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107F7D18-C62A-4E46-9557-2E98723BFCDB}"/>
              </a:ext>
            </a:extLst>
          </p:cNvPr>
          <p:cNvSpPr>
            <a:spLocks noGrp="1"/>
          </p:cNvSpPr>
          <p:nvPr>
            <p:ph idx="1"/>
          </p:nvPr>
        </p:nvSpPr>
        <p:spPr>
          <a:xfrm>
            <a:off x="407368" y="949624"/>
            <a:ext cx="11161240" cy="5648027"/>
          </a:xfrm>
        </p:spPr>
        <p:txBody>
          <a:bodyPr/>
          <a:lstStyle/>
          <a:p>
            <a:r>
              <a:rPr lang="zh-CN" altLang="en-US" sz="2400" dirty="0">
                <a:effectLst/>
                <a:latin typeface="华文中宋" panose="02010600040101010101" pitchFamily="2" charset="-122"/>
                <a:ea typeface="华文中宋" panose="02010600040101010101" pitchFamily="2" charset="-122"/>
              </a:rPr>
              <a:t>软件工程发展</a:t>
            </a:r>
            <a:r>
              <a:rPr lang="en-US" altLang="zh-CN" sz="2400" dirty="0">
                <a:effectLst/>
                <a:latin typeface="华文中宋" panose="02010600040101010101" pitchFamily="2" charset="-122"/>
                <a:ea typeface="华文中宋" panose="02010600040101010101" pitchFamily="2" charset="-122"/>
              </a:rPr>
              <a:t>:</a:t>
            </a:r>
            <a:r>
              <a:rPr lang="zh-CN" altLang="en-US" sz="2400" dirty="0">
                <a:effectLst/>
                <a:latin typeface="华文中宋" panose="02010600040101010101" pitchFamily="2" charset="-122"/>
                <a:ea typeface="华文中宋" panose="02010600040101010101" pitchFamily="2" charset="-122"/>
              </a:rPr>
              <a:t>面向服务的软件工程</a:t>
            </a:r>
            <a:endParaRPr lang="en-US" altLang="zh-CN" sz="2400" dirty="0">
              <a:effectLst/>
              <a:latin typeface="华文中宋" panose="02010600040101010101" pitchFamily="2" charset="-122"/>
              <a:ea typeface="华文中宋" panose="02010600040101010101" pitchFamily="2" charset="-122"/>
            </a:endParaRPr>
          </a:p>
          <a:p>
            <a:pPr lvl="1"/>
            <a:r>
              <a:rPr lang="zh-CN" altLang="zh-CN" sz="2000" b="0" dirty="0">
                <a:latin typeface="华文楷体" panose="02010600040101010101" pitchFamily="2" charset="-122"/>
                <a:ea typeface="华文楷体" panose="02010600040101010101" pitchFamily="2" charset="-122"/>
              </a:rPr>
              <a:t>面对市场需求的快速变化，要求企业系统具有敏捷服务、快速重构、资源重用及自由扩充等特点。这样就应运而生了面向服务的架构（</a:t>
            </a:r>
            <a:r>
              <a:rPr lang="en-US" altLang="zh-CN" sz="2000" b="0" dirty="0">
                <a:latin typeface="华文楷体" panose="02010600040101010101" pitchFamily="2" charset="-122"/>
                <a:ea typeface="华文楷体" panose="02010600040101010101" pitchFamily="2" charset="-122"/>
              </a:rPr>
              <a:t>Service Oriented Architecture</a:t>
            </a:r>
            <a:r>
              <a:rPr lang="zh-CN" altLang="zh-CN" sz="2000" b="0" dirty="0">
                <a:latin typeface="华文楷体" panose="02010600040101010101" pitchFamily="2" charset="-122"/>
                <a:ea typeface="华文楷体" panose="02010600040101010101" pitchFamily="2" charset="-122"/>
              </a:rPr>
              <a:t>，</a:t>
            </a:r>
            <a:r>
              <a:rPr lang="en-US" altLang="zh-CN" sz="2000" b="0" u="sng" dirty="0">
                <a:solidFill>
                  <a:srgbClr val="C00000"/>
                </a:solidFill>
                <a:latin typeface="华文楷体" panose="02010600040101010101" pitchFamily="2" charset="-122"/>
                <a:ea typeface="华文楷体" panose="02010600040101010101" pitchFamily="2" charset="-122"/>
              </a:rPr>
              <a:t>SOA</a:t>
            </a:r>
            <a:r>
              <a:rPr lang="zh-CN" altLang="zh-CN" sz="2000" b="0" dirty="0">
                <a:latin typeface="华文楷体" panose="02010600040101010101" pitchFamily="2" charset="-122"/>
                <a:ea typeface="华文楷体" panose="02010600040101010101" pitchFamily="2" charset="-122"/>
              </a:rPr>
              <a:t>）</a:t>
            </a:r>
            <a:r>
              <a:rPr lang="zh-CN" altLang="en-US" sz="2000" b="0" dirty="0">
                <a:latin typeface="华文楷体" panose="02010600040101010101" pitchFamily="2" charset="-122"/>
                <a:ea typeface="华文楷体" panose="02010600040101010101" pitchFamily="2" charset="-122"/>
              </a:rPr>
              <a:t>。</a:t>
            </a:r>
            <a:endParaRPr lang="en-US" altLang="zh-CN" sz="2000" b="0" dirty="0">
              <a:latin typeface="华文楷体" panose="02010600040101010101" pitchFamily="2" charset="-122"/>
              <a:ea typeface="华文楷体" panose="02010600040101010101" pitchFamily="2" charset="-122"/>
            </a:endParaRPr>
          </a:p>
          <a:p>
            <a:pPr lvl="1"/>
            <a:r>
              <a:rPr lang="zh-CN" altLang="en-US" sz="2000" b="0" dirty="0">
                <a:latin typeface="华文楷体" panose="02010600040101010101" pitchFamily="2" charset="-122"/>
                <a:ea typeface="华文楷体" panose="02010600040101010101" pitchFamily="2" charset="-122"/>
              </a:rPr>
              <a:t>构成</a:t>
            </a:r>
            <a:endParaRPr lang="en-US" altLang="zh-CN" sz="2000" b="0" dirty="0">
              <a:latin typeface="华文楷体" panose="02010600040101010101" pitchFamily="2" charset="-122"/>
              <a:ea typeface="华文楷体" panose="02010600040101010101" pitchFamily="2" charset="-122"/>
            </a:endParaRP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服务请求者。</a:t>
            </a:r>
            <a:r>
              <a:rPr lang="zh-CN" altLang="zh-CN" sz="1800" dirty="0">
                <a:latin typeface="楷体" panose="02010609060101010101" pitchFamily="49" charset="-122"/>
                <a:ea typeface="楷体" panose="02010609060101010101" pitchFamily="49" charset="-122"/>
              </a:rPr>
              <a:t>又称服务消费者，是需要使用服务的应用程序或其它的服务。通过对注册中心的服务进行查询后，根据接口说明信息并使用某种传输协议与服务绑定并执行服务功能。</a:t>
            </a:r>
            <a:r>
              <a:rPr lang="en-US" altLang="zh-CN" sz="1800" dirty="0">
                <a:latin typeface="楷体" panose="02010609060101010101" pitchFamily="49" charset="-122"/>
                <a:ea typeface="楷体" panose="02010609060101010101" pitchFamily="49" charset="-122"/>
              </a:rPr>
              <a:t> </a:t>
            </a: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服务注册者。</a:t>
            </a:r>
            <a:r>
              <a:rPr lang="zh-CN" altLang="zh-CN" sz="1800" dirty="0">
                <a:latin typeface="楷体" panose="02010609060101010101" pitchFamily="49" charset="-122"/>
                <a:ea typeface="楷体" panose="02010609060101010101" pitchFamily="49" charset="-122"/>
              </a:rPr>
              <a:t>集中存储服务信息，以便于服务请求者查找。同时服务提供者可以把所要提供的服务在服务注册者处进行注册。</a:t>
            </a:r>
            <a:r>
              <a:rPr lang="en-US" altLang="zh-CN" sz="1800" dirty="0">
                <a:latin typeface="楷体" panose="02010609060101010101" pitchFamily="49" charset="-122"/>
                <a:ea typeface="楷体" panose="02010609060101010101" pitchFamily="49" charset="-122"/>
              </a:rPr>
              <a:t> </a:t>
            </a:r>
          </a:p>
          <a:p>
            <a:pPr lvl="2">
              <a:buFont typeface="Wingdings" panose="05000000000000000000" pitchFamily="2" charset="2"/>
              <a:buChar char="u"/>
            </a:pPr>
            <a:r>
              <a:rPr lang="zh-CN" altLang="zh-CN" sz="1800" dirty="0">
                <a:solidFill>
                  <a:srgbClr val="C00000"/>
                </a:solidFill>
                <a:latin typeface="楷体" panose="02010609060101010101" pitchFamily="49" charset="-122"/>
                <a:ea typeface="楷体" panose="02010609060101010101" pitchFamily="49" charset="-122"/>
              </a:rPr>
              <a:t>服务提供者。</a:t>
            </a:r>
            <a:r>
              <a:rPr lang="zh-CN" altLang="zh-CN" sz="1800" dirty="0">
                <a:latin typeface="楷体" panose="02010609060101010101" pitchFamily="49" charset="-122"/>
                <a:ea typeface="楷体" panose="02010609060101010101" pitchFamily="49" charset="-122"/>
              </a:rPr>
              <a:t>即服务的拥有者，它将各种信息及功能封装成用于业务流程的可重用组件的应用程序函数；负责将服务信息发布到服务注册者，响应服务请求者的命令并为之提供高质量的服务。</a:t>
            </a:r>
            <a:endParaRPr lang="zh-CN" altLang="en-US" sz="1800" dirty="0">
              <a:latin typeface="楷体" panose="02010609060101010101" pitchFamily="49" charset="-122"/>
              <a:ea typeface="楷体" panose="02010609060101010101" pitchFamily="49" charset="-122"/>
            </a:endParaRPr>
          </a:p>
          <a:p>
            <a:pPr lvl="2"/>
            <a:endParaRPr lang="zh-CN" altLang="en-US" dirty="0"/>
          </a:p>
        </p:txBody>
      </p:sp>
      <p:pic>
        <p:nvPicPr>
          <p:cNvPr id="6" name="图片 1">
            <a:extLst>
              <a:ext uri="{FF2B5EF4-FFF2-40B4-BE49-F238E27FC236}">
                <a16:creationId xmlns:a16="http://schemas.microsoft.com/office/drawing/2014/main" id="{A9FFC92F-04A5-4B83-91F9-D1C3F7F5F1C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55440" y="4607870"/>
            <a:ext cx="5702424" cy="2073496"/>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75E2E5D2-C772-4228-A045-A70EC3F65E6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88803390"/>
      </p:ext>
    </p:extLst>
  </p:cSld>
  <p:clrMapOvr>
    <a:masterClrMapping/>
  </p:clrMapOvr>
  <p:transition/>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97B6279-3A54-471A-B705-4FDC73C3BBF9}"/>
              </a:ext>
            </a:extLst>
          </p:cNvPr>
          <p:cNvSpPr>
            <a:spLocks noGrp="1" noChangeArrowheads="1"/>
          </p:cNvSpPr>
          <p:nvPr>
            <p:ph idx="1"/>
          </p:nvPr>
        </p:nvSpPr>
        <p:spPr>
          <a:xfrm>
            <a:off x="623393" y="927804"/>
            <a:ext cx="11017224" cy="5525384"/>
          </a:xfrm>
        </p:spPr>
        <p:txBody>
          <a:bodyPr rtlCol="0">
            <a:normAutofit fontScale="85000" lnSpcReduction="10000"/>
          </a:bodyPr>
          <a:lstStyle/>
          <a:p>
            <a:pPr eaLnBrk="1" fontAlgn="auto" hangingPunct="1">
              <a:lnSpc>
                <a:spcPct val="150000"/>
              </a:lnSpc>
              <a:spcAft>
                <a:spcPts val="0"/>
              </a:spcAft>
              <a:defRPr/>
            </a:pPr>
            <a:r>
              <a:rPr lang="zh-CN" altLang="en-US" sz="2400" dirty="0">
                <a:effectLst/>
                <a:latin typeface="华文中宋" panose="02010600040101010101" pitchFamily="2" charset="-122"/>
                <a:ea typeface="华文中宋" panose="02010600040101010101" pitchFamily="2" charset="-122"/>
              </a:rPr>
              <a:t>软件工程</a:t>
            </a:r>
            <a:r>
              <a:rPr lang="en-US" altLang="zh-CN" sz="2400" dirty="0">
                <a:effectLst/>
                <a:latin typeface="华文中宋" panose="02010600040101010101" pitchFamily="2" charset="-122"/>
                <a:ea typeface="华文中宋" panose="02010600040101010101" pitchFamily="2" charset="-122"/>
              </a:rPr>
              <a:t>50</a:t>
            </a:r>
            <a:r>
              <a:rPr lang="zh-CN" altLang="en-US" sz="2400" dirty="0">
                <a:effectLst/>
                <a:latin typeface="华文中宋" panose="02010600040101010101" pitchFamily="2" charset="-122"/>
                <a:ea typeface="华文中宋" panose="02010600040101010101" pitchFamily="2" charset="-122"/>
              </a:rPr>
              <a:t>多年的发展</a:t>
            </a:r>
          </a:p>
          <a:p>
            <a:pPr lvl="1" eaLnBrk="1" fontAlgn="auto" hangingPunct="1">
              <a:lnSpc>
                <a:spcPct val="150000"/>
              </a:lnSpc>
              <a:spcAft>
                <a:spcPts val="0"/>
              </a:spcAft>
              <a:defRPr/>
            </a:pPr>
            <a:r>
              <a:rPr lang="zh-CN" altLang="en-US" sz="2400" b="0" dirty="0"/>
              <a:t>虽然软件的一些问题犹如人类的感冒一样无法根治，但软件产业的发展速度超过了任何传统工业，今天的软件工程成为一门学科，不完善的学科，发展的学科。</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软件工程：黑屋子找黑猫。</a:t>
            </a:r>
          </a:p>
          <a:p>
            <a:pPr lvl="1" eaLnBrk="1" fontAlgn="auto" hangingPunct="1">
              <a:lnSpc>
                <a:spcPct val="150000"/>
              </a:lnSpc>
              <a:spcAft>
                <a:spcPts val="0"/>
              </a:spcAft>
              <a:defRPr/>
            </a:pPr>
            <a:r>
              <a:rPr lang="zh-CN" altLang="en-US" sz="2400" b="0" dirty="0"/>
              <a:t>软件工程的发展，人们总结了很多方法、规范，但贵在理解与灵活运用，不是灵丹妙药，不是”脑白金”或者“脑黄金“可以使</a:t>
            </a:r>
            <a:r>
              <a:rPr lang="en-US" altLang="zh-CN" sz="2400" b="0" dirty="0"/>
              <a:t>1</a:t>
            </a:r>
            <a:r>
              <a:rPr lang="zh-CN" altLang="en-US" sz="2400" b="0" dirty="0"/>
              <a:t>亿人先聪明起来。软件工程不是万能的。</a:t>
            </a:r>
          </a:p>
          <a:p>
            <a:pPr lvl="1" eaLnBrk="1" fontAlgn="auto" hangingPunct="1">
              <a:lnSpc>
                <a:spcPct val="150000"/>
              </a:lnSpc>
              <a:spcAft>
                <a:spcPts val="0"/>
              </a:spcAft>
              <a:defRPr/>
            </a:pPr>
            <a:r>
              <a:rPr lang="zh-CN" altLang="en-US" sz="2400" b="0" dirty="0"/>
              <a:t>软件工程的发展，所产生的方法</a:t>
            </a:r>
            <a:r>
              <a:rPr lang="zh-CN" altLang="en-US" sz="2400" dirty="0">
                <a:solidFill>
                  <a:srgbClr val="C00000"/>
                </a:solidFill>
              </a:rPr>
              <a:t>不是严密的理论</a:t>
            </a:r>
            <a:r>
              <a:rPr lang="zh-CN" altLang="en-US" sz="2400" b="0" dirty="0"/>
              <a:t>，实践者不能教条的套用，重要的是学会</a:t>
            </a:r>
            <a:r>
              <a:rPr lang="zh-CN" altLang="en-US" sz="2400" b="0" dirty="0">
                <a:latin typeface="Arial"/>
              </a:rPr>
              <a:t>“</a:t>
            </a:r>
            <a:r>
              <a:rPr lang="zh-CN" altLang="en-US" sz="2400" b="0" dirty="0"/>
              <a:t>选择合适的方法和产生新的方法</a:t>
            </a:r>
            <a:r>
              <a:rPr lang="zh-CN" altLang="en-US" sz="2400" b="0" dirty="0">
                <a:latin typeface="Arial"/>
              </a:rPr>
              <a:t>”</a:t>
            </a:r>
            <a:endParaRPr lang="zh-CN" altLang="en-US" sz="2400" b="0" dirty="0"/>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复用</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分而治之</a:t>
            </a:r>
          </a:p>
          <a:p>
            <a:pPr lvl="2" eaLnBrk="1" fontAlgn="auto" hangingPunct="1">
              <a:lnSpc>
                <a:spcPct val="150000"/>
              </a:lnSpc>
              <a:spcAft>
                <a:spcPts val="0"/>
              </a:spcAft>
              <a:buFont typeface="Wingdings" panose="05000000000000000000" pitchFamily="2" charset="2"/>
              <a:buChar char="u"/>
              <a:defRPr/>
            </a:pPr>
            <a:r>
              <a:rPr lang="zh-CN" altLang="en-US" dirty="0">
                <a:solidFill>
                  <a:srgbClr val="000000"/>
                </a:solidFill>
                <a:effectLst>
                  <a:outerShdw blurRad="38100" dist="38100" dir="2700000" algn="tl">
                    <a:srgbClr val="FFFFFF"/>
                  </a:outerShdw>
                </a:effectLst>
              </a:rPr>
              <a:t>优化－折中</a:t>
            </a:r>
          </a:p>
        </p:txBody>
      </p:sp>
      <p:sp>
        <p:nvSpPr>
          <p:cNvPr id="5" name="文本框 4">
            <a:extLst>
              <a:ext uri="{FF2B5EF4-FFF2-40B4-BE49-F238E27FC236}">
                <a16:creationId xmlns:a16="http://schemas.microsoft.com/office/drawing/2014/main" id="{45C74CCB-A786-42CA-9065-E5974AB1D89F}"/>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666113475"/>
      </p:ext>
    </p:extLst>
  </p:cSld>
  <p:clrMapOvr>
    <a:masterClrMapping/>
  </p:clrMapOvr>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3">
            <a:extLst>
              <a:ext uri="{FF2B5EF4-FFF2-40B4-BE49-F238E27FC236}">
                <a16:creationId xmlns:a16="http://schemas.microsoft.com/office/drawing/2014/main" id="{7597017C-F1B5-4C92-A632-11312F896844}"/>
              </a:ext>
            </a:extLst>
          </p:cNvPr>
          <p:cNvSpPr txBox="1">
            <a:spLocks/>
          </p:cNvSpPr>
          <p:nvPr/>
        </p:nvSpPr>
        <p:spPr>
          <a:xfrm>
            <a:off x="559161" y="980728"/>
            <a:ext cx="11009447" cy="5760640"/>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800" b="1" kern="0" dirty="0">
                <a:solidFill>
                  <a:schemeClr val="tx1"/>
                </a:solidFill>
                <a:latin typeface="华文中宋" panose="02010600040101010101" pitchFamily="2" charset="-122"/>
                <a:ea typeface="华文中宋" panose="02010600040101010101" pitchFamily="2" charset="-122"/>
              </a:rPr>
              <a:t>数学危机</a:t>
            </a:r>
            <a:endParaRPr lang="en-US" altLang="zh-CN" sz="2800" b="1" kern="0" dirty="0">
              <a:solidFill>
                <a:schemeClr val="tx1"/>
              </a:solidFill>
              <a:latin typeface="华文中宋" panose="02010600040101010101" pitchFamily="2" charset="-122"/>
              <a:ea typeface="华文中宋" panose="02010600040101010101" pitchFamily="2" charset="-122"/>
            </a:endParaRPr>
          </a:p>
          <a:p>
            <a:pPr marL="285750" indent="-285750" algn="l">
              <a:lnSpc>
                <a:spcPct val="150000"/>
              </a:lnSpc>
              <a:buFont typeface="Arial" panose="020B0604020202020204" pitchFamily="34" charset="0"/>
              <a:buChar char="•"/>
            </a:pPr>
            <a:r>
              <a:rPr lang="zh-CN" altLang="en-US" sz="2400" kern="0" dirty="0">
                <a:solidFill>
                  <a:schemeClr val="tx1"/>
                </a:solidFill>
                <a:latin typeface="华文中宋" panose="02010600040101010101" pitchFamily="2" charset="-122"/>
                <a:ea typeface="华文中宋" panose="02010600040101010101" pitchFamily="2" charset="-122"/>
              </a:rPr>
              <a:t>第二次：微积分</a:t>
            </a:r>
            <a:endParaRPr lang="en-US" altLang="zh-CN" sz="2400" kern="0" dirty="0">
              <a:solidFill>
                <a:schemeClr val="tx1"/>
              </a:solidFill>
              <a:latin typeface="华文中宋" panose="02010600040101010101" pitchFamily="2" charset="-122"/>
              <a:ea typeface="华文中宋" panose="02010600040101010101" pitchFamily="2" charset="-122"/>
            </a:endParaRPr>
          </a:p>
          <a:p>
            <a:pPr marL="1028663" lvl="1" indent="-285750">
              <a:lnSpc>
                <a:spcPct val="150000"/>
              </a:lnSpc>
              <a:buFont typeface="Arial" panose="020B0604020202020204" pitchFamily="34" charset="0"/>
              <a:buChar char="•"/>
            </a:pPr>
            <a:r>
              <a:rPr lang="zh-CN" altLang="en-US" kern="0" dirty="0">
                <a:solidFill>
                  <a:srgbClr val="324A7A"/>
                </a:solidFill>
              </a:rPr>
              <a:t>十七世纪，牛顿与莱布尼茨各自独立发现了微积分</a:t>
            </a:r>
            <a:endParaRPr lang="en-US" altLang="zh-CN" kern="0" dirty="0">
              <a:solidFill>
                <a:srgbClr val="324A7A"/>
              </a:solidFill>
            </a:endParaRPr>
          </a:p>
          <a:p>
            <a:pPr marL="1428692" lvl="2" indent="-285750">
              <a:lnSpc>
                <a:spcPct val="150000"/>
              </a:lnSpc>
              <a:buFont typeface="Arial" panose="020B0604020202020204" pitchFamily="34" charset="0"/>
              <a:buChar char="•"/>
            </a:pPr>
            <a:r>
              <a:rPr lang="zh-CN" altLang="en-US" sz="2000" b="1" kern="0" dirty="0">
                <a:solidFill>
                  <a:srgbClr val="324A7A"/>
                </a:solidFill>
              </a:rPr>
              <a:t>牛顿</a:t>
            </a:r>
            <a:r>
              <a:rPr lang="zh-CN" altLang="en-US" sz="1800" dirty="0">
                <a:latin typeface="华文楷体" panose="02010600040101010101" pitchFamily="2" charset="-122"/>
                <a:ea typeface="华文楷体" panose="02010600040101010101" pitchFamily="2" charset="-122"/>
              </a:rPr>
              <a:t>（ </a:t>
            </a:r>
            <a:r>
              <a:rPr lang="en-US" altLang="zh-CN" sz="1800" dirty="0">
                <a:latin typeface="华文楷体" panose="02010600040101010101" pitchFamily="2" charset="-122"/>
                <a:ea typeface="华文楷体" panose="02010600040101010101" pitchFamily="2" charset="-122"/>
              </a:rPr>
              <a:t>1643</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4</a:t>
            </a:r>
            <a:r>
              <a:rPr lang="zh-CN" altLang="en-US" sz="1800" dirty="0">
                <a:latin typeface="华文楷体" panose="02010600040101010101" pitchFamily="2" charset="-122"/>
                <a:ea typeface="华文楷体" panose="02010600040101010101" pitchFamily="2" charset="-122"/>
              </a:rPr>
              <a:t>日</a:t>
            </a:r>
            <a:r>
              <a:rPr lang="en-US" altLang="zh-CN" sz="1800" dirty="0">
                <a:latin typeface="华文楷体" panose="02010600040101010101" pitchFamily="2" charset="-122"/>
                <a:ea typeface="华文楷体" panose="02010600040101010101" pitchFamily="2" charset="-122"/>
              </a:rPr>
              <a:t>-1727</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3</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31</a:t>
            </a:r>
            <a:r>
              <a:rPr lang="zh-CN" altLang="en-US" sz="1800" dirty="0">
                <a:latin typeface="华文楷体" panose="02010600040101010101" pitchFamily="2" charset="-122"/>
                <a:ea typeface="华文楷体" panose="02010600040101010101" pitchFamily="2" charset="-122"/>
              </a:rPr>
              <a:t>日）：牛顿</a:t>
            </a:r>
            <a:r>
              <a:rPr lang="en-US" altLang="zh-CN" sz="1800" dirty="0">
                <a:latin typeface="华文楷体" panose="02010600040101010101" pitchFamily="2" charset="-122"/>
                <a:ea typeface="华文楷体" panose="02010600040101010101" pitchFamily="2" charset="-122"/>
              </a:rPr>
              <a:t>20</a:t>
            </a:r>
            <a:r>
              <a:rPr lang="zh-CN" altLang="en-US" sz="1800" dirty="0">
                <a:latin typeface="华文楷体" panose="02010600040101010101" pitchFamily="2" charset="-122"/>
                <a:ea typeface="华文楷体" panose="02010600040101010101" pitchFamily="2" charset="-122"/>
              </a:rPr>
              <a:t>岁发现了微积分</a:t>
            </a:r>
            <a:endParaRPr lang="en-US" altLang="zh-CN" sz="1800" dirty="0">
              <a:latin typeface="华文楷体" panose="02010600040101010101" pitchFamily="2" charset="-122"/>
              <a:ea typeface="华文楷体" panose="02010600040101010101" pitchFamily="2" charset="-122"/>
            </a:endParaRPr>
          </a:p>
          <a:p>
            <a:pPr marL="1428692" lvl="2" indent="-285750">
              <a:lnSpc>
                <a:spcPct val="150000"/>
              </a:lnSpc>
              <a:buFont typeface="Arial" panose="020B0604020202020204" pitchFamily="34" charset="0"/>
              <a:buChar char="•"/>
            </a:pPr>
            <a:r>
              <a:rPr lang="zh-CN" altLang="en-US" sz="2000" b="1" kern="0" dirty="0">
                <a:solidFill>
                  <a:srgbClr val="324A7A"/>
                </a:solidFill>
              </a:rPr>
              <a:t>莱布尼茨</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1646</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7</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1</a:t>
            </a:r>
            <a:r>
              <a:rPr lang="zh-CN" altLang="en-US" sz="1800" dirty="0">
                <a:latin typeface="华文楷体" panose="02010600040101010101" pitchFamily="2" charset="-122"/>
                <a:ea typeface="华文楷体" panose="02010600040101010101" pitchFamily="2" charset="-122"/>
              </a:rPr>
              <a:t>日</a:t>
            </a:r>
            <a:r>
              <a:rPr lang="en-US" altLang="zh-CN" sz="1800" dirty="0">
                <a:latin typeface="华文楷体" panose="02010600040101010101" pitchFamily="2" charset="-122"/>
                <a:ea typeface="华文楷体" panose="02010600040101010101" pitchFamily="2" charset="-122"/>
              </a:rPr>
              <a:t>-1716</a:t>
            </a:r>
            <a:r>
              <a:rPr lang="zh-CN" altLang="en-US" sz="1800" dirty="0">
                <a:latin typeface="华文楷体" panose="02010600040101010101" pitchFamily="2" charset="-122"/>
                <a:ea typeface="华文楷体" panose="02010600040101010101" pitchFamily="2" charset="-122"/>
              </a:rPr>
              <a:t>年</a:t>
            </a:r>
            <a:r>
              <a:rPr lang="en-US" altLang="zh-CN" sz="1800" dirty="0">
                <a:latin typeface="华文楷体" panose="02010600040101010101" pitchFamily="2" charset="-122"/>
                <a:ea typeface="华文楷体" panose="02010600040101010101" pitchFamily="2" charset="-122"/>
              </a:rPr>
              <a:t>11</a:t>
            </a:r>
            <a:r>
              <a:rPr lang="zh-CN" altLang="en-US" sz="1800" dirty="0">
                <a:latin typeface="华文楷体" panose="02010600040101010101" pitchFamily="2" charset="-122"/>
                <a:ea typeface="华文楷体" panose="02010600040101010101" pitchFamily="2" charset="-122"/>
              </a:rPr>
              <a:t>月</a:t>
            </a:r>
            <a:r>
              <a:rPr lang="en-US" altLang="zh-CN" sz="1800" dirty="0">
                <a:latin typeface="华文楷体" panose="02010600040101010101" pitchFamily="2" charset="-122"/>
                <a:ea typeface="华文楷体" panose="02010600040101010101" pitchFamily="2" charset="-122"/>
              </a:rPr>
              <a:t>14</a:t>
            </a:r>
            <a:r>
              <a:rPr lang="zh-CN" altLang="en-US" sz="1800" dirty="0">
                <a:latin typeface="华文楷体" panose="02010600040101010101" pitchFamily="2" charset="-122"/>
                <a:ea typeface="华文楷体" panose="02010600040101010101" pitchFamily="2" charset="-122"/>
              </a:rPr>
              <a:t>日）：</a:t>
            </a:r>
            <a:r>
              <a:rPr lang="zh-CN" altLang="en-US" sz="1800" dirty="0">
                <a:latin typeface="华文楷体" panose="02010600040101010101" pitchFamily="2" charset="-122"/>
                <a:ea typeface="华文楷体" panose="02010600040101010101" pitchFamily="2" charset="-122"/>
                <a:cs typeface="Geneva" charset="0"/>
              </a:rPr>
              <a:t>数学家，还是一个哲学家和逻辑学家。莱布尼茨把微积分看成是一种纯数学的工具</a:t>
            </a:r>
            <a:r>
              <a:rPr lang="en-US" altLang="zh-CN" sz="1800" dirty="0">
                <a:latin typeface="华文楷体" panose="02010600040101010101" pitchFamily="2" charset="-122"/>
                <a:ea typeface="华文楷体" panose="02010600040101010101" pitchFamily="2" charset="-122"/>
                <a:cs typeface="Geneva" charset="0"/>
              </a:rPr>
              <a:t>——</a:t>
            </a:r>
            <a:r>
              <a:rPr lang="zh-CN" altLang="en-US" sz="1800" dirty="0">
                <a:latin typeface="华文楷体" panose="02010600040101010101" pitchFamily="2" charset="-122"/>
                <a:ea typeface="华文楷体" panose="02010600040101010101" pitchFamily="2" charset="-122"/>
                <a:cs typeface="Geneva" charset="0"/>
              </a:rPr>
              <a:t>这个工具把宏观的数量，拆解为微观的单元，再把微观的单元，合并成宏观的积累。</a:t>
            </a:r>
            <a:endParaRPr lang="en-US" altLang="zh-CN" sz="1800" kern="0" dirty="0">
              <a:solidFill>
                <a:srgbClr val="324A7A"/>
              </a:solidFill>
              <a:latin typeface="华文楷体" panose="02010600040101010101" pitchFamily="2" charset="-122"/>
              <a:ea typeface="华文楷体" panose="02010600040101010101" pitchFamily="2" charset="-122"/>
            </a:endParaRPr>
          </a:p>
          <a:p>
            <a:pPr marL="1028663" lvl="1" indent="-285750">
              <a:lnSpc>
                <a:spcPct val="150000"/>
              </a:lnSpc>
              <a:buFont typeface="Arial" panose="020B0604020202020204" pitchFamily="34" charset="0"/>
              <a:buChar char="•"/>
            </a:pPr>
            <a:r>
              <a:rPr lang="zh-CN" altLang="en-US" kern="0" dirty="0">
                <a:solidFill>
                  <a:srgbClr val="324A7A"/>
                </a:solidFill>
              </a:rPr>
              <a:t>其理论建立在无穷小的分析之上</a:t>
            </a:r>
            <a:endParaRPr lang="en-US" altLang="zh-CN" kern="0" dirty="0">
              <a:solidFill>
                <a:srgbClr val="324A7A"/>
              </a:solidFill>
            </a:endParaRPr>
          </a:p>
          <a:p>
            <a:pPr marL="1028663" lvl="1" indent="-285750">
              <a:lnSpc>
                <a:spcPct val="150000"/>
              </a:lnSpc>
              <a:buFont typeface="Arial" panose="020B0604020202020204" pitchFamily="34" charset="0"/>
              <a:buChar char="•"/>
            </a:pPr>
            <a:r>
              <a:rPr lang="zh-CN" altLang="en-US" kern="0" dirty="0">
                <a:solidFill>
                  <a:srgbClr val="324A7A"/>
                </a:solidFill>
              </a:rPr>
              <a:t>悖论</a:t>
            </a:r>
            <a:r>
              <a:rPr lang="zh-CN" altLang="en-US" kern="0" dirty="0">
                <a:solidFill>
                  <a:srgbClr val="324A7A"/>
                </a:solidFill>
                <a:sym typeface="Wingdings" panose="05000000000000000000" pitchFamily="2" charset="2"/>
              </a:rPr>
              <a:t>（英国哲学家发现的，一会儿是零，一会儿又不是零，幽灵一样的）</a:t>
            </a:r>
            <a:endParaRPr lang="en-US" altLang="zh-CN" kern="0" dirty="0">
              <a:solidFill>
                <a:srgbClr val="324A7A"/>
              </a:solidFill>
            </a:endParaRPr>
          </a:p>
          <a:p>
            <a:pPr marL="1028663" lvl="1" indent="-285750">
              <a:lnSpc>
                <a:spcPct val="150000"/>
              </a:lnSpc>
              <a:buFont typeface="Arial" panose="020B0604020202020204" pitchFamily="34" charset="0"/>
              <a:buChar char="•"/>
            </a:pPr>
            <a:r>
              <a:rPr lang="zh-CN" altLang="en-US" kern="0" dirty="0">
                <a:solidFill>
                  <a:srgbClr val="324A7A"/>
                </a:solidFill>
              </a:rPr>
              <a:t>实数理论的建立，集合论的诞生</a:t>
            </a:r>
            <a:endParaRPr lang="en-US" altLang="zh-CN" kern="0" dirty="0">
              <a:solidFill>
                <a:srgbClr val="324A7A"/>
              </a:solidFill>
            </a:endParaRPr>
          </a:p>
          <a:p>
            <a:endParaRPr lang="zh-CN" altLang="en-US" kern="0" dirty="0"/>
          </a:p>
        </p:txBody>
      </p:sp>
      <p:pic>
        <p:nvPicPr>
          <p:cNvPr id="6" name="图片 5">
            <a:extLst>
              <a:ext uri="{FF2B5EF4-FFF2-40B4-BE49-F238E27FC236}">
                <a16:creationId xmlns:a16="http://schemas.microsoft.com/office/drawing/2014/main" id="{B28F2786-2E40-45A2-92F2-5D209E0BE6C2}"/>
              </a:ext>
            </a:extLst>
          </p:cNvPr>
          <p:cNvPicPr>
            <a:picLocks noChangeAspect="1"/>
          </p:cNvPicPr>
          <p:nvPr/>
        </p:nvPicPr>
        <p:blipFill>
          <a:blip r:embed="rId3"/>
          <a:stretch>
            <a:fillRect/>
          </a:stretch>
        </p:blipFill>
        <p:spPr>
          <a:xfrm>
            <a:off x="8328248" y="1052736"/>
            <a:ext cx="1690700" cy="1828813"/>
          </a:xfrm>
          <a:prstGeom prst="rect">
            <a:avLst/>
          </a:prstGeom>
        </p:spPr>
      </p:pic>
      <p:pic>
        <p:nvPicPr>
          <p:cNvPr id="7" name="图片 6">
            <a:extLst>
              <a:ext uri="{FF2B5EF4-FFF2-40B4-BE49-F238E27FC236}">
                <a16:creationId xmlns:a16="http://schemas.microsoft.com/office/drawing/2014/main" id="{052D85E9-A3D7-42C2-8CE1-020D1202BB0D}"/>
              </a:ext>
            </a:extLst>
          </p:cNvPr>
          <p:cNvPicPr>
            <a:picLocks noChangeAspect="1"/>
          </p:cNvPicPr>
          <p:nvPr/>
        </p:nvPicPr>
        <p:blipFill>
          <a:blip r:embed="rId4"/>
          <a:stretch>
            <a:fillRect/>
          </a:stretch>
        </p:blipFill>
        <p:spPr>
          <a:xfrm>
            <a:off x="10056440" y="1042801"/>
            <a:ext cx="1576399" cy="1828813"/>
          </a:xfrm>
          <a:prstGeom prst="rect">
            <a:avLst/>
          </a:prstGeom>
        </p:spPr>
      </p:pic>
      <p:pic>
        <p:nvPicPr>
          <p:cNvPr id="9" name="Picture 2" descr="https://bkimg.cdn.bcebos.com/pic/d01373f082025aaf47b946bbfbedab64034f1a32?x-bce-process=image/resize,m_lfit,w_268,limit_1/format,f_auto">
            <a:extLst>
              <a:ext uri="{FF2B5EF4-FFF2-40B4-BE49-F238E27FC236}">
                <a16:creationId xmlns:a16="http://schemas.microsoft.com/office/drawing/2014/main" id="{E52B39C6-C29C-447D-92B7-42204F3530A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10" name="内容占位符 2">
            <a:extLst>
              <a:ext uri="{FF2B5EF4-FFF2-40B4-BE49-F238E27FC236}">
                <a16:creationId xmlns:a16="http://schemas.microsoft.com/office/drawing/2014/main" id="{691B55ED-577C-42DB-8BA1-61DCEFB807C2}"/>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2196242083"/>
      </p:ext>
    </p:extLst>
  </p:cSld>
  <p:clrMapOvr>
    <a:masterClrMapping/>
  </p:clrMapOvr>
  <p:transition/>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AACBB35-7313-481C-B683-D6BF6AC7644F}"/>
              </a:ext>
            </a:extLst>
          </p:cNvPr>
          <p:cNvSpPr>
            <a:spLocks noGrp="1" noChangeArrowheads="1"/>
          </p:cNvSpPr>
          <p:nvPr>
            <p:ph idx="1"/>
          </p:nvPr>
        </p:nvSpPr>
        <p:spPr>
          <a:xfrm>
            <a:off x="624417" y="908720"/>
            <a:ext cx="10944191" cy="5282530"/>
          </a:xfrm>
        </p:spPr>
        <p:txBody>
          <a:bodyPr rtlCol="0">
            <a:normAutofit/>
          </a:bodyPr>
          <a:lstStyle/>
          <a:p>
            <a:pPr eaLnBrk="1" fontAlgn="auto" hangingPunct="1">
              <a:lnSpc>
                <a:spcPct val="150000"/>
              </a:lnSpc>
              <a:spcAft>
                <a:spcPts val="0"/>
              </a:spcAft>
              <a:defRPr/>
            </a:pPr>
            <a:r>
              <a:rPr lang="zh-CN" altLang="en-US" sz="2400" dirty="0">
                <a:latin typeface="华文中宋" panose="02010600040101010101" pitchFamily="2" charset="-122"/>
                <a:ea typeface="华文中宋" panose="02010600040101010101" pitchFamily="2" charset="-122"/>
              </a:rPr>
              <a:t>复用</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复用就是“利用现成的东西”（</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软件的高楼万丈不一定要平地起）</a:t>
            </a:r>
            <a:r>
              <a:rPr lang="zh-CN" altLang="en-US" sz="2400" b="0" dirty="0">
                <a:latin typeface="华文楷体" panose="02010600040101010101" pitchFamily="2" charset="-122"/>
                <a:ea typeface="华文楷体" panose="02010600040101010101" pitchFamily="2" charset="-122"/>
              </a:rPr>
              <a:t>、 不仅体现在“拿来主义”还要体现在 “拿去主义”，复用者的口头禅就是”请不要再发明相同的车轮了</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，相信自己相信别人。</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复用不是懒惰而是智慧，人类总在利用、改进、创新之后才有进步</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牛顿与胡克</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复用的东西包括有形的和无形的成果。</a:t>
            </a:r>
          </a:p>
          <a:p>
            <a:pPr lvl="1" eaLnBrk="1" fontAlgn="auto" hangingPunct="1">
              <a:lnSpc>
                <a:spcPct val="150000"/>
              </a:lnSpc>
              <a:spcAft>
                <a:spcPts val="0"/>
              </a:spcAft>
              <a:defRPr/>
            </a:pPr>
            <a:r>
              <a:rPr lang="zh-CN" altLang="en-US" sz="2400" b="0" dirty="0">
                <a:latin typeface="华文楷体" panose="02010600040101010101" pitchFamily="2" charset="-122"/>
                <a:ea typeface="华文楷体" panose="02010600040101010101" pitchFamily="2" charset="-122"/>
              </a:rPr>
              <a:t>复用的内涵在于提高质量和生产率。</a:t>
            </a:r>
          </a:p>
        </p:txBody>
      </p:sp>
      <p:sp>
        <p:nvSpPr>
          <p:cNvPr id="5" name="文本框 4">
            <a:extLst>
              <a:ext uri="{FF2B5EF4-FFF2-40B4-BE49-F238E27FC236}">
                <a16:creationId xmlns:a16="http://schemas.microsoft.com/office/drawing/2014/main" id="{5D6F1145-ADA4-4DF8-956C-0735EE598C7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9737061"/>
      </p:ext>
    </p:extLst>
  </p:cSld>
  <p:clrMapOvr>
    <a:masterClrMapping/>
  </p:clrMapOvr>
  <p:transition/>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551384" y="104717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89B086DB-191C-466C-A14E-341EF1D8BD20}"/>
              </a:ext>
            </a:extLst>
          </p:cNvPr>
          <p:cNvSpPr txBox="1">
            <a:spLocks noChangeArrowheads="1"/>
          </p:cNvSpPr>
          <p:nvPr/>
        </p:nvSpPr>
        <p:spPr>
          <a:xfrm>
            <a:off x="335360" y="1041678"/>
            <a:ext cx="11737304" cy="4530725"/>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lvl="1" eaLnBrk="1" hangingPunct="1"/>
            <a:r>
              <a:rPr lang="zh-CN" altLang="en-US" sz="2400" kern="0" dirty="0">
                <a:solidFill>
                  <a:srgbClr val="324A7A"/>
                </a:solidFill>
                <a:latin typeface="华文中宋" panose="02010600040101010101" pitchFamily="2" charset="-122"/>
                <a:ea typeface="华文中宋" panose="02010600040101010101" pitchFamily="2" charset="-122"/>
              </a:rPr>
              <a:t>利用软构件生产应用软件的过程</a:t>
            </a:r>
          </a:p>
        </p:txBody>
      </p:sp>
      <p:graphicFrame>
        <p:nvGraphicFramePr>
          <p:cNvPr id="6" name="Object 5">
            <a:extLst>
              <a:ext uri="{FF2B5EF4-FFF2-40B4-BE49-F238E27FC236}">
                <a16:creationId xmlns:a16="http://schemas.microsoft.com/office/drawing/2014/main" id="{E4C2CD22-40B2-4DD2-937A-A5CD3BB3DF80}"/>
              </a:ext>
            </a:extLst>
          </p:cNvPr>
          <p:cNvGraphicFramePr>
            <a:graphicFrameLocks noChangeAspect="1"/>
          </p:cNvGraphicFramePr>
          <p:nvPr>
            <p:extLst>
              <p:ext uri="{D42A27DB-BD31-4B8C-83A1-F6EECF244321}">
                <p14:modId xmlns:p14="http://schemas.microsoft.com/office/powerpoint/2010/main" val="1438652125"/>
              </p:ext>
            </p:extLst>
          </p:nvPr>
        </p:nvGraphicFramePr>
        <p:xfrm>
          <a:off x="911424" y="1477668"/>
          <a:ext cx="8946808" cy="3247476"/>
        </p:xfrm>
        <a:graphic>
          <a:graphicData uri="http://schemas.openxmlformats.org/presentationml/2006/ole">
            <mc:AlternateContent xmlns:mc="http://schemas.openxmlformats.org/markup-compatibility/2006">
              <mc:Choice xmlns:v="urn:schemas-microsoft-com:vml" Requires="v">
                <p:oleObj spid="_x0000_s25905" name="位图图像" r:id="rId3" imgW="5477640" imgH="1467055" progId="Paint.Picture">
                  <p:embed/>
                </p:oleObj>
              </mc:Choice>
              <mc:Fallback>
                <p:oleObj name="位图图像" r:id="rId3" imgW="5477640" imgH="1467055" progId="Paint.Picture">
                  <p:embed/>
                  <p:pic>
                    <p:nvPicPr>
                      <p:cNvPr id="6" name="Object 5">
                        <a:extLst>
                          <a:ext uri="{FF2B5EF4-FFF2-40B4-BE49-F238E27FC236}">
                            <a16:creationId xmlns:a16="http://schemas.microsoft.com/office/drawing/2014/main" id="{E4C2CD22-40B2-4DD2-937A-A5CD3BB3DF80}"/>
                          </a:ext>
                        </a:extLst>
                      </p:cNvPr>
                      <p:cNvPicPr>
                        <a:picLocks noGrp="1"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1424" y="1477668"/>
                        <a:ext cx="8946808" cy="3247476"/>
                      </a:xfrm>
                      <a:prstGeom prst="rect">
                        <a:avLst/>
                      </a:prstGeom>
                      <a:noFill/>
                      <a:ln>
                        <a:noFill/>
                      </a:ln>
                      <a:effectLst/>
                      <a:extLst/>
                    </p:spPr>
                  </p:pic>
                </p:oleObj>
              </mc:Fallback>
            </mc:AlternateContent>
          </a:graphicData>
        </a:graphic>
      </p:graphicFrame>
      <p:sp>
        <p:nvSpPr>
          <p:cNvPr id="7" name="AutoShape 8">
            <a:extLst>
              <a:ext uri="{FF2B5EF4-FFF2-40B4-BE49-F238E27FC236}">
                <a16:creationId xmlns:a16="http://schemas.microsoft.com/office/drawing/2014/main" id="{CB60803E-468A-4A44-816B-1BEBD8CB9D22}"/>
              </a:ext>
            </a:extLst>
          </p:cNvPr>
          <p:cNvSpPr>
            <a:spLocks noChangeArrowheads="1"/>
          </p:cNvSpPr>
          <p:nvPr/>
        </p:nvSpPr>
        <p:spPr bwMode="auto">
          <a:xfrm>
            <a:off x="1127448" y="4845255"/>
            <a:ext cx="10441160" cy="1749426"/>
          </a:xfrm>
          <a:prstGeom prst="wedgeRectCallout">
            <a:avLst>
              <a:gd name="adj1" fmla="val -31966"/>
              <a:gd name="adj2" fmla="val -96785"/>
            </a:avLst>
          </a:prstGeom>
          <a:solidFill>
            <a:schemeClr val="accent1"/>
          </a:solidFill>
          <a:ln w="9525">
            <a:solidFill>
              <a:schemeClr val="tx1"/>
            </a:solidFill>
            <a:miter lim="800000"/>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1800" dirty="0">
                <a:latin typeface="华文楷体" panose="02010600040101010101" pitchFamily="2" charset="-122"/>
                <a:ea typeface="华文楷体" panose="02010600040101010101" pitchFamily="2" charset="-122"/>
              </a:rPr>
              <a:t>构件（</a:t>
            </a:r>
            <a:r>
              <a:rPr lang="en-US" altLang="zh-CN" sz="1800" b="1" dirty="0">
                <a:solidFill>
                  <a:srgbClr val="C00000"/>
                </a:solidFill>
                <a:latin typeface="华文楷体" panose="02010600040101010101" pitchFamily="2" charset="-122"/>
                <a:ea typeface="华文楷体" panose="02010600040101010101" pitchFamily="2" charset="-122"/>
              </a:rPr>
              <a:t>Component</a:t>
            </a:r>
            <a:r>
              <a:rPr lang="zh-CN" altLang="en-US" sz="1800" dirty="0">
                <a:latin typeface="华文楷体" panose="02010600040101010101" pitchFamily="2" charset="-122"/>
                <a:ea typeface="华文楷体" panose="02010600040101010101" pitchFamily="2" charset="-122"/>
              </a:rPr>
              <a:t>）就是使软件走向工业化的一种软件标准件，它是可复用的软件组成成份，他是可被用来快速构造其他软件的预制的特殊软件。它可以是被封装的对象类、类树、一些功能模块、软件框架（</a:t>
            </a:r>
            <a:r>
              <a:rPr lang="en-US" altLang="zh-CN" sz="1800" b="1" dirty="0">
                <a:solidFill>
                  <a:srgbClr val="C00000"/>
                </a:solidFill>
                <a:latin typeface="华文楷体" panose="02010600040101010101" pitchFamily="2" charset="-122"/>
                <a:ea typeface="华文楷体" panose="02010600040101010101" pitchFamily="2" charset="-122"/>
              </a:rPr>
              <a:t>Framework</a:t>
            </a:r>
            <a:r>
              <a:rPr lang="zh-CN" altLang="en-US" sz="1800" dirty="0">
                <a:latin typeface="华文楷体" panose="02010600040101010101" pitchFamily="2" charset="-122"/>
                <a:ea typeface="华文楷体" panose="02010600040101010101" pitchFamily="2" charset="-122"/>
              </a:rPr>
              <a:t>）、软件构架（或体系结构</a:t>
            </a:r>
            <a:r>
              <a:rPr lang="en-US" altLang="zh-CN" sz="1800" b="1" dirty="0">
                <a:solidFill>
                  <a:srgbClr val="C00000"/>
                </a:solidFill>
                <a:latin typeface="华文楷体" panose="02010600040101010101" pitchFamily="2" charset="-122"/>
                <a:ea typeface="华文楷体" panose="02010600040101010101" pitchFamily="2" charset="-122"/>
              </a:rPr>
              <a:t>Architectural</a:t>
            </a:r>
            <a:r>
              <a:rPr lang="zh-CN" altLang="en-US" sz="1800" dirty="0">
                <a:latin typeface="华文楷体" panose="02010600040101010101" pitchFamily="2" charset="-122"/>
                <a:ea typeface="华文楷体" panose="02010600040101010101" pitchFamily="2" charset="-122"/>
              </a:rPr>
              <a:t>）、文档、分析件、设计模式（</a:t>
            </a:r>
            <a:r>
              <a:rPr lang="en-US" altLang="zh-CN" sz="1800" b="1" dirty="0">
                <a:solidFill>
                  <a:srgbClr val="C00000"/>
                </a:solidFill>
                <a:latin typeface="华文楷体" panose="02010600040101010101" pitchFamily="2" charset="-122"/>
                <a:ea typeface="华文楷体" panose="02010600040101010101" pitchFamily="2" charset="-122"/>
              </a:rPr>
              <a:t>Pattern</a:t>
            </a:r>
            <a:r>
              <a:rPr lang="zh-CN" altLang="en-US" sz="1800" dirty="0">
                <a:latin typeface="华文楷体" panose="02010600040101010101" pitchFamily="2" charset="-122"/>
                <a:ea typeface="华文楷体" panose="02010600040101010101" pitchFamily="2" charset="-122"/>
              </a:rPr>
              <a:t>）等。构件分为构件类和构件实例，通过给出构件类的参数，生成实例，通过实例的组装和控制来构造相应的应用软件。其实质上是对已存在的软件开发知识</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开发过程和技能</a:t>
            </a:r>
            <a:r>
              <a:rPr lang="en-US" altLang="zh-CN" sz="1800" dirty="0">
                <a:latin typeface="华文楷体" panose="02010600040101010101" pitchFamily="2" charset="-122"/>
                <a:ea typeface="华文楷体" panose="02010600040101010101" pitchFamily="2" charset="-122"/>
              </a:rPr>
              <a:t>)</a:t>
            </a:r>
            <a:r>
              <a:rPr lang="zh-CN" altLang="en-US" sz="1800" dirty="0">
                <a:latin typeface="华文楷体" panose="02010600040101010101" pitchFamily="2" charset="-122"/>
                <a:ea typeface="华文楷体" panose="02010600040101010101" pitchFamily="2" charset="-122"/>
              </a:rPr>
              <a:t>和软件开发各阶段的各种结果的重复使用。</a:t>
            </a:r>
          </a:p>
        </p:txBody>
      </p:sp>
      <p:sp>
        <p:nvSpPr>
          <p:cNvPr id="9" name="文本框 8">
            <a:extLst>
              <a:ext uri="{FF2B5EF4-FFF2-40B4-BE49-F238E27FC236}">
                <a16:creationId xmlns:a16="http://schemas.microsoft.com/office/drawing/2014/main" id="{F9484D88-AECB-4609-BCF0-AAB0ADF0F79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2143867"/>
      </p:ext>
    </p:extLst>
  </p:cSld>
  <p:clrMapOvr>
    <a:masterClrMapping/>
  </p:clrMapOvr>
  <p:transition/>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921F78E8-93B0-40BF-8FC1-893A363D8012}"/>
              </a:ext>
            </a:extLst>
          </p:cNvPr>
          <p:cNvSpPr>
            <a:spLocks noGrp="1" noChangeArrowheads="1"/>
          </p:cNvSpPr>
          <p:nvPr>
            <p:ph idx="1"/>
          </p:nvPr>
        </p:nvSpPr>
        <p:spPr>
          <a:xfrm>
            <a:off x="624417" y="908720"/>
            <a:ext cx="10972800" cy="5282530"/>
          </a:xfrm>
        </p:spPr>
        <p:txBody>
          <a:bodyPr rtlCol="0">
            <a:normAutofit/>
          </a:bodyPr>
          <a:lstStyle/>
          <a:p>
            <a:pPr eaLnBrk="1" fontAlgn="auto" hangingPunct="1">
              <a:spcAft>
                <a:spcPts val="0"/>
              </a:spcAft>
              <a:defRPr/>
            </a:pPr>
            <a:r>
              <a:rPr lang="zh-CN" altLang="en-US" sz="2400" dirty="0">
                <a:effectLst/>
                <a:latin typeface="华文中宋" panose="02010600040101010101" pitchFamily="2" charset="-122"/>
                <a:ea typeface="华文中宋" panose="02010600040101010101" pitchFamily="2" charset="-122"/>
              </a:rPr>
              <a:t>分而治之</a:t>
            </a:r>
          </a:p>
          <a:p>
            <a:pPr lvl="1" eaLnBrk="1" fontAlgn="auto" hangingPunct="1">
              <a:spcAft>
                <a:spcPts val="0"/>
              </a:spcAft>
              <a:defRPr/>
            </a:pPr>
            <a:r>
              <a:rPr lang="zh-CN" altLang="en-US" sz="2400" b="0" dirty="0">
                <a:latin typeface="华文楷体" panose="02010600040101010101" pitchFamily="2" charset="-122"/>
                <a:ea typeface="华文楷体" panose="02010600040101010101" pitchFamily="2" charset="-122"/>
              </a:rPr>
              <a:t>将一个复杂的问题分解成若干简单的问题，朴素的思想来源于生活，完全适合于技术领域。</a:t>
            </a:r>
          </a:p>
          <a:p>
            <a:pPr lvl="1" eaLnBrk="1" fontAlgn="auto" hangingPunct="1">
              <a:spcAft>
                <a:spcPts val="0"/>
              </a:spcAft>
              <a:defRPr/>
            </a:pPr>
            <a:r>
              <a:rPr lang="zh-CN" altLang="en-US" sz="2400" b="0" dirty="0">
                <a:latin typeface="华文楷体" panose="02010600040101010101" pitchFamily="2" charset="-122"/>
                <a:ea typeface="华文楷体" panose="02010600040101010101" pitchFamily="2" charset="-122"/>
              </a:rPr>
              <a:t>软件的分而治之不能硬分硬治。</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不同于吃西瓜。</a:t>
            </a:r>
            <a:r>
              <a:rPr lang="en-US" altLang="zh-CN"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Shark</a:t>
            </a:r>
            <a:r>
              <a:rPr lang="zh-CN" altLang="en-US"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a:t>
            </a:r>
            <a:r>
              <a:rPr lang="en-US" altLang="zh-CN" sz="2400" b="0" dirty="0">
                <a:solidFill>
                  <a:srgbClr val="000000"/>
                </a:solidFill>
                <a:effectLst>
                  <a:outerShdw blurRad="38100" dist="38100" dir="2700000" algn="tl">
                    <a:srgbClr val="FFFFFF"/>
                  </a:outerShdw>
                </a:effectLst>
                <a:latin typeface="华文楷体" panose="02010600040101010101" pitchFamily="2" charset="-122"/>
                <a:ea typeface="华文楷体" panose="02010600040101010101" pitchFamily="2" charset="-122"/>
              </a:rPr>
              <a:t>∑Small Fish</a:t>
            </a:r>
          </a:p>
          <a:p>
            <a:pPr lvl="2" eaLnBrk="1" fontAlgn="auto" hangingPunct="1">
              <a:spcAft>
                <a:spcPts val="0"/>
              </a:spcAft>
              <a:buFont typeface="Wingdings" panose="05000000000000000000" pitchFamily="2" charset="2"/>
              <a:buChar char="u"/>
              <a:defRPr/>
            </a:pPr>
            <a:r>
              <a:rPr lang="zh-CN" altLang="en-US" sz="2200" dirty="0"/>
              <a:t>复杂问题分解后，每个问题能否用程序来实现？</a:t>
            </a:r>
          </a:p>
          <a:p>
            <a:pPr lvl="2" eaLnBrk="1" fontAlgn="auto" hangingPunct="1">
              <a:spcAft>
                <a:spcPts val="0"/>
              </a:spcAft>
              <a:buFont typeface="Wingdings" panose="05000000000000000000" pitchFamily="2" charset="2"/>
              <a:buChar char="u"/>
              <a:defRPr/>
            </a:pPr>
            <a:r>
              <a:rPr lang="zh-CN" altLang="en-US" sz="2200" dirty="0"/>
              <a:t>所有的程序最终能否集成为一个软件系统并有效解决原始的复杂问题？</a:t>
            </a:r>
          </a:p>
          <a:p>
            <a:pPr lvl="1" eaLnBrk="1" fontAlgn="auto" hangingPunct="1">
              <a:spcAft>
                <a:spcPts val="0"/>
              </a:spcAft>
              <a:defRPr/>
            </a:pPr>
            <a:endParaRPr lang="zh-CN" altLang="en-US" dirty="0"/>
          </a:p>
        </p:txBody>
      </p:sp>
      <p:graphicFrame>
        <p:nvGraphicFramePr>
          <p:cNvPr id="6" name="Object 4">
            <a:extLst>
              <a:ext uri="{FF2B5EF4-FFF2-40B4-BE49-F238E27FC236}">
                <a16:creationId xmlns:a16="http://schemas.microsoft.com/office/drawing/2014/main" id="{9E096D7E-3B0B-4420-997F-7B6FB6318E20}"/>
              </a:ext>
            </a:extLst>
          </p:cNvPr>
          <p:cNvGraphicFramePr>
            <a:graphicFrameLocks noChangeAspect="1"/>
          </p:cNvGraphicFramePr>
          <p:nvPr>
            <p:extLst>
              <p:ext uri="{D42A27DB-BD31-4B8C-83A1-F6EECF244321}">
                <p14:modId xmlns:p14="http://schemas.microsoft.com/office/powerpoint/2010/main" val="4282632814"/>
              </p:ext>
            </p:extLst>
          </p:nvPr>
        </p:nvGraphicFramePr>
        <p:xfrm>
          <a:off x="962819" y="3577208"/>
          <a:ext cx="10605294" cy="2947417"/>
        </p:xfrm>
        <a:graphic>
          <a:graphicData uri="http://schemas.openxmlformats.org/presentationml/2006/ole">
            <mc:AlternateContent xmlns:mc="http://schemas.openxmlformats.org/markup-compatibility/2006">
              <mc:Choice xmlns:v="urn:schemas-microsoft-com:vml" Requires="v">
                <p:oleObj spid="_x0000_s27007" name="位图图像" r:id="rId4" imgW="5485714" imgH="2476190" progId="Paint.Picture">
                  <p:embed/>
                </p:oleObj>
              </mc:Choice>
              <mc:Fallback>
                <p:oleObj name="位图图像" r:id="rId4" imgW="5485714" imgH="2476190" progId="Paint.Picture">
                  <p:embed/>
                  <p:pic>
                    <p:nvPicPr>
                      <p:cNvPr id="6" name="Object 4">
                        <a:extLst>
                          <a:ext uri="{FF2B5EF4-FFF2-40B4-BE49-F238E27FC236}">
                            <a16:creationId xmlns:a16="http://schemas.microsoft.com/office/drawing/2014/main" id="{9E096D7E-3B0B-4420-997F-7B6FB6318E20}"/>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62819" y="3577208"/>
                        <a:ext cx="10605294" cy="2947417"/>
                      </a:xfrm>
                      <a:prstGeom prst="rect">
                        <a:avLst/>
                      </a:prstGeom>
                      <a:noFill/>
                      <a:ln>
                        <a:noFill/>
                      </a:ln>
                      <a:effectLst/>
                      <a:extLst/>
                    </p:spPr>
                  </p:pic>
                </p:oleObj>
              </mc:Fallback>
            </mc:AlternateContent>
          </a:graphicData>
        </a:graphic>
      </p:graphicFrame>
      <p:sp>
        <p:nvSpPr>
          <p:cNvPr id="8" name="文本框 7">
            <a:extLst>
              <a:ext uri="{FF2B5EF4-FFF2-40B4-BE49-F238E27FC236}">
                <a16:creationId xmlns:a16="http://schemas.microsoft.com/office/drawing/2014/main" id="{CB3BC6BE-8DAF-4C2C-B093-312A8CA9862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69208505"/>
      </p:ext>
    </p:extLst>
  </p:cSld>
  <p:clrMapOvr>
    <a:masterClrMapping/>
  </p:clrMapOvr>
  <p:transition/>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908720"/>
            <a:ext cx="10801200" cy="5465541"/>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74C6F02-B2A4-4847-8696-A347F89D1F37}"/>
              </a:ext>
            </a:extLst>
          </p:cNvPr>
          <p:cNvSpPr>
            <a:spLocks noGrp="1" noChangeArrowheads="1"/>
          </p:cNvSpPr>
          <p:nvPr>
            <p:ph idx="1"/>
          </p:nvPr>
        </p:nvSpPr>
        <p:spPr>
          <a:xfrm>
            <a:off x="624417" y="1125538"/>
            <a:ext cx="10972800" cy="5065712"/>
          </a:xfrm>
        </p:spPr>
        <p:txBody>
          <a:bodyPr/>
          <a:lstStyle/>
          <a:p>
            <a:pPr eaLnBrk="1" hangingPunct="1">
              <a:lnSpc>
                <a:spcPct val="150000"/>
              </a:lnSpc>
            </a:pPr>
            <a:r>
              <a:rPr lang="zh-CN" altLang="en-US" sz="2400" dirty="0">
                <a:effectLst/>
                <a:latin typeface="华文中宋" panose="02010600040101010101" pitchFamily="2" charset="-122"/>
                <a:ea typeface="华文中宋" panose="02010600040101010101" pitchFamily="2" charset="-122"/>
              </a:rPr>
              <a:t>优化－折中</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优化不是可有可无的事情。</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只有当优化成为一种责任的时候我们才能改进软件中的算法、数据结构、组织结构从而提高软件质量。</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当不能够使所有的目标都得到优化的时候，就需要采用折中的策略，实现整体最优。</a:t>
            </a:r>
          </a:p>
          <a:p>
            <a:pPr lvl="1" eaLnBrk="1" hangingPunct="1">
              <a:lnSpc>
                <a:spcPct val="150000"/>
              </a:lnSpc>
            </a:pP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为了使整个组织具有最好的战斗力，我们要重用几个人，照顾一些人，在万不得已的情况下委屈一些人”。</a:t>
            </a:r>
          </a:p>
          <a:p>
            <a:pPr eaLnBrk="1" hangingPunct="1">
              <a:lnSpc>
                <a:spcPct val="80000"/>
              </a:lnSpc>
            </a:pPr>
            <a:endParaRPr lang="zh-CN" altLang="en-US" sz="2800" dirty="0"/>
          </a:p>
        </p:txBody>
      </p:sp>
      <p:sp>
        <p:nvSpPr>
          <p:cNvPr id="5" name="文本框 4">
            <a:extLst>
              <a:ext uri="{FF2B5EF4-FFF2-40B4-BE49-F238E27FC236}">
                <a16:creationId xmlns:a16="http://schemas.microsoft.com/office/drawing/2014/main" id="{865EC10C-91F4-4BDA-B218-C1437EDA082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48235755"/>
      </p:ext>
    </p:extLst>
  </p:cSld>
  <p:clrMapOvr>
    <a:masterClrMapping/>
  </p:clrMapOvr>
  <p:transition/>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矩形 10">
            <a:extLst>
              <a:ext uri="{FF2B5EF4-FFF2-40B4-BE49-F238E27FC236}">
                <a16:creationId xmlns:a16="http://schemas.microsoft.com/office/drawing/2014/main" id="{5BA45382-E398-4935-9BB5-BB0672DFFB3A}"/>
              </a:ext>
            </a:extLst>
          </p:cNvPr>
          <p:cNvSpPr/>
          <p:nvPr/>
        </p:nvSpPr>
        <p:spPr>
          <a:xfrm>
            <a:off x="551384" y="1996723"/>
            <a:ext cx="7040738" cy="3865033"/>
          </a:xfrm>
          <a:prstGeom prst="rect">
            <a:avLst/>
          </a:prstGeom>
          <a:gradFill flip="none" rotWithShape="1">
            <a:gsLst>
              <a:gs pos="100000">
                <a:srgbClr val="00B050">
                  <a:shade val="30000"/>
                  <a:satMod val="115000"/>
                </a:srgbClr>
              </a:gs>
              <a:gs pos="100000">
                <a:srgbClr val="99FF99"/>
              </a:gs>
            </a:gsLst>
            <a:lin ang="135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5" name="文本框 4">
            <a:extLst>
              <a:ext uri="{FF2B5EF4-FFF2-40B4-BE49-F238E27FC236}">
                <a16:creationId xmlns:a16="http://schemas.microsoft.com/office/drawing/2014/main" id="{83330099-999A-4AF6-8E18-6448C1010C1E}"/>
              </a:ext>
            </a:extLst>
          </p:cNvPr>
          <p:cNvSpPr txBox="1"/>
          <p:nvPr/>
        </p:nvSpPr>
        <p:spPr>
          <a:xfrm>
            <a:off x="0" y="1025690"/>
            <a:ext cx="11089286" cy="5382243"/>
          </a:xfrm>
          <a:prstGeom prst="rect">
            <a:avLst/>
          </a:prstGeom>
        </p:spPr>
        <p:txBody>
          <a:bodyPr wrap="square" rtlCol="0">
            <a:spAutoFit/>
          </a:bodyPr>
          <a:lstStyle/>
          <a:p>
            <a:pPr marL="800078" lvl="1" indent="-342900">
              <a:buFont typeface="Wingdings" panose="05000000000000000000" pitchFamily="2" charset="2"/>
              <a:buChar char="n"/>
              <a:defRPr/>
            </a:pPr>
            <a:r>
              <a:rPr lang="en-US" altLang="zh-CN" b="1" dirty="0">
                <a:solidFill>
                  <a:srgbClr val="324A7A"/>
                </a:solidFill>
                <a:latin typeface="华文中宋" panose="02010600040101010101" pitchFamily="2" charset="-122"/>
                <a:ea typeface="华文中宋" panose="02010600040101010101" pitchFamily="2" charset="-122"/>
              </a:rPr>
              <a:t>50</a:t>
            </a:r>
            <a:r>
              <a:rPr lang="zh-CN" altLang="en-US" b="1" dirty="0">
                <a:solidFill>
                  <a:srgbClr val="324A7A"/>
                </a:solidFill>
                <a:latin typeface="华文中宋" panose="02010600040101010101" pitchFamily="2" charset="-122"/>
                <a:ea typeface="华文中宋" panose="02010600040101010101" pitchFamily="2" charset="-122"/>
              </a:rPr>
              <a:t>多年的发展，软件危机依然存在。</a:t>
            </a: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r>
              <a:rPr kumimoji="0" lang="en-US" altLang="zh-CN" b="1" i="0" u="none" strike="noStrike" kern="1200" cap="none" spc="0" normalizeH="0" baseline="0" noProof="0" dirty="0">
                <a:ln>
                  <a:noFill/>
                </a:ln>
                <a:solidFill>
                  <a:srgbClr val="324A7A"/>
                </a:solidFill>
                <a:effectLst/>
                <a:uLnTx/>
                <a:uFillTx/>
                <a:latin typeface="+mn-lt"/>
                <a:ea typeface="华文中宋" panose="02010600040101010101" pitchFamily="2" charset="-122"/>
              </a:rPr>
              <a:t>2017</a:t>
            </a:r>
            <a:r>
              <a:rPr kumimoji="0" lang="zh-CN" altLang="en-US" b="1" i="0" u="none" strike="noStrike" kern="1200" cap="none" spc="0" normalizeH="0" baseline="0" noProof="0" dirty="0">
                <a:ln>
                  <a:noFill/>
                </a:ln>
                <a:solidFill>
                  <a:srgbClr val="324A7A"/>
                </a:solidFill>
                <a:effectLst/>
                <a:uLnTx/>
                <a:uFillTx/>
                <a:latin typeface="+mn-lt"/>
                <a:ea typeface="华文中宋" panose="02010600040101010101" pitchFamily="2" charset="-122"/>
              </a:rPr>
              <a:t>年，</a:t>
            </a:r>
            <a:r>
              <a:rPr kumimoji="0" lang="en-US" altLang="zh-CN" b="1" i="0" u="none" strike="noStrike" kern="1200" cap="none" spc="0" normalizeH="0" baseline="0" noProof="0" dirty="0">
                <a:ln>
                  <a:noFill/>
                </a:ln>
                <a:solidFill>
                  <a:srgbClr val="324A7A"/>
                </a:solidFill>
                <a:effectLst/>
                <a:uLnTx/>
                <a:uFillTx/>
                <a:latin typeface="+mn-lt"/>
                <a:ea typeface="华文中宋" panose="02010600040101010101" pitchFamily="2" charset="-122"/>
              </a:rPr>
              <a:t>Standish Group</a:t>
            </a:r>
            <a:r>
              <a:rPr kumimoji="0" lang="zh-CN" altLang="en-US"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rPr>
              <a:t>对软件项目的统计：</a:t>
            </a: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lang="en-US" altLang="zh-CN" b="1" dirty="0">
              <a:solidFill>
                <a:srgbClr val="324A7A"/>
              </a:solidFill>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lvl="1" eaLnBrk="1" hangingPunct="1">
              <a:lnSpc>
                <a:spcPct val="150000"/>
              </a:lnSpc>
              <a:defRPr/>
            </a:pPr>
            <a:endParaRPr kumimoji="0" lang="en-US" altLang="zh-CN" b="1" i="0" u="none" strike="noStrike" kern="1200" cap="none" spc="0" normalizeH="0" baseline="0" noProof="0" dirty="0">
              <a:ln>
                <a:noFill/>
              </a:ln>
              <a:solidFill>
                <a:srgbClr val="324A7A"/>
              </a:solidFill>
              <a:effectLst/>
              <a:uLnTx/>
              <a:uFillTx/>
              <a:latin typeface="华文中宋" panose="02010600040101010101" pitchFamily="2" charset="-122"/>
              <a:ea typeface="华文中宋" panose="02010600040101010101" pitchFamily="2" charset="-122"/>
            </a:endParaRPr>
          </a:p>
          <a:p>
            <a:pPr marL="800078" lvl="1" indent="-342900" eaLnBrk="1" hangingPunct="1">
              <a:lnSpc>
                <a:spcPct val="150000"/>
              </a:lnSpc>
              <a:buFont typeface="Wingdings" panose="05000000000000000000" pitchFamily="2" charset="2"/>
              <a:buChar char="n"/>
              <a:defRPr/>
            </a:pPr>
            <a:r>
              <a:rPr kumimoji="0" lang="zh-CN" altLang="en-US"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rPr>
              <a:t>人月神话：对付软件的人狼的银质子弹在哪里？</a:t>
            </a:r>
            <a:endParaRPr kumimoji="0" lang="en-US" altLang="zh-CN" b="1" i="0" u="none" strike="noStrike" kern="1200" cap="none" spc="0" normalizeH="0" baseline="0" noProof="0" dirty="0">
              <a:ln>
                <a:noFill/>
              </a:ln>
              <a:solidFill>
                <a:srgbClr val="C00000"/>
              </a:solidFill>
              <a:effectLst/>
              <a:uLnTx/>
              <a:uFillTx/>
              <a:latin typeface="华文中宋" panose="02010600040101010101" pitchFamily="2" charset="-122"/>
              <a:ea typeface="华文中宋" panose="02010600040101010101" pitchFamily="2" charset="-122"/>
            </a:endParaRPr>
          </a:p>
        </p:txBody>
      </p:sp>
      <p:pic>
        <p:nvPicPr>
          <p:cNvPr id="6" name="Picture 10">
            <a:extLst>
              <a:ext uri="{FF2B5EF4-FFF2-40B4-BE49-F238E27FC236}">
                <a16:creationId xmlns:a16="http://schemas.microsoft.com/office/drawing/2014/main" id="{7FF7AF8A-BE0A-4EF9-86B0-0B4B588F95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1967" t="6819" b="9419"/>
          <a:stretch>
            <a:fillRect/>
          </a:stretch>
        </p:blipFill>
        <p:spPr bwMode="auto">
          <a:xfrm>
            <a:off x="695400" y="2166508"/>
            <a:ext cx="6552728" cy="37107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3">
            <a:extLst>
              <a:ext uri="{FF2B5EF4-FFF2-40B4-BE49-F238E27FC236}">
                <a16:creationId xmlns:a16="http://schemas.microsoft.com/office/drawing/2014/main" id="{5CB289F1-B4A5-481A-B3C7-E461BB758625}"/>
              </a:ext>
            </a:extLst>
          </p:cNvPr>
          <p:cNvSpPr txBox="1">
            <a:spLocks noChangeArrowheads="1"/>
          </p:cNvSpPr>
          <p:nvPr/>
        </p:nvSpPr>
        <p:spPr>
          <a:xfrm>
            <a:off x="7628352" y="1970382"/>
            <a:ext cx="4178031" cy="3906890"/>
          </a:xfrm>
          <a:prstGeom prst="rect">
            <a:avLst/>
          </a:prstGeom>
          <a:solidFill>
            <a:schemeClr val="accent1"/>
          </a:solidFill>
          <a:ln>
            <a:noFill/>
          </a:ln>
          <a:effectLst>
            <a:outerShdw blurRad="57785" dist="33020" dir="3180000" algn="ctr">
              <a:srgbClr val="000000">
                <a:alpha val="30000"/>
              </a:srgbClr>
            </a:outerShdw>
          </a:effectLst>
          <a:scene3d>
            <a:camera prst="orthographicFront">
              <a:rot lat="0" lon="0" rev="0"/>
            </a:camera>
            <a:lightRig rig="brightRoom" dir="t">
              <a:rot lat="0" lon="0" rev="600000"/>
            </a:lightRig>
          </a:scene3d>
          <a:sp3d prstMaterial="metal">
            <a:bevelT w="38100" h="57150" prst="relaxedInset"/>
          </a:sp3d>
        </p:spPr>
        <p:txBody>
          <a:bodyPr/>
          <a:lstStyle>
            <a:lvl1pPr marL="171450" indent="-171450" algn="l" defTabSz="685800" rtl="0" eaLnBrk="0" fontAlgn="base" hangingPunct="0">
              <a:lnSpc>
                <a:spcPct val="90000"/>
              </a:lnSpc>
              <a:spcBef>
                <a:spcPts val="750"/>
              </a:spcBef>
              <a:spcAft>
                <a:spcPct val="0"/>
              </a:spcAft>
              <a:buFont typeface="Arial" panose="020B0604020202020204" pitchFamily="34" charset="0"/>
              <a:buChar char="•"/>
              <a:defRPr sz="2100" kern="1200">
                <a:solidFill>
                  <a:schemeClr val="tx1"/>
                </a:solidFill>
                <a:latin typeface="华文细黑" panose="02010600040101010101" pitchFamily="2" charset="-122"/>
                <a:ea typeface="+mn-ea"/>
                <a:cs typeface="+mn-cs"/>
              </a:defRPr>
            </a:lvl1pPr>
            <a:lvl2pPr marL="514350" indent="-171450" algn="l" defTabSz="685800" rtl="0" eaLnBrk="0" fontAlgn="base" hangingPunct="0">
              <a:lnSpc>
                <a:spcPct val="90000"/>
              </a:lnSpc>
              <a:spcBef>
                <a:spcPts val="375"/>
              </a:spcBef>
              <a:spcAft>
                <a:spcPct val="0"/>
              </a:spcAft>
              <a:buFont typeface="Arial" panose="020B0604020202020204" pitchFamily="34" charset="0"/>
              <a:buChar char="•"/>
              <a:defRPr kern="1200">
                <a:solidFill>
                  <a:schemeClr val="tx1"/>
                </a:solidFill>
                <a:latin typeface="华文细黑" panose="02010600040101010101" pitchFamily="2" charset="-122"/>
                <a:ea typeface="+mn-ea"/>
                <a:cs typeface="+mn-cs"/>
              </a:defRPr>
            </a:lvl2pPr>
            <a:lvl3pPr marL="857250" indent="-171450" algn="l" defTabSz="685800" rtl="0" eaLnBrk="0" fontAlgn="base" hangingPunct="0">
              <a:lnSpc>
                <a:spcPct val="90000"/>
              </a:lnSpc>
              <a:spcBef>
                <a:spcPts val="375"/>
              </a:spcBef>
              <a:spcAft>
                <a:spcPct val="0"/>
              </a:spcAft>
              <a:buFont typeface="Arial" panose="020B0604020202020204" pitchFamily="34" charset="0"/>
              <a:buChar char="•"/>
              <a:defRPr sz="1500" kern="1200">
                <a:solidFill>
                  <a:schemeClr val="tx1"/>
                </a:solidFill>
                <a:latin typeface="华文细黑" panose="02010600040101010101" pitchFamily="2" charset="-122"/>
                <a:ea typeface="+mn-ea"/>
                <a:cs typeface="+mn-cs"/>
              </a:defRPr>
            </a:lvl3pPr>
            <a:lvl4pPr marL="12001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4pPr>
            <a:lvl5pPr marL="1543050" indent="-171450" algn="l" defTabSz="685800" rtl="0" eaLnBrk="0" fontAlgn="base" hangingPunct="0">
              <a:lnSpc>
                <a:spcPct val="90000"/>
              </a:lnSpc>
              <a:spcBef>
                <a:spcPts val="375"/>
              </a:spcBef>
              <a:spcAft>
                <a:spcPct val="0"/>
              </a:spcAft>
              <a:buFont typeface="Arial" panose="020B0604020202020204" pitchFamily="34" charset="0"/>
              <a:buChar char="•"/>
              <a:defRPr sz="1300" kern="1200">
                <a:solidFill>
                  <a:schemeClr val="tx1"/>
                </a:solidFill>
                <a:latin typeface="华文细黑" panose="02010600040101010101" pitchFamily="2" charset="-122"/>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这些有问题或失败的项目带来的直接损失占当年全美</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IT</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投资额的近</a:t>
            </a:r>
            <a:r>
              <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40%</a:t>
            </a: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a:t>
            </a:r>
            <a:endParaRPr kumimoji="0" lang="en-US" altLang="zh-CN"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endParaRPr>
          </a:p>
          <a:p>
            <a:pPr marL="514350" marR="0" lvl="1"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213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所有的项目中</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平均超期</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189%</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平均超预算</a:t>
            </a: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222%</a:t>
            </a:r>
          </a:p>
          <a:p>
            <a:pPr marL="857250" marR="0" lvl="2" indent="-171450" algn="l" defTabSz="685800" rtl="0" eaLnBrk="1" fontAlgn="base" latinLnBrk="0" hangingPunct="1">
              <a:lnSpc>
                <a:spcPct val="150000"/>
              </a:lnSpc>
              <a:spcBef>
                <a:spcPts val="375"/>
              </a:spcBef>
              <a:spcAft>
                <a:spcPct val="0"/>
              </a:spcAft>
              <a:buClrTx/>
              <a:buSzTx/>
              <a:buFont typeface="Arial" panose="020B0604020202020204" pitchFamily="34" charset="0"/>
              <a:buChar char="•"/>
              <a:tabLst/>
              <a:defRPr/>
            </a:pPr>
            <a:r>
              <a:rPr kumimoji="0" lang="en-US" altLang="zh-CN"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80%</a:t>
            </a:r>
            <a:r>
              <a:rPr kumimoji="0" lang="zh-CN" altLang="en-US" sz="1865" b="0" i="0" u="none" strike="noStrike" kern="1200" cap="none" spc="0" normalizeH="0" baseline="0" noProof="0" dirty="0">
                <a:ln>
                  <a:noFill/>
                </a:ln>
                <a:effectLst/>
                <a:uLnTx/>
                <a:uFillTx/>
                <a:latin typeface="华文细黑" panose="02010600040101010101" pitchFamily="2" charset="-122"/>
                <a:ea typeface="黑体" panose="02010609060101010101" pitchFamily="49" charset="-122"/>
                <a:cs typeface="+mn-cs"/>
              </a:rPr>
              <a:t>的资源被开销在维护上</a:t>
            </a:r>
          </a:p>
        </p:txBody>
      </p:sp>
      <p:sp>
        <p:nvSpPr>
          <p:cNvPr id="8" name="文本框 7">
            <a:extLst>
              <a:ext uri="{FF2B5EF4-FFF2-40B4-BE49-F238E27FC236}">
                <a16:creationId xmlns:a16="http://schemas.microsoft.com/office/drawing/2014/main" id="{7F4E9F02-01D6-462A-8986-57EDF3A22B4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9" name="图片 8">
            <a:extLst>
              <a:ext uri="{FF2B5EF4-FFF2-40B4-BE49-F238E27FC236}">
                <a16:creationId xmlns:a16="http://schemas.microsoft.com/office/drawing/2014/main" id="{87CE2AE4-7909-40C7-87E1-826FE57116D7}"/>
              </a:ext>
            </a:extLst>
          </p:cNvPr>
          <p:cNvPicPr>
            <a:picLocks noChangeAspect="1"/>
          </p:cNvPicPr>
          <p:nvPr/>
        </p:nvPicPr>
        <p:blipFill>
          <a:blip r:embed="rId4"/>
          <a:stretch>
            <a:fillRect/>
          </a:stretch>
        </p:blipFill>
        <p:spPr>
          <a:xfrm>
            <a:off x="7619277" y="44624"/>
            <a:ext cx="4178031" cy="1933843"/>
          </a:xfrm>
          <a:prstGeom prst="rect">
            <a:avLst/>
          </a:prstGeom>
        </p:spPr>
      </p:pic>
    </p:spTree>
    <p:extLst>
      <p:ext uri="{BB962C8B-B14F-4D97-AF65-F5344CB8AC3E}">
        <p14:creationId xmlns:p14="http://schemas.microsoft.com/office/powerpoint/2010/main" val="390548940"/>
      </p:ext>
    </p:extLst>
  </p:cSld>
  <p:clrMapOvr>
    <a:masterClrMapping/>
  </p:clrMapOvr>
  <p:transition/>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p>
        </p:txBody>
      </p:sp>
    </p:spTree>
    <p:extLst>
      <p:ext uri="{BB962C8B-B14F-4D97-AF65-F5344CB8AC3E}">
        <p14:creationId xmlns:p14="http://schemas.microsoft.com/office/powerpoint/2010/main" val="262643228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1D3E529E-8B96-47B2-9D64-1062ECB76496}"/>
              </a:ext>
            </a:extLst>
          </p:cNvPr>
          <p:cNvSpPr>
            <a:spLocks noGrp="1"/>
          </p:cNvSpPr>
          <p:nvPr>
            <p:ph idx="10"/>
          </p:nvPr>
        </p:nvSpPr>
        <p:spPr>
          <a:xfrm>
            <a:off x="1030133" y="1021909"/>
            <a:ext cx="5591944" cy="667156"/>
          </a:xfrm>
        </p:spPr>
        <p:txBody>
          <a:bodyPr/>
          <a:lstStyle/>
          <a:p>
            <a:r>
              <a:rPr lang="zh-CN" altLang="en-US" sz="2400" dirty="0">
                <a:latin typeface="华文中宋" panose="02010600040101010101" pitchFamily="2" charset="-122"/>
                <a:ea typeface="华文中宋" panose="02010600040101010101" pitchFamily="2" charset="-122"/>
              </a:rPr>
              <a:t>其他行业给我们的启示</a:t>
            </a:r>
          </a:p>
        </p:txBody>
      </p:sp>
      <p:sp>
        <p:nvSpPr>
          <p:cNvPr id="4" name="内容占位符 3">
            <a:extLst>
              <a:ext uri="{FF2B5EF4-FFF2-40B4-BE49-F238E27FC236}">
                <a16:creationId xmlns:a16="http://schemas.microsoft.com/office/drawing/2014/main" id="{D60E8A4A-F155-40B5-A601-BDAEF1B0FD69}"/>
              </a:ext>
            </a:extLst>
          </p:cNvPr>
          <p:cNvSpPr>
            <a:spLocks noGrp="1"/>
          </p:cNvSpPr>
          <p:nvPr>
            <p:ph sz="quarter" idx="12"/>
          </p:nvPr>
        </p:nvSpPr>
        <p:spPr/>
        <p:txBody>
          <a:bodyPr/>
          <a:lstStyle/>
          <a:p>
            <a:endParaRPr lang="zh-CN" altLang="en-US"/>
          </a:p>
        </p:txBody>
      </p:sp>
      <p:grpSp>
        <p:nvGrpSpPr>
          <p:cNvPr id="5" name="组合 4">
            <a:extLst>
              <a:ext uri="{FF2B5EF4-FFF2-40B4-BE49-F238E27FC236}">
                <a16:creationId xmlns:a16="http://schemas.microsoft.com/office/drawing/2014/main" id="{6B2E60AA-4E22-4761-8B44-7FE3BD095490}"/>
              </a:ext>
            </a:extLst>
          </p:cNvPr>
          <p:cNvGrpSpPr/>
          <p:nvPr/>
        </p:nvGrpSpPr>
        <p:grpSpPr>
          <a:xfrm>
            <a:off x="1080031" y="4047677"/>
            <a:ext cx="4364941" cy="2312146"/>
            <a:chOff x="789993" y="2913300"/>
            <a:chExt cx="3273706" cy="2128603"/>
          </a:xfrm>
        </p:grpSpPr>
        <p:pic>
          <p:nvPicPr>
            <p:cNvPr id="6" name="图片 5">
              <a:extLst>
                <a:ext uri="{FF2B5EF4-FFF2-40B4-BE49-F238E27FC236}">
                  <a16:creationId xmlns:a16="http://schemas.microsoft.com/office/drawing/2014/main" id="{95E2FEA7-59AC-4FF9-A788-CD2BC92515C9}"/>
                </a:ext>
              </a:extLst>
            </p:cNvPr>
            <p:cNvPicPr>
              <a:picLocks noChangeAspect="1"/>
            </p:cNvPicPr>
            <p:nvPr/>
          </p:nvPicPr>
          <p:blipFill>
            <a:blip r:embed="rId2"/>
            <a:stretch>
              <a:fillRect/>
            </a:stretch>
          </p:blipFill>
          <p:spPr>
            <a:xfrm>
              <a:off x="789993" y="2913300"/>
              <a:ext cx="3266920" cy="2128603"/>
            </a:xfrm>
            <a:prstGeom prst="rect">
              <a:avLst/>
            </a:prstGeom>
            <a:ln w="3175">
              <a:solidFill>
                <a:schemeClr val="tx1"/>
              </a:solidFill>
            </a:ln>
          </p:spPr>
        </p:pic>
        <p:sp>
          <p:nvSpPr>
            <p:cNvPr id="7" name="矩形 6">
              <a:extLst>
                <a:ext uri="{FF2B5EF4-FFF2-40B4-BE49-F238E27FC236}">
                  <a16:creationId xmlns:a16="http://schemas.microsoft.com/office/drawing/2014/main" id="{0889B420-9FEB-470B-BD50-345CB1B1920E}"/>
                </a:ext>
              </a:extLst>
            </p:cNvPr>
            <p:cNvSpPr/>
            <p:nvPr/>
          </p:nvSpPr>
          <p:spPr>
            <a:xfrm>
              <a:off x="796779" y="4610100"/>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grpSp>
        <p:nvGrpSpPr>
          <p:cNvPr id="8" name="组合 7">
            <a:extLst>
              <a:ext uri="{FF2B5EF4-FFF2-40B4-BE49-F238E27FC236}">
                <a16:creationId xmlns:a16="http://schemas.microsoft.com/office/drawing/2014/main" id="{2DF553FC-6084-49AD-957B-70F69628AC26}"/>
              </a:ext>
            </a:extLst>
          </p:cNvPr>
          <p:cNvGrpSpPr/>
          <p:nvPr/>
        </p:nvGrpSpPr>
        <p:grpSpPr>
          <a:xfrm>
            <a:off x="1062372" y="1628800"/>
            <a:ext cx="4355893" cy="2145564"/>
            <a:chOff x="796779" y="855529"/>
            <a:chExt cx="3266920" cy="1975244"/>
          </a:xfrm>
        </p:grpSpPr>
        <p:pic>
          <p:nvPicPr>
            <p:cNvPr id="9" name="图片 8">
              <a:extLst>
                <a:ext uri="{FF2B5EF4-FFF2-40B4-BE49-F238E27FC236}">
                  <a16:creationId xmlns:a16="http://schemas.microsoft.com/office/drawing/2014/main" id="{4B2796E4-7678-4CD6-AED2-24FD0FF450F4}"/>
                </a:ext>
              </a:extLst>
            </p:cNvPr>
            <p:cNvPicPr>
              <a:picLocks noChangeAspect="1"/>
            </p:cNvPicPr>
            <p:nvPr/>
          </p:nvPicPr>
          <p:blipFill>
            <a:blip r:embed="rId3"/>
            <a:stretch>
              <a:fillRect/>
            </a:stretch>
          </p:blipFill>
          <p:spPr>
            <a:xfrm>
              <a:off x="796779" y="855529"/>
              <a:ext cx="3266920" cy="1975244"/>
            </a:xfrm>
            <a:prstGeom prst="rect">
              <a:avLst/>
            </a:prstGeom>
            <a:ln w="3175">
              <a:solidFill>
                <a:schemeClr val="tx1"/>
              </a:solidFill>
            </a:ln>
          </p:spPr>
        </p:pic>
        <p:sp>
          <p:nvSpPr>
            <p:cNvPr id="10" name="矩形 9">
              <a:extLst>
                <a:ext uri="{FF2B5EF4-FFF2-40B4-BE49-F238E27FC236}">
                  <a16:creationId xmlns:a16="http://schemas.microsoft.com/office/drawing/2014/main" id="{13CAC2A3-72A1-4617-B4D9-6A61B25B3025}"/>
                </a:ext>
              </a:extLst>
            </p:cNvPr>
            <p:cNvSpPr/>
            <p:nvPr/>
          </p:nvSpPr>
          <p:spPr>
            <a:xfrm>
              <a:off x="796779" y="2398582"/>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11" name="组合 10">
            <a:extLst>
              <a:ext uri="{FF2B5EF4-FFF2-40B4-BE49-F238E27FC236}">
                <a16:creationId xmlns:a16="http://schemas.microsoft.com/office/drawing/2014/main" id="{FD83E887-0D20-4D16-9532-BA7FB526759C}"/>
              </a:ext>
            </a:extLst>
          </p:cNvPr>
          <p:cNvGrpSpPr/>
          <p:nvPr/>
        </p:nvGrpSpPr>
        <p:grpSpPr>
          <a:xfrm>
            <a:off x="6729693" y="1492957"/>
            <a:ext cx="4355893" cy="2280985"/>
            <a:chOff x="787546" y="820666"/>
            <a:chExt cx="3266920" cy="2067685"/>
          </a:xfrm>
        </p:grpSpPr>
        <p:pic>
          <p:nvPicPr>
            <p:cNvPr id="12" name="图片 11">
              <a:extLst>
                <a:ext uri="{FF2B5EF4-FFF2-40B4-BE49-F238E27FC236}">
                  <a16:creationId xmlns:a16="http://schemas.microsoft.com/office/drawing/2014/main" id="{330129BF-7800-47BD-8375-A86D1674A46C}"/>
                </a:ext>
              </a:extLst>
            </p:cNvPr>
            <p:cNvPicPr>
              <a:picLocks noChangeAspect="1"/>
            </p:cNvPicPr>
            <p:nvPr/>
          </p:nvPicPr>
          <p:blipFill rotWithShape="1">
            <a:blip r:embed="rId4"/>
            <a:srcRect l="52187" r="1356"/>
            <a:stretch>
              <a:fillRect/>
            </a:stretch>
          </p:blipFill>
          <p:spPr>
            <a:xfrm>
              <a:off x="787546" y="820666"/>
              <a:ext cx="3266920" cy="2058160"/>
            </a:xfrm>
            <a:prstGeom prst="rect">
              <a:avLst/>
            </a:prstGeom>
          </p:spPr>
        </p:pic>
        <p:sp>
          <p:nvSpPr>
            <p:cNvPr id="13" name="矩形 12">
              <a:extLst>
                <a:ext uri="{FF2B5EF4-FFF2-40B4-BE49-F238E27FC236}">
                  <a16:creationId xmlns:a16="http://schemas.microsoft.com/office/drawing/2014/main" id="{B634DC9C-35AB-44D1-ADC5-9DF0B1B0D635}"/>
                </a:ext>
              </a:extLst>
            </p:cNvPr>
            <p:cNvSpPr/>
            <p:nvPr/>
          </p:nvSpPr>
          <p:spPr>
            <a:xfrm>
              <a:off x="787546" y="245654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家具</a:t>
              </a:r>
            </a:p>
          </p:txBody>
        </p:sp>
      </p:grpSp>
      <p:grpSp>
        <p:nvGrpSpPr>
          <p:cNvPr id="14" name="组合 13">
            <a:extLst>
              <a:ext uri="{FF2B5EF4-FFF2-40B4-BE49-F238E27FC236}">
                <a16:creationId xmlns:a16="http://schemas.microsoft.com/office/drawing/2014/main" id="{D4762D45-6477-487D-B316-452D72201A25}"/>
              </a:ext>
            </a:extLst>
          </p:cNvPr>
          <p:cNvGrpSpPr/>
          <p:nvPr/>
        </p:nvGrpSpPr>
        <p:grpSpPr>
          <a:xfrm>
            <a:off x="6730957" y="4052936"/>
            <a:ext cx="4355893" cy="2301628"/>
            <a:chOff x="787546" y="2936409"/>
            <a:chExt cx="3266920" cy="2086397"/>
          </a:xfrm>
        </p:grpSpPr>
        <p:pic>
          <p:nvPicPr>
            <p:cNvPr id="15" name="图片 14">
              <a:extLst>
                <a:ext uri="{FF2B5EF4-FFF2-40B4-BE49-F238E27FC236}">
                  <a16:creationId xmlns:a16="http://schemas.microsoft.com/office/drawing/2014/main" id="{50A4CC49-54E9-4F94-A0FB-CD172496CE5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7551" y="2936409"/>
              <a:ext cx="3266915" cy="2086397"/>
            </a:xfrm>
            <a:prstGeom prst="rect">
              <a:avLst/>
            </a:prstGeom>
          </p:spPr>
        </p:pic>
        <p:sp>
          <p:nvSpPr>
            <p:cNvPr id="16" name="矩形 15">
              <a:extLst>
                <a:ext uri="{FF2B5EF4-FFF2-40B4-BE49-F238E27FC236}">
                  <a16:creationId xmlns:a16="http://schemas.microsoft.com/office/drawing/2014/main" id="{2736D7D2-7472-4FDF-8B26-7D52212DC2BA}"/>
                </a:ext>
              </a:extLst>
            </p:cNvPr>
            <p:cNvSpPr/>
            <p:nvPr/>
          </p:nvSpPr>
          <p:spPr>
            <a:xfrm>
              <a:off x="787546"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建桥</a:t>
              </a:r>
            </a:p>
          </p:txBody>
        </p:sp>
      </p:grpSp>
      <p:sp>
        <p:nvSpPr>
          <p:cNvPr id="2" name="箭头: 右 1">
            <a:extLst>
              <a:ext uri="{FF2B5EF4-FFF2-40B4-BE49-F238E27FC236}">
                <a16:creationId xmlns:a16="http://schemas.microsoft.com/office/drawing/2014/main" id="{72D0D1E6-04B2-4D86-85D0-4CDA0103DF86}"/>
              </a:ext>
            </a:extLst>
          </p:cNvPr>
          <p:cNvSpPr/>
          <p:nvPr/>
        </p:nvSpPr>
        <p:spPr bwMode="auto">
          <a:xfrm>
            <a:off x="5547902" y="2628195"/>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7" name="箭头: 右 16">
            <a:extLst>
              <a:ext uri="{FF2B5EF4-FFF2-40B4-BE49-F238E27FC236}">
                <a16:creationId xmlns:a16="http://schemas.microsoft.com/office/drawing/2014/main" id="{41E46E77-83F2-4D56-A0C1-4901493F17E5}"/>
              </a:ext>
            </a:extLst>
          </p:cNvPr>
          <p:cNvSpPr/>
          <p:nvPr/>
        </p:nvSpPr>
        <p:spPr bwMode="auto">
          <a:xfrm>
            <a:off x="5569923" y="5013176"/>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8" name="文本框 17">
            <a:extLst>
              <a:ext uri="{FF2B5EF4-FFF2-40B4-BE49-F238E27FC236}">
                <a16:creationId xmlns:a16="http://schemas.microsoft.com/office/drawing/2014/main" id="{D527B0E1-DF95-409D-BF63-F4CA27413C81}"/>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073365089"/>
      </p:ext>
    </p:extLst>
  </p:cSld>
  <p:clrMapOvr>
    <a:masterClrMapping/>
  </p:clrMapOvr>
  <p:transition/>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D60E8A4A-F155-40B5-A601-BDAEF1B0FD69}"/>
              </a:ext>
            </a:extLst>
          </p:cNvPr>
          <p:cNvSpPr>
            <a:spLocks noGrp="1"/>
          </p:cNvSpPr>
          <p:nvPr>
            <p:ph sz="quarter" idx="12"/>
          </p:nvPr>
        </p:nvSpPr>
        <p:spPr/>
        <p:txBody>
          <a:bodyPr/>
          <a:lstStyle/>
          <a:p>
            <a:endParaRPr lang="zh-CN" altLang="en-US"/>
          </a:p>
        </p:txBody>
      </p:sp>
      <p:grpSp>
        <p:nvGrpSpPr>
          <p:cNvPr id="17" name="组合 16">
            <a:extLst>
              <a:ext uri="{FF2B5EF4-FFF2-40B4-BE49-F238E27FC236}">
                <a16:creationId xmlns:a16="http://schemas.microsoft.com/office/drawing/2014/main" id="{E9287D58-C2C6-4C60-947B-8CCF5BE49D8C}"/>
              </a:ext>
            </a:extLst>
          </p:cNvPr>
          <p:cNvGrpSpPr/>
          <p:nvPr/>
        </p:nvGrpSpPr>
        <p:grpSpPr>
          <a:xfrm>
            <a:off x="1256106" y="4026975"/>
            <a:ext cx="4355893" cy="2472390"/>
            <a:chOff x="4855168" y="2913300"/>
            <a:chExt cx="3266920" cy="2152881"/>
          </a:xfrm>
        </p:grpSpPr>
        <p:pic>
          <p:nvPicPr>
            <p:cNvPr id="18" name="图片 17">
              <a:extLst>
                <a:ext uri="{FF2B5EF4-FFF2-40B4-BE49-F238E27FC236}">
                  <a16:creationId xmlns:a16="http://schemas.microsoft.com/office/drawing/2014/main" id="{64F8D64B-6F2F-4A94-AB7B-E59E1DE98B3F}"/>
                </a:ext>
              </a:extLst>
            </p:cNvPr>
            <p:cNvPicPr>
              <a:picLocks noChangeAspect="1"/>
            </p:cNvPicPr>
            <p:nvPr/>
          </p:nvPicPr>
          <p:blipFill>
            <a:blip r:embed="rId3"/>
            <a:stretch>
              <a:fillRect/>
            </a:stretch>
          </p:blipFill>
          <p:spPr>
            <a:xfrm>
              <a:off x="4855168" y="2913300"/>
              <a:ext cx="3266920" cy="2152881"/>
            </a:xfrm>
            <a:prstGeom prst="rect">
              <a:avLst/>
            </a:prstGeom>
            <a:ln w="3175">
              <a:solidFill>
                <a:schemeClr val="tx1"/>
              </a:solidFill>
            </a:ln>
          </p:spPr>
        </p:pic>
        <p:sp>
          <p:nvSpPr>
            <p:cNvPr id="19" name="矩形 18">
              <a:extLst>
                <a:ext uri="{FF2B5EF4-FFF2-40B4-BE49-F238E27FC236}">
                  <a16:creationId xmlns:a16="http://schemas.microsoft.com/office/drawing/2014/main" id="{16B2EE9D-BCBC-4665-AB4B-4CBB1C715F3F}"/>
                </a:ext>
              </a:extLst>
            </p:cNvPr>
            <p:cNvSpPr/>
            <p:nvPr/>
          </p:nvSpPr>
          <p:spPr>
            <a:xfrm>
              <a:off x="4855168" y="4634378"/>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121920" tIns="60960" rIns="121920" bIns="60960" numCol="1" spcCol="0" rtlCol="0" fromWordArt="0" anchor="ctr" anchorCtr="0" forceAA="0" compatLnSpc="1">
              <a:no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solidFill>
                    <a:srgbClr val="FFFFFF"/>
                  </a:solidFill>
                  <a:latin typeface="Franklin Gothic Book"/>
                  <a:ea typeface="黑体" panose="02010609060101010101" pitchFamily="49" charset="-122"/>
                </a:rPr>
                <a:t>汽</a:t>
              </a: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车</a:t>
              </a:r>
            </a:p>
          </p:txBody>
        </p:sp>
      </p:grpSp>
      <p:grpSp>
        <p:nvGrpSpPr>
          <p:cNvPr id="20" name="组合 19">
            <a:extLst>
              <a:ext uri="{FF2B5EF4-FFF2-40B4-BE49-F238E27FC236}">
                <a16:creationId xmlns:a16="http://schemas.microsoft.com/office/drawing/2014/main" id="{E32B5E22-F58D-44B4-B349-721DEDA49A57}"/>
              </a:ext>
            </a:extLst>
          </p:cNvPr>
          <p:cNvGrpSpPr/>
          <p:nvPr/>
        </p:nvGrpSpPr>
        <p:grpSpPr>
          <a:xfrm>
            <a:off x="1271588" y="1594830"/>
            <a:ext cx="4373992" cy="2275819"/>
            <a:chOff x="4848380" y="848671"/>
            <a:chExt cx="3280494" cy="1981713"/>
          </a:xfrm>
        </p:grpSpPr>
        <p:pic>
          <p:nvPicPr>
            <p:cNvPr id="21" name="图片 20">
              <a:extLst>
                <a:ext uri="{FF2B5EF4-FFF2-40B4-BE49-F238E27FC236}">
                  <a16:creationId xmlns:a16="http://schemas.microsoft.com/office/drawing/2014/main" id="{570C044C-8CE5-45C7-85C1-222AE10D3654}"/>
                </a:ext>
              </a:extLst>
            </p:cNvPr>
            <p:cNvPicPr>
              <a:picLocks noChangeAspect="1"/>
            </p:cNvPicPr>
            <p:nvPr/>
          </p:nvPicPr>
          <p:blipFill rotWithShape="1">
            <a:blip r:embed="rId4"/>
            <a:srcRect t="5299"/>
            <a:stretch>
              <a:fillRect/>
            </a:stretch>
          </p:blipFill>
          <p:spPr>
            <a:xfrm>
              <a:off x="4855168" y="848671"/>
              <a:ext cx="3273706" cy="1975245"/>
            </a:xfrm>
            <a:prstGeom prst="rect">
              <a:avLst/>
            </a:prstGeom>
          </p:spPr>
        </p:pic>
        <p:sp>
          <p:nvSpPr>
            <p:cNvPr id="22" name="矩形 21">
              <a:extLst>
                <a:ext uri="{FF2B5EF4-FFF2-40B4-BE49-F238E27FC236}">
                  <a16:creationId xmlns:a16="http://schemas.microsoft.com/office/drawing/2014/main" id="{BEF638E4-C6F3-41F0-BB34-A9B79860997B}"/>
                </a:ext>
              </a:extLst>
            </p:cNvPr>
            <p:cNvSpPr/>
            <p:nvPr/>
          </p:nvSpPr>
          <p:spPr>
            <a:xfrm>
              <a:off x="4848380" y="2398581"/>
              <a:ext cx="3273706"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grpSp>
        <p:nvGrpSpPr>
          <p:cNvPr id="23" name="组合 22">
            <a:extLst>
              <a:ext uri="{FF2B5EF4-FFF2-40B4-BE49-F238E27FC236}">
                <a16:creationId xmlns:a16="http://schemas.microsoft.com/office/drawing/2014/main" id="{E8DD7B6C-BE36-4720-968D-DF2C5E741530}"/>
              </a:ext>
            </a:extLst>
          </p:cNvPr>
          <p:cNvGrpSpPr/>
          <p:nvPr/>
        </p:nvGrpSpPr>
        <p:grpSpPr>
          <a:xfrm>
            <a:off x="6924683" y="4026976"/>
            <a:ext cx="4355893" cy="2472390"/>
            <a:chOff x="4883003" y="2936409"/>
            <a:chExt cx="3266920" cy="2086397"/>
          </a:xfrm>
        </p:grpSpPr>
        <p:pic>
          <p:nvPicPr>
            <p:cNvPr id="24" name="图片 23">
              <a:extLst>
                <a:ext uri="{FF2B5EF4-FFF2-40B4-BE49-F238E27FC236}">
                  <a16:creationId xmlns:a16="http://schemas.microsoft.com/office/drawing/2014/main" id="{0485D6D9-5A56-4A98-9790-3FDB7C133B4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3007" y="2936409"/>
              <a:ext cx="3266915" cy="2086397"/>
            </a:xfrm>
            <a:prstGeom prst="rect">
              <a:avLst/>
            </a:prstGeom>
          </p:spPr>
        </p:pic>
        <p:sp>
          <p:nvSpPr>
            <p:cNvPr id="25" name="矩形 24">
              <a:extLst>
                <a:ext uri="{FF2B5EF4-FFF2-40B4-BE49-F238E27FC236}">
                  <a16:creationId xmlns:a16="http://schemas.microsoft.com/office/drawing/2014/main" id="{827275ED-1622-49F7-A290-B1A52776B3D3}"/>
                </a:ext>
              </a:extLst>
            </p:cNvPr>
            <p:cNvSpPr/>
            <p:nvPr/>
          </p:nvSpPr>
          <p:spPr>
            <a:xfrm>
              <a:off x="4883003" y="459100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solidFill>
                    <a:srgbClr val="FFFFFF"/>
                  </a:solidFill>
                  <a:latin typeface="Franklin Gothic Book"/>
                  <a:ea typeface="黑体" panose="02010609060101010101" pitchFamily="49" charset="-122"/>
                </a:rPr>
                <a:t>汽</a:t>
              </a: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车</a:t>
              </a:r>
            </a:p>
          </p:txBody>
        </p:sp>
      </p:grpSp>
      <p:grpSp>
        <p:nvGrpSpPr>
          <p:cNvPr id="26" name="组合 25">
            <a:extLst>
              <a:ext uri="{FF2B5EF4-FFF2-40B4-BE49-F238E27FC236}">
                <a16:creationId xmlns:a16="http://schemas.microsoft.com/office/drawing/2014/main" id="{135025C3-17B5-4BA9-8B19-2BF14989F9BB}"/>
              </a:ext>
            </a:extLst>
          </p:cNvPr>
          <p:cNvGrpSpPr/>
          <p:nvPr/>
        </p:nvGrpSpPr>
        <p:grpSpPr>
          <a:xfrm>
            <a:off x="6888088" y="1653586"/>
            <a:ext cx="4355893" cy="2209635"/>
            <a:chOff x="4883003" y="809779"/>
            <a:chExt cx="3266920" cy="2069047"/>
          </a:xfrm>
        </p:grpSpPr>
        <p:pic>
          <p:nvPicPr>
            <p:cNvPr id="27" name="图片 26">
              <a:extLst>
                <a:ext uri="{FF2B5EF4-FFF2-40B4-BE49-F238E27FC236}">
                  <a16:creationId xmlns:a16="http://schemas.microsoft.com/office/drawing/2014/main" id="{23229549-4482-424B-A2CD-2A3699A251AD}"/>
                </a:ext>
              </a:extLst>
            </p:cNvPr>
            <p:cNvPicPr>
              <a:picLocks noChangeAspect="1"/>
            </p:cNvPicPr>
            <p:nvPr/>
          </p:nvPicPr>
          <p:blipFill>
            <a:blip r:embed="rId6"/>
            <a:stretch>
              <a:fillRect/>
            </a:stretch>
          </p:blipFill>
          <p:spPr>
            <a:xfrm>
              <a:off x="4883006" y="809779"/>
              <a:ext cx="3266916" cy="2069047"/>
            </a:xfrm>
            <a:prstGeom prst="rect">
              <a:avLst/>
            </a:prstGeom>
          </p:spPr>
        </p:pic>
        <p:sp>
          <p:nvSpPr>
            <p:cNvPr id="28" name="矩形 27">
              <a:extLst>
                <a:ext uri="{FF2B5EF4-FFF2-40B4-BE49-F238E27FC236}">
                  <a16:creationId xmlns:a16="http://schemas.microsoft.com/office/drawing/2014/main" id="{812D5E1D-C2F7-4C25-ABB4-263DDE8FE4E7}"/>
                </a:ext>
              </a:extLst>
            </p:cNvPr>
            <p:cNvSpPr/>
            <p:nvPr/>
          </p:nvSpPr>
          <p:spPr>
            <a:xfrm>
              <a:off x="4883003" y="2447023"/>
              <a:ext cx="3266920" cy="431803"/>
            </a:xfrm>
            <a:prstGeom prst="rect">
              <a:avLst/>
            </a:prstGeom>
            <a:solidFill>
              <a:srgbClr val="134263">
                <a:alpha val="69804"/>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rPr>
                <a:t>电子</a:t>
              </a:r>
            </a:p>
          </p:txBody>
        </p:sp>
      </p:grpSp>
      <p:sp>
        <p:nvSpPr>
          <p:cNvPr id="16" name="箭头: 右 15">
            <a:extLst>
              <a:ext uri="{FF2B5EF4-FFF2-40B4-BE49-F238E27FC236}">
                <a16:creationId xmlns:a16="http://schemas.microsoft.com/office/drawing/2014/main" id="{02B07710-683A-4A25-8D58-26197DAF3FB5}"/>
              </a:ext>
            </a:extLst>
          </p:cNvPr>
          <p:cNvSpPr/>
          <p:nvPr/>
        </p:nvSpPr>
        <p:spPr bwMode="auto">
          <a:xfrm>
            <a:off x="5735960" y="2628195"/>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0" name="箭头: 右 29">
            <a:extLst>
              <a:ext uri="{FF2B5EF4-FFF2-40B4-BE49-F238E27FC236}">
                <a16:creationId xmlns:a16="http://schemas.microsoft.com/office/drawing/2014/main" id="{ED9CD26B-4650-48A7-939E-30809E561976}"/>
              </a:ext>
            </a:extLst>
          </p:cNvPr>
          <p:cNvSpPr/>
          <p:nvPr/>
        </p:nvSpPr>
        <p:spPr bwMode="auto">
          <a:xfrm>
            <a:off x="5757981" y="5013176"/>
            <a:ext cx="1052154" cy="432048"/>
          </a:xfrm>
          <a:prstGeom prst="right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31" name="文本框 30">
            <a:extLst>
              <a:ext uri="{FF2B5EF4-FFF2-40B4-BE49-F238E27FC236}">
                <a16:creationId xmlns:a16="http://schemas.microsoft.com/office/drawing/2014/main" id="{F966B238-407A-4BEA-9C72-3BA19A4DEC23}"/>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32" name="内容占位符 2">
            <a:extLst>
              <a:ext uri="{FF2B5EF4-FFF2-40B4-BE49-F238E27FC236}">
                <a16:creationId xmlns:a16="http://schemas.microsoft.com/office/drawing/2014/main" id="{8FF21E35-E0EB-4257-B7EF-70621C693913}"/>
              </a:ext>
            </a:extLst>
          </p:cNvPr>
          <p:cNvSpPr txBox="1">
            <a:spLocks/>
          </p:cNvSpPr>
          <p:nvPr/>
        </p:nvSpPr>
        <p:spPr>
          <a:xfrm>
            <a:off x="1030133" y="1021909"/>
            <a:ext cx="5591944"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2400" kern="0">
                <a:latin typeface="华文中宋" panose="02010600040101010101" pitchFamily="2" charset="-122"/>
                <a:ea typeface="华文中宋" panose="02010600040101010101" pitchFamily="2" charset="-122"/>
              </a:rPr>
              <a:t>其他行业给我们的启示</a:t>
            </a:r>
            <a:endParaRPr lang="zh-CN" altLang="en-US" sz="2400"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2190858549"/>
      </p:ext>
    </p:extLst>
  </p:cSld>
  <p:clrMapOvr>
    <a:masterClrMapping/>
  </p:clrMapOvr>
  <p:transition/>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6D450D30-FDA4-4266-9636-1F9651554345}"/>
              </a:ext>
            </a:extLst>
          </p:cNvPr>
          <p:cNvSpPr/>
          <p:nvPr/>
        </p:nvSpPr>
        <p:spPr>
          <a:xfrm>
            <a:off x="956739" y="1706755"/>
            <a:ext cx="10498655" cy="4508045"/>
          </a:xfrm>
          <a:prstGeom prst="rect">
            <a:avLst/>
          </a:prstGeom>
          <a:gradFill flip="none" rotWithShape="1">
            <a:gsLst>
              <a:gs pos="0">
                <a:srgbClr val="FFFFCC"/>
              </a:gs>
              <a:gs pos="100000">
                <a:schemeClr val="bg1"/>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endParaRPr>
          </a:p>
        </p:txBody>
      </p:sp>
      <p:cxnSp>
        <p:nvCxnSpPr>
          <p:cNvPr id="7" name="直接箭头连接符 6">
            <a:extLst>
              <a:ext uri="{FF2B5EF4-FFF2-40B4-BE49-F238E27FC236}">
                <a16:creationId xmlns:a16="http://schemas.microsoft.com/office/drawing/2014/main" id="{7FCF73A1-A5DF-48DA-9786-7D72F51EFBD3}"/>
              </a:ext>
            </a:extLst>
          </p:cNvPr>
          <p:cNvCxnSpPr>
            <a:cxnSpLocks/>
          </p:cNvCxnSpPr>
          <p:nvPr/>
        </p:nvCxnSpPr>
        <p:spPr>
          <a:xfrm>
            <a:off x="880533" y="6180667"/>
            <a:ext cx="11038820" cy="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8" name="直接箭头连接符 7">
            <a:extLst>
              <a:ext uri="{FF2B5EF4-FFF2-40B4-BE49-F238E27FC236}">
                <a16:creationId xmlns:a16="http://schemas.microsoft.com/office/drawing/2014/main" id="{DFDBE9DC-B1D4-4AAD-B0CB-6A938025CA09}"/>
              </a:ext>
            </a:extLst>
          </p:cNvPr>
          <p:cNvCxnSpPr>
            <a:cxnSpLocks/>
          </p:cNvCxnSpPr>
          <p:nvPr/>
        </p:nvCxnSpPr>
        <p:spPr>
          <a:xfrm flipV="1">
            <a:off x="911424" y="924724"/>
            <a:ext cx="0" cy="5240580"/>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9" name="文本框 8">
            <a:extLst>
              <a:ext uri="{FF2B5EF4-FFF2-40B4-BE49-F238E27FC236}">
                <a16:creationId xmlns:a16="http://schemas.microsoft.com/office/drawing/2014/main" id="{2E3AED6A-D974-4018-BB77-6341AF174CDD}"/>
              </a:ext>
            </a:extLst>
          </p:cNvPr>
          <p:cNvSpPr txBox="1"/>
          <p:nvPr/>
        </p:nvSpPr>
        <p:spPr>
          <a:xfrm>
            <a:off x="1441546" y="6238246"/>
            <a:ext cx="9948529" cy="338554"/>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altLang="zh-CN" sz="1600" b="0" i="0" u="none" strike="noStrike" kern="1200" cap="none" spc="0" normalizeH="0" baseline="0" noProof="0" dirty="0">
                <a:ln>
                  <a:noFill/>
                </a:ln>
                <a:solidFill>
                  <a:srgbClr val="000000"/>
                </a:solidFill>
                <a:effectLst/>
                <a:uLnTx/>
                <a:uFillTx/>
                <a:latin typeface="Times" charset="0"/>
                <a:cs typeface="+mn-cs"/>
              </a:rPr>
              <a:t>1800              1960                     1970                         1980                           2000            2010         2019    </a:t>
            </a:r>
            <a:endParaRPr kumimoji="0" lang="zh-CN" altLang="en-US" sz="1600" b="0" i="0" u="none" strike="noStrike" kern="1200" cap="none" spc="0" normalizeH="0" baseline="0" noProof="0" dirty="0">
              <a:ln>
                <a:noFill/>
              </a:ln>
              <a:solidFill>
                <a:srgbClr val="000000"/>
              </a:solidFill>
              <a:effectLst/>
              <a:uLnTx/>
              <a:uFillTx/>
              <a:latin typeface="Times" charset="0"/>
              <a:cs typeface="+mn-cs"/>
            </a:endParaRPr>
          </a:p>
        </p:txBody>
      </p:sp>
      <p:sp>
        <p:nvSpPr>
          <p:cNvPr id="10" name="文本框 9">
            <a:extLst>
              <a:ext uri="{FF2B5EF4-FFF2-40B4-BE49-F238E27FC236}">
                <a16:creationId xmlns:a16="http://schemas.microsoft.com/office/drawing/2014/main" id="{23E38757-A812-44AC-B03F-7A0AD7C57410}"/>
              </a:ext>
            </a:extLst>
          </p:cNvPr>
          <p:cNvSpPr txBox="1"/>
          <p:nvPr/>
        </p:nvSpPr>
        <p:spPr>
          <a:xfrm>
            <a:off x="978916" y="5487725"/>
            <a:ext cx="146706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作坊式制造</a:t>
            </a:r>
          </a:p>
        </p:txBody>
      </p:sp>
      <p:cxnSp>
        <p:nvCxnSpPr>
          <p:cNvPr id="11" name="直接连接符 10">
            <a:extLst>
              <a:ext uri="{FF2B5EF4-FFF2-40B4-BE49-F238E27FC236}">
                <a16:creationId xmlns:a16="http://schemas.microsoft.com/office/drawing/2014/main" id="{67371400-DF74-44D2-8DB9-4F2DE1C56553}"/>
              </a:ext>
            </a:extLst>
          </p:cNvPr>
          <p:cNvCxnSpPr>
            <a:stCxn id="10" idx="0"/>
            <a:endCxn id="23" idx="2"/>
          </p:cNvCxnSpPr>
          <p:nvPr/>
        </p:nvCxnSpPr>
        <p:spPr>
          <a:xfrm flipV="1">
            <a:off x="1712450" y="5208615"/>
            <a:ext cx="1316998" cy="27911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5E1F7C22-FFF6-4447-B9AD-B7039FDDD280}"/>
              </a:ext>
            </a:extLst>
          </p:cNvPr>
          <p:cNvCxnSpPr>
            <a:stCxn id="23" idx="2"/>
            <a:endCxn id="24" idx="2"/>
          </p:cNvCxnSpPr>
          <p:nvPr/>
        </p:nvCxnSpPr>
        <p:spPr>
          <a:xfrm flipV="1">
            <a:off x="3029448" y="4452146"/>
            <a:ext cx="1602816" cy="756469"/>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3" name="直接连接符 12">
            <a:extLst>
              <a:ext uri="{FF2B5EF4-FFF2-40B4-BE49-F238E27FC236}">
                <a16:creationId xmlns:a16="http://schemas.microsoft.com/office/drawing/2014/main" id="{D94408C7-9003-4D95-A5F6-AC37C66B6603}"/>
              </a:ext>
            </a:extLst>
          </p:cNvPr>
          <p:cNvCxnSpPr>
            <a:stCxn id="24" idx="2"/>
            <a:endCxn id="25" idx="2"/>
          </p:cNvCxnSpPr>
          <p:nvPr/>
        </p:nvCxnSpPr>
        <p:spPr>
          <a:xfrm flipV="1">
            <a:off x="4632264" y="3726735"/>
            <a:ext cx="1977898" cy="72541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4" name="直接连接符 13">
            <a:extLst>
              <a:ext uri="{FF2B5EF4-FFF2-40B4-BE49-F238E27FC236}">
                <a16:creationId xmlns:a16="http://schemas.microsoft.com/office/drawing/2014/main" id="{A918DF97-2890-4C75-A57F-0693AFA36785}"/>
              </a:ext>
            </a:extLst>
          </p:cNvPr>
          <p:cNvCxnSpPr>
            <a:stCxn id="25" idx="2"/>
            <a:endCxn id="26" idx="2"/>
          </p:cNvCxnSpPr>
          <p:nvPr/>
        </p:nvCxnSpPr>
        <p:spPr>
          <a:xfrm flipV="1">
            <a:off x="6610162" y="3028827"/>
            <a:ext cx="1712645" cy="697908"/>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5" name="直接连接符 14">
            <a:extLst>
              <a:ext uri="{FF2B5EF4-FFF2-40B4-BE49-F238E27FC236}">
                <a16:creationId xmlns:a16="http://schemas.microsoft.com/office/drawing/2014/main" id="{AEAD184C-7F34-41EB-8248-16F3A042E160}"/>
              </a:ext>
            </a:extLst>
          </p:cNvPr>
          <p:cNvCxnSpPr>
            <a:stCxn id="26" idx="2"/>
            <a:endCxn id="32" idx="3"/>
          </p:cNvCxnSpPr>
          <p:nvPr/>
        </p:nvCxnSpPr>
        <p:spPr>
          <a:xfrm flipV="1">
            <a:off x="8322807" y="2327815"/>
            <a:ext cx="1172919" cy="701012"/>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6" name="直接连接符 15">
            <a:extLst>
              <a:ext uri="{FF2B5EF4-FFF2-40B4-BE49-F238E27FC236}">
                <a16:creationId xmlns:a16="http://schemas.microsoft.com/office/drawing/2014/main" id="{69AE22EE-6633-4FB3-9A1B-93501059DCEC}"/>
              </a:ext>
            </a:extLst>
          </p:cNvPr>
          <p:cNvCxnSpPr>
            <a:stCxn id="32" idx="3"/>
            <a:endCxn id="36" idx="3"/>
          </p:cNvCxnSpPr>
          <p:nvPr/>
        </p:nvCxnSpPr>
        <p:spPr>
          <a:xfrm flipV="1">
            <a:off x="9495726" y="1720001"/>
            <a:ext cx="1074985" cy="607814"/>
          </a:xfrm>
          <a:prstGeom prst="line">
            <a:avLst/>
          </a:prstGeom>
          <a:ln w="28575">
            <a:solidFill>
              <a:srgbClr val="00B050"/>
            </a:solidFill>
            <a:prstDash val="solid"/>
          </a:ln>
        </p:spPr>
        <p:style>
          <a:lnRef idx="1">
            <a:schemeClr val="accent1"/>
          </a:lnRef>
          <a:fillRef idx="0">
            <a:schemeClr val="accent1"/>
          </a:fillRef>
          <a:effectRef idx="0">
            <a:schemeClr val="accent1"/>
          </a:effectRef>
          <a:fontRef idx="minor">
            <a:schemeClr val="tx1"/>
          </a:fontRef>
        </p:style>
      </p:cxnSp>
      <p:cxnSp>
        <p:nvCxnSpPr>
          <p:cNvPr id="17" name="直接连接符 16">
            <a:extLst>
              <a:ext uri="{FF2B5EF4-FFF2-40B4-BE49-F238E27FC236}">
                <a16:creationId xmlns:a16="http://schemas.microsoft.com/office/drawing/2014/main" id="{6E0B367B-6468-4747-9010-519839B9CE56}"/>
              </a:ext>
            </a:extLst>
          </p:cNvPr>
          <p:cNvCxnSpPr/>
          <p:nvPr/>
        </p:nvCxnSpPr>
        <p:spPr>
          <a:xfrm>
            <a:off x="880533" y="5369403"/>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8" name="直接连接符 17">
            <a:extLst>
              <a:ext uri="{FF2B5EF4-FFF2-40B4-BE49-F238E27FC236}">
                <a16:creationId xmlns:a16="http://schemas.microsoft.com/office/drawing/2014/main" id="{07B4531B-5E9D-4E31-8426-6E336BF824D6}"/>
              </a:ext>
            </a:extLst>
          </p:cNvPr>
          <p:cNvCxnSpPr/>
          <p:nvPr/>
        </p:nvCxnSpPr>
        <p:spPr>
          <a:xfrm>
            <a:off x="880533" y="4621915"/>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19" name="直接连接符 18">
            <a:extLst>
              <a:ext uri="{FF2B5EF4-FFF2-40B4-BE49-F238E27FC236}">
                <a16:creationId xmlns:a16="http://schemas.microsoft.com/office/drawing/2014/main" id="{64FE7CED-51EE-44AB-8EA8-5F9E85B04BD2}"/>
              </a:ext>
            </a:extLst>
          </p:cNvPr>
          <p:cNvCxnSpPr/>
          <p:nvPr/>
        </p:nvCxnSpPr>
        <p:spPr>
          <a:xfrm>
            <a:off x="880533" y="3874429"/>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0" name="直接连接符 19">
            <a:extLst>
              <a:ext uri="{FF2B5EF4-FFF2-40B4-BE49-F238E27FC236}">
                <a16:creationId xmlns:a16="http://schemas.microsoft.com/office/drawing/2014/main" id="{867ACD22-C8E4-47DC-8391-36784080E1DF}"/>
              </a:ext>
            </a:extLst>
          </p:cNvPr>
          <p:cNvCxnSpPr/>
          <p:nvPr/>
        </p:nvCxnSpPr>
        <p:spPr>
          <a:xfrm>
            <a:off x="880533" y="3126944"/>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1" name="直接连接符 20">
            <a:extLst>
              <a:ext uri="{FF2B5EF4-FFF2-40B4-BE49-F238E27FC236}">
                <a16:creationId xmlns:a16="http://schemas.microsoft.com/office/drawing/2014/main" id="{020840D0-2651-4ACC-9DCD-7E17A543D1A7}"/>
              </a:ext>
            </a:extLst>
          </p:cNvPr>
          <p:cNvCxnSpPr/>
          <p:nvPr/>
        </p:nvCxnSpPr>
        <p:spPr>
          <a:xfrm>
            <a:off x="880533" y="2379459"/>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D221347B-CB43-4E1C-875D-FFA25F4D2AC6}"/>
              </a:ext>
            </a:extLst>
          </p:cNvPr>
          <p:cNvCxnSpPr/>
          <p:nvPr/>
        </p:nvCxnSpPr>
        <p:spPr>
          <a:xfrm>
            <a:off x="880533" y="1631973"/>
            <a:ext cx="10498667" cy="0"/>
          </a:xfrm>
          <a:prstGeom prst="line">
            <a:avLst/>
          </a:prstGeom>
          <a:ln>
            <a:solidFill>
              <a:schemeClr val="tx1">
                <a:lumMod val="50000"/>
                <a:lumOff val="50000"/>
              </a:schemeClr>
            </a:solidFill>
            <a:prstDash val="dash"/>
          </a:ln>
        </p:spPr>
        <p:style>
          <a:lnRef idx="1">
            <a:schemeClr val="accent1"/>
          </a:lnRef>
          <a:fillRef idx="0">
            <a:schemeClr val="accent1"/>
          </a:fillRef>
          <a:effectRef idx="0">
            <a:schemeClr val="accent1"/>
          </a:effectRef>
          <a:fontRef idx="minor">
            <a:schemeClr val="tx1"/>
          </a:fontRef>
        </p:style>
      </p:cxnSp>
      <p:sp>
        <p:nvSpPr>
          <p:cNvPr id="23" name="文本框 22">
            <a:extLst>
              <a:ext uri="{FF2B5EF4-FFF2-40B4-BE49-F238E27FC236}">
                <a16:creationId xmlns:a16="http://schemas.microsoft.com/office/drawing/2014/main" id="{62E0C27F-3342-485B-8C53-F74C2D5C9A42}"/>
              </a:ext>
            </a:extLst>
          </p:cNvPr>
          <p:cNvSpPr txBox="1"/>
          <p:nvPr/>
        </p:nvSpPr>
        <p:spPr>
          <a:xfrm>
            <a:off x="2424154" y="4808505"/>
            <a:ext cx="121058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批量生产</a:t>
            </a:r>
          </a:p>
        </p:txBody>
      </p:sp>
      <p:sp>
        <p:nvSpPr>
          <p:cNvPr id="24" name="文本框 23">
            <a:extLst>
              <a:ext uri="{FF2B5EF4-FFF2-40B4-BE49-F238E27FC236}">
                <a16:creationId xmlns:a16="http://schemas.microsoft.com/office/drawing/2014/main" id="{B558BBA5-9F21-4038-9696-C5BCDAAA964A}"/>
              </a:ext>
            </a:extLst>
          </p:cNvPr>
          <p:cNvSpPr txBox="1"/>
          <p:nvPr/>
        </p:nvSpPr>
        <p:spPr>
          <a:xfrm>
            <a:off x="3898730" y="4052036"/>
            <a:ext cx="146706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柔性自动化</a:t>
            </a:r>
          </a:p>
        </p:txBody>
      </p:sp>
      <p:sp>
        <p:nvSpPr>
          <p:cNvPr id="25" name="文本框 24">
            <a:extLst>
              <a:ext uri="{FF2B5EF4-FFF2-40B4-BE49-F238E27FC236}">
                <a16:creationId xmlns:a16="http://schemas.microsoft.com/office/drawing/2014/main" id="{8697600C-284A-4B04-88DC-0F1A4040E249}"/>
              </a:ext>
            </a:extLst>
          </p:cNvPr>
          <p:cNvSpPr txBox="1"/>
          <p:nvPr/>
        </p:nvSpPr>
        <p:spPr>
          <a:xfrm>
            <a:off x="6004868" y="3326625"/>
            <a:ext cx="121058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精益生产</a:t>
            </a:r>
          </a:p>
        </p:txBody>
      </p:sp>
      <p:sp>
        <p:nvSpPr>
          <p:cNvPr id="26" name="文本框 25">
            <a:extLst>
              <a:ext uri="{FF2B5EF4-FFF2-40B4-BE49-F238E27FC236}">
                <a16:creationId xmlns:a16="http://schemas.microsoft.com/office/drawing/2014/main" id="{F6427CE1-3AE6-4223-B76F-EB0F7E86E79A}"/>
              </a:ext>
            </a:extLst>
          </p:cNvPr>
          <p:cNvSpPr txBox="1"/>
          <p:nvPr/>
        </p:nvSpPr>
        <p:spPr>
          <a:xfrm>
            <a:off x="7717513" y="2628717"/>
            <a:ext cx="1210588" cy="400110"/>
          </a:xfrm>
          <a:prstGeom prst="rect">
            <a:avLst/>
          </a:prstGeom>
        </p:spPr>
        <p:txBody>
          <a:bodyPr wrap="none" rtlCol="0">
            <a:spAutoFit/>
          </a:bodyPr>
          <a:lstStyle/>
          <a:p>
            <a:pPr eaLnBrk="1" fontAlgn="auto" hangingPunct="1">
              <a:spcAft>
                <a:spcPts val="0"/>
              </a:spcAf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敏捷制造</a:t>
            </a:r>
          </a:p>
        </p:txBody>
      </p:sp>
      <p:sp>
        <p:nvSpPr>
          <p:cNvPr id="27" name="文本框 26">
            <a:extLst>
              <a:ext uri="{FF2B5EF4-FFF2-40B4-BE49-F238E27FC236}">
                <a16:creationId xmlns:a16="http://schemas.microsoft.com/office/drawing/2014/main" id="{2BC38ED8-1BE0-4165-B4A0-9E7B167B7F7C}"/>
              </a:ext>
            </a:extLst>
          </p:cNvPr>
          <p:cNvSpPr txBox="1"/>
          <p:nvPr/>
        </p:nvSpPr>
        <p:spPr>
          <a:xfrm>
            <a:off x="8610342" y="1934048"/>
            <a:ext cx="1467068" cy="400110"/>
          </a:xfrm>
          <a:prstGeom prst="rect">
            <a:avLst/>
          </a:prstGeom>
        </p:spPr>
        <p:txBody>
          <a:bodyPr wrap="none" rtlCol="0">
            <a:spAutoFit/>
          </a:bodyPr>
          <a:lstStyle/>
          <a:p>
            <a:pPr marL="0" marR="0" lvl="0" indent="0" defTabSz="914400" eaLnBrk="1" fontAlgn="auto" latinLnBrk="0" hangingPunct="1">
              <a:lnSpc>
                <a:spcPct val="100000"/>
              </a:lnSpc>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规模化生产</a:t>
            </a:r>
          </a:p>
        </p:txBody>
      </p:sp>
      <p:sp>
        <p:nvSpPr>
          <p:cNvPr id="28" name="椭圆 27">
            <a:extLst>
              <a:ext uri="{FF2B5EF4-FFF2-40B4-BE49-F238E27FC236}">
                <a16:creationId xmlns:a16="http://schemas.microsoft.com/office/drawing/2014/main" id="{CB46BF06-5929-46BC-9B42-F96FC4147C3D}"/>
              </a:ext>
            </a:extLst>
          </p:cNvPr>
          <p:cNvSpPr/>
          <p:nvPr/>
        </p:nvSpPr>
        <p:spPr>
          <a:xfrm>
            <a:off x="2993572" y="5143628"/>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9" name="椭圆 28">
            <a:extLst>
              <a:ext uri="{FF2B5EF4-FFF2-40B4-BE49-F238E27FC236}">
                <a16:creationId xmlns:a16="http://schemas.microsoft.com/office/drawing/2014/main" id="{4AAF61DF-893F-4A5D-BA9B-2A4A2705DA96}"/>
              </a:ext>
            </a:extLst>
          </p:cNvPr>
          <p:cNvSpPr/>
          <p:nvPr/>
        </p:nvSpPr>
        <p:spPr>
          <a:xfrm>
            <a:off x="4592623" y="4365324"/>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0" name="椭圆 29">
            <a:extLst>
              <a:ext uri="{FF2B5EF4-FFF2-40B4-BE49-F238E27FC236}">
                <a16:creationId xmlns:a16="http://schemas.microsoft.com/office/drawing/2014/main" id="{9D84E46D-FA8A-42A5-87DE-20E6DFF940B1}"/>
              </a:ext>
            </a:extLst>
          </p:cNvPr>
          <p:cNvSpPr/>
          <p:nvPr/>
        </p:nvSpPr>
        <p:spPr>
          <a:xfrm>
            <a:off x="6564277" y="3629656"/>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1" name="椭圆 30">
            <a:extLst>
              <a:ext uri="{FF2B5EF4-FFF2-40B4-BE49-F238E27FC236}">
                <a16:creationId xmlns:a16="http://schemas.microsoft.com/office/drawing/2014/main" id="{9A12A0D5-7E68-4D19-8634-DBDCC923FC75}"/>
              </a:ext>
            </a:extLst>
          </p:cNvPr>
          <p:cNvSpPr/>
          <p:nvPr/>
        </p:nvSpPr>
        <p:spPr>
          <a:xfrm>
            <a:off x="8368517" y="2878443"/>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2" name="椭圆 31">
            <a:extLst>
              <a:ext uri="{FF2B5EF4-FFF2-40B4-BE49-F238E27FC236}">
                <a16:creationId xmlns:a16="http://schemas.microsoft.com/office/drawing/2014/main" id="{3D6BAA3B-F200-4BAC-8C97-D1CDCD348DAF}"/>
              </a:ext>
            </a:extLst>
          </p:cNvPr>
          <p:cNvSpPr/>
          <p:nvPr/>
        </p:nvSpPr>
        <p:spPr>
          <a:xfrm>
            <a:off x="9473463" y="2198059"/>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cxnSp>
        <p:nvCxnSpPr>
          <p:cNvPr id="33" name="直接连接符 32">
            <a:extLst>
              <a:ext uri="{FF2B5EF4-FFF2-40B4-BE49-F238E27FC236}">
                <a16:creationId xmlns:a16="http://schemas.microsoft.com/office/drawing/2014/main" id="{2AA5E2AE-E381-47A6-965F-5BA2FE5E3392}"/>
              </a:ext>
            </a:extLst>
          </p:cNvPr>
          <p:cNvCxnSpPr/>
          <p:nvPr/>
        </p:nvCxnSpPr>
        <p:spPr>
          <a:xfrm>
            <a:off x="957943" y="5462324"/>
            <a:ext cx="899336" cy="0"/>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4" name="直接连接符 33">
            <a:extLst>
              <a:ext uri="{FF2B5EF4-FFF2-40B4-BE49-F238E27FC236}">
                <a16:creationId xmlns:a16="http://schemas.microsoft.com/office/drawing/2014/main" id="{C9328755-45D7-4E6C-8658-528298EFE236}"/>
              </a:ext>
            </a:extLst>
          </p:cNvPr>
          <p:cNvCxnSpPr/>
          <p:nvPr/>
        </p:nvCxnSpPr>
        <p:spPr>
          <a:xfrm flipV="1">
            <a:off x="10611948" y="1264920"/>
            <a:ext cx="0" cy="4918113"/>
          </a:xfrm>
          <a:prstGeom prst="line">
            <a:avLst/>
          </a:prstGeom>
          <a:ln>
            <a:prstDash val="lgDash"/>
          </a:ln>
        </p:spPr>
        <p:style>
          <a:lnRef idx="1">
            <a:schemeClr val="accent1"/>
          </a:lnRef>
          <a:fillRef idx="0">
            <a:schemeClr val="accent1"/>
          </a:fillRef>
          <a:effectRef idx="0">
            <a:schemeClr val="accent1"/>
          </a:effectRef>
          <a:fontRef idx="minor">
            <a:schemeClr val="tx1"/>
          </a:fontRef>
        </p:style>
      </p:cxnSp>
      <p:cxnSp>
        <p:nvCxnSpPr>
          <p:cNvPr id="35" name="直接连接符 34">
            <a:extLst>
              <a:ext uri="{FF2B5EF4-FFF2-40B4-BE49-F238E27FC236}">
                <a16:creationId xmlns:a16="http://schemas.microsoft.com/office/drawing/2014/main" id="{C037E9FF-7DEA-4341-9324-B07E746147C5}"/>
              </a:ext>
            </a:extLst>
          </p:cNvPr>
          <p:cNvCxnSpPr/>
          <p:nvPr/>
        </p:nvCxnSpPr>
        <p:spPr>
          <a:xfrm flipV="1">
            <a:off x="10643306" y="1322729"/>
            <a:ext cx="1276047" cy="326363"/>
          </a:xfrm>
          <a:prstGeom prst="line">
            <a:avLst/>
          </a:prstGeom>
          <a:ln w="28575">
            <a:solidFill>
              <a:srgbClr val="00B050"/>
            </a:solidFill>
            <a:prstDash val="sysDot"/>
          </a:ln>
        </p:spPr>
        <p:style>
          <a:lnRef idx="1">
            <a:schemeClr val="accent1"/>
          </a:lnRef>
          <a:fillRef idx="0">
            <a:schemeClr val="accent1"/>
          </a:fillRef>
          <a:effectRef idx="0">
            <a:schemeClr val="accent1"/>
          </a:effectRef>
          <a:fontRef idx="minor">
            <a:schemeClr val="tx1"/>
          </a:fontRef>
        </p:style>
      </p:cxnSp>
      <p:sp>
        <p:nvSpPr>
          <p:cNvPr id="36" name="椭圆 35">
            <a:extLst>
              <a:ext uri="{FF2B5EF4-FFF2-40B4-BE49-F238E27FC236}">
                <a16:creationId xmlns:a16="http://schemas.microsoft.com/office/drawing/2014/main" id="{3BD6382D-C8D7-4F3B-B926-6B44F14A2ECA}"/>
              </a:ext>
            </a:extLst>
          </p:cNvPr>
          <p:cNvSpPr/>
          <p:nvPr/>
        </p:nvSpPr>
        <p:spPr>
          <a:xfrm>
            <a:off x="10548448" y="1590245"/>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37" name="文本框 36">
            <a:extLst>
              <a:ext uri="{FF2B5EF4-FFF2-40B4-BE49-F238E27FC236}">
                <a16:creationId xmlns:a16="http://schemas.microsoft.com/office/drawing/2014/main" id="{248C4E81-13DE-4797-82F2-FE6CD200526D}"/>
              </a:ext>
            </a:extLst>
          </p:cNvPr>
          <p:cNvSpPr txBox="1"/>
          <p:nvPr/>
        </p:nvSpPr>
        <p:spPr>
          <a:xfrm>
            <a:off x="2263174" y="5505756"/>
            <a:ext cx="6083717"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（手工操作，成本高，效率低，经验管理，技术低）</a:t>
            </a:r>
          </a:p>
        </p:txBody>
      </p:sp>
      <p:sp>
        <p:nvSpPr>
          <p:cNvPr id="38" name="文本框 37">
            <a:extLst>
              <a:ext uri="{FF2B5EF4-FFF2-40B4-BE49-F238E27FC236}">
                <a16:creationId xmlns:a16="http://schemas.microsoft.com/office/drawing/2014/main" id="{73D003EF-4870-44D5-996A-CA2CBC7E35BD}"/>
              </a:ext>
            </a:extLst>
          </p:cNvPr>
          <p:cNvSpPr txBox="1"/>
          <p:nvPr/>
        </p:nvSpPr>
        <p:spPr>
          <a:xfrm>
            <a:off x="3435696" y="4815699"/>
            <a:ext cx="5827236"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（低成本、效率高、分工细、柔性低、管理复杂）</a:t>
            </a:r>
          </a:p>
        </p:txBody>
      </p:sp>
      <p:sp>
        <p:nvSpPr>
          <p:cNvPr id="39" name="文本框 38">
            <a:extLst>
              <a:ext uri="{FF2B5EF4-FFF2-40B4-BE49-F238E27FC236}">
                <a16:creationId xmlns:a16="http://schemas.microsoft.com/office/drawing/2014/main" id="{65137E1B-6925-4350-92DA-88D3DA16812F}"/>
              </a:ext>
            </a:extLst>
          </p:cNvPr>
          <p:cNvSpPr txBox="1"/>
          <p:nvPr/>
        </p:nvSpPr>
        <p:spPr>
          <a:xfrm>
            <a:off x="5325727" y="4089927"/>
            <a:ext cx="4801314"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（自动化、效率高、成本低、有灵活性）</a:t>
            </a:r>
          </a:p>
        </p:txBody>
      </p:sp>
      <p:sp>
        <p:nvSpPr>
          <p:cNvPr id="40" name="文本框 39">
            <a:extLst>
              <a:ext uri="{FF2B5EF4-FFF2-40B4-BE49-F238E27FC236}">
                <a16:creationId xmlns:a16="http://schemas.microsoft.com/office/drawing/2014/main" id="{9D9DD760-14DA-4467-AAFB-7C9E2509CCFB}"/>
              </a:ext>
            </a:extLst>
          </p:cNvPr>
          <p:cNvSpPr txBox="1"/>
          <p:nvPr/>
        </p:nvSpPr>
        <p:spPr>
          <a:xfrm>
            <a:off x="2165637" y="3343093"/>
            <a:ext cx="4031873"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（自动化、有柔性、以人为中心）</a:t>
            </a:r>
          </a:p>
        </p:txBody>
      </p:sp>
      <p:sp>
        <p:nvSpPr>
          <p:cNvPr id="41" name="文本框 40">
            <a:extLst>
              <a:ext uri="{FF2B5EF4-FFF2-40B4-BE49-F238E27FC236}">
                <a16:creationId xmlns:a16="http://schemas.microsoft.com/office/drawing/2014/main" id="{6246371E-B8FE-4879-8824-008B44B03F84}"/>
              </a:ext>
            </a:extLst>
          </p:cNvPr>
          <p:cNvSpPr txBox="1"/>
          <p:nvPr/>
        </p:nvSpPr>
        <p:spPr>
          <a:xfrm>
            <a:off x="2010974" y="2647663"/>
            <a:ext cx="5827236"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（组织高度集成、信息共享、柔性高、技术复杂）</a:t>
            </a:r>
          </a:p>
        </p:txBody>
      </p:sp>
      <p:sp>
        <p:nvSpPr>
          <p:cNvPr id="42" name="文本框 41">
            <a:extLst>
              <a:ext uri="{FF2B5EF4-FFF2-40B4-BE49-F238E27FC236}">
                <a16:creationId xmlns:a16="http://schemas.microsoft.com/office/drawing/2014/main" id="{5B683759-35AF-450B-84B4-6D86631F3EC9}"/>
              </a:ext>
            </a:extLst>
          </p:cNvPr>
          <p:cNvSpPr txBox="1"/>
          <p:nvPr/>
        </p:nvSpPr>
        <p:spPr>
          <a:xfrm>
            <a:off x="4384790" y="1927063"/>
            <a:ext cx="4544834"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2000" b="1" dirty="0">
                <a:solidFill>
                  <a:srgbClr val="324A7A"/>
                </a:solidFill>
                <a:latin typeface="华文楷体" panose="02010600040101010101" pitchFamily="2" charset="-122"/>
                <a:ea typeface="华文楷体" panose="02010600040101010101" pitchFamily="2" charset="-122"/>
              </a:rPr>
              <a:t>（低成本、定制化、效率高、个性化）</a:t>
            </a:r>
          </a:p>
        </p:txBody>
      </p:sp>
      <p:sp>
        <p:nvSpPr>
          <p:cNvPr id="43" name="文本框 42">
            <a:extLst>
              <a:ext uri="{FF2B5EF4-FFF2-40B4-BE49-F238E27FC236}">
                <a16:creationId xmlns:a16="http://schemas.microsoft.com/office/drawing/2014/main" id="{13590279-D4DD-428C-A7D9-008BB9C4DE4F}"/>
              </a:ext>
            </a:extLst>
          </p:cNvPr>
          <p:cNvSpPr txBox="1"/>
          <p:nvPr/>
        </p:nvSpPr>
        <p:spPr>
          <a:xfrm>
            <a:off x="3674854" y="1148252"/>
            <a:ext cx="6596678" cy="400110"/>
          </a:xfrm>
          <a:prstGeom prst="rect">
            <a:avLst/>
          </a:prstGeom>
        </p:spPr>
        <p:txBody>
          <a:bodyPr wrap="non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324A7A"/>
                </a:solidFill>
                <a:effectLst/>
                <a:uLnTx/>
                <a:uFillTx/>
                <a:latin typeface="华文楷体" panose="02010600040101010101" pitchFamily="2" charset="-122"/>
                <a:ea typeface="华文楷体" panose="02010600040101010101" pitchFamily="2" charset="-122"/>
              </a:rPr>
              <a:t>（人机一体化、自组织、超柔性、自我维护、学习进步）</a:t>
            </a:r>
          </a:p>
        </p:txBody>
      </p:sp>
      <p:sp>
        <p:nvSpPr>
          <p:cNvPr id="44" name="文本框 43">
            <a:extLst>
              <a:ext uri="{FF2B5EF4-FFF2-40B4-BE49-F238E27FC236}">
                <a16:creationId xmlns:a16="http://schemas.microsoft.com/office/drawing/2014/main" id="{0C3657B4-1BCE-4647-9ED5-483EEF5887B1}"/>
              </a:ext>
            </a:extLst>
          </p:cNvPr>
          <p:cNvSpPr txBox="1"/>
          <p:nvPr/>
        </p:nvSpPr>
        <p:spPr>
          <a:xfrm>
            <a:off x="10761104" y="6214800"/>
            <a:ext cx="912276" cy="400110"/>
          </a:xfrm>
          <a:prstGeom prst="rect">
            <a:avLst/>
          </a:prstGeom>
        </p:spPr>
        <p:txBody>
          <a:bodyPr wrap="square" rtlCol="0">
            <a:spAutoFit/>
          </a:bodyPr>
          <a:lstStyle/>
          <a:p>
            <a:pPr marL="0" marR="0" lvl="0" indent="0" defTabSz="914400" eaLnBrk="1" fontAlgn="auto" latinLnBrk="0" hangingPunct="1">
              <a:lnSpc>
                <a:spcPct val="100000"/>
              </a:lnSpc>
              <a:spcAft>
                <a:spcPts val="0"/>
              </a:spcAft>
              <a:buClrTx/>
              <a:buSzTx/>
              <a:buFontTx/>
              <a:buNone/>
              <a:tabLs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时间</a:t>
            </a:r>
          </a:p>
        </p:txBody>
      </p:sp>
      <p:sp>
        <p:nvSpPr>
          <p:cNvPr id="45" name="文本框 44">
            <a:extLst>
              <a:ext uri="{FF2B5EF4-FFF2-40B4-BE49-F238E27FC236}">
                <a16:creationId xmlns:a16="http://schemas.microsoft.com/office/drawing/2014/main" id="{2D2DA2AA-D350-40E1-BDE4-BC924BB521F4}"/>
              </a:ext>
            </a:extLst>
          </p:cNvPr>
          <p:cNvSpPr txBox="1"/>
          <p:nvPr/>
        </p:nvSpPr>
        <p:spPr>
          <a:xfrm>
            <a:off x="272647" y="1461062"/>
            <a:ext cx="912276" cy="400110"/>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000000"/>
                </a:solidFill>
                <a:effectLst>
                  <a:outerShdw blurRad="38100" dist="38100" dir="2700000" algn="tl">
                    <a:srgbClr val="000000">
                      <a:alpha val="43137"/>
                    </a:srgbClr>
                  </a:outerShdw>
                </a:effectLst>
                <a:uLnTx/>
                <a:uFillTx/>
                <a:latin typeface="华文中宋" panose="02010600040101010101" pitchFamily="2" charset="-122"/>
                <a:ea typeface="华文中宋" panose="02010600040101010101" pitchFamily="2" charset="-122"/>
              </a:rPr>
              <a:t>特点</a:t>
            </a:r>
          </a:p>
        </p:txBody>
      </p:sp>
      <p:sp>
        <p:nvSpPr>
          <p:cNvPr id="46" name="椭圆 45">
            <a:extLst>
              <a:ext uri="{FF2B5EF4-FFF2-40B4-BE49-F238E27FC236}">
                <a16:creationId xmlns:a16="http://schemas.microsoft.com/office/drawing/2014/main" id="{4C8C9117-A1F6-47F3-8F56-339C1D38DBB1}"/>
              </a:ext>
            </a:extLst>
          </p:cNvPr>
          <p:cNvSpPr/>
          <p:nvPr/>
        </p:nvSpPr>
        <p:spPr>
          <a:xfrm>
            <a:off x="1787939" y="5401607"/>
            <a:ext cx="152019" cy="152019"/>
          </a:xfrm>
          <a:prstGeom prst="ellipse">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31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47" name="文本框 46">
            <a:extLst>
              <a:ext uri="{FF2B5EF4-FFF2-40B4-BE49-F238E27FC236}">
                <a16:creationId xmlns:a16="http://schemas.microsoft.com/office/drawing/2014/main" id="{25034E46-926B-4C52-AEAF-46E6C6F00C64}"/>
              </a:ext>
            </a:extLst>
          </p:cNvPr>
          <p:cNvSpPr txBox="1"/>
          <p:nvPr/>
        </p:nvSpPr>
        <p:spPr>
          <a:xfrm>
            <a:off x="10006654" y="1147529"/>
            <a:ext cx="1210588" cy="400110"/>
          </a:xfrm>
          <a:prstGeom prst="rect">
            <a:avLst/>
          </a:prstGeom>
        </p:spPr>
        <p:txBody>
          <a:bodyPr wrap="none" rtlCol="0">
            <a:spAutoFit/>
          </a:bodyPr>
          <a:lstStyle/>
          <a:p>
            <a:pPr eaLnBrk="1" fontAlgn="auto" hangingPunct="1">
              <a:spcAft>
                <a:spcPts val="0"/>
              </a:spcAft>
              <a:defRPr/>
            </a:pPr>
            <a:r>
              <a:rPr lang="zh-CN" altLang="en-US" sz="2000" b="1" dirty="0">
                <a:solidFill>
                  <a:srgbClr val="000000"/>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rPr>
              <a:t>智能制造</a:t>
            </a:r>
          </a:p>
        </p:txBody>
      </p:sp>
      <p:sp>
        <p:nvSpPr>
          <p:cNvPr id="48" name="标题 3">
            <a:extLst>
              <a:ext uri="{FF2B5EF4-FFF2-40B4-BE49-F238E27FC236}">
                <a16:creationId xmlns:a16="http://schemas.microsoft.com/office/drawing/2014/main" id="{6A36F705-D7F0-4CC0-96EB-3A5D957302E8}"/>
              </a:ext>
            </a:extLst>
          </p:cNvPr>
          <p:cNvSpPr txBox="1">
            <a:spLocks/>
          </p:cNvSpPr>
          <p:nvPr/>
        </p:nvSpPr>
        <p:spPr>
          <a:xfrm>
            <a:off x="868343" y="6300372"/>
            <a:ext cx="3530033" cy="400110"/>
          </a:xfr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zh-CN" altLang="en-US" sz="1800" kern="0" dirty="0">
                <a:solidFill>
                  <a:srgbClr val="C00000"/>
                </a:solidFill>
                <a:latin typeface="华文中宋" panose="02010600040101010101" pitchFamily="2" charset="-122"/>
                <a:ea typeface="华文中宋" panose="02010600040101010101" pitchFamily="2" charset="-122"/>
              </a:rPr>
              <a:t>制造业发展历程</a:t>
            </a:r>
          </a:p>
        </p:txBody>
      </p:sp>
      <p:sp>
        <p:nvSpPr>
          <p:cNvPr id="49" name="文本框 48">
            <a:extLst>
              <a:ext uri="{FF2B5EF4-FFF2-40B4-BE49-F238E27FC236}">
                <a16:creationId xmlns:a16="http://schemas.microsoft.com/office/drawing/2014/main" id="{49661A20-26C4-426D-A2BE-16890CE1902E}"/>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75021710"/>
      </p:ext>
    </p:extLst>
  </p:cSld>
  <p:clrMapOvr>
    <a:masterClrMapping/>
  </p:clrMapOvr>
  <p:transition/>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1C3A6060-CD67-48E0-A4A0-2BFE5C3B466D}"/>
              </a:ext>
            </a:extLst>
          </p:cNvPr>
          <p:cNvSpPr>
            <a:spLocks noGrp="1"/>
          </p:cNvSpPr>
          <p:nvPr>
            <p:ph idx="1"/>
          </p:nvPr>
        </p:nvSpPr>
        <p:spPr>
          <a:xfrm>
            <a:off x="551384" y="908720"/>
            <a:ext cx="11089232" cy="5760640"/>
          </a:xfrm>
        </p:spPr>
        <p:txBody>
          <a:bodyPr/>
          <a:lstStyle/>
          <a:p>
            <a:pPr eaLnBrk="1" hangingPunct="1">
              <a:lnSpc>
                <a:spcPct val="150000"/>
              </a:lnSpc>
            </a:pPr>
            <a:r>
              <a:rPr lang="zh-CN" altLang="en-US" sz="2400" b="0" dirty="0">
                <a:solidFill>
                  <a:schemeClr val="tx1"/>
                </a:solidFill>
                <a:effectLst/>
                <a:latin typeface="华文中宋" panose="02010600040101010101" pitchFamily="2" charset="-122"/>
                <a:ea typeface="华文中宋" panose="02010600040101010101" pitchFamily="2" charset="-122"/>
              </a:rPr>
              <a:t>目前，软件工程的实践与传统的工程实践相距较远。如果把软件和信息技术系统都想象成物理建筑，则：我们会看到什么</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zh-CN" altLang="en-US" sz="2400" b="0" dirty="0">
                <a:effectLst/>
                <a:latin typeface="华文楷体" panose="02010600040101010101" pitchFamily="2" charset="-122"/>
                <a:ea typeface="华文楷体" panose="02010600040101010101" pitchFamily="2" charset="-122"/>
              </a:rPr>
              <a:t>废弃的房屋；烂尾楼；不开心的住户；空房</a:t>
            </a:r>
            <a:r>
              <a:rPr lang="en-US" altLang="zh-CN" sz="2400" b="0" dirty="0">
                <a:effectLst/>
                <a:latin typeface="华文楷体" panose="02010600040101010101" pitchFamily="2" charset="-122"/>
                <a:ea typeface="华文楷体" panose="02010600040101010101" pitchFamily="2" charset="-122"/>
              </a:rPr>
              <a:t>……</a:t>
            </a:r>
            <a:endParaRPr lang="en-US" altLang="zh-CN" sz="2400" dirty="0">
              <a:solidFill>
                <a:srgbClr val="C00000"/>
              </a:solidFill>
              <a:latin typeface="华文中宋" panose="02010600040101010101" pitchFamily="2" charset="-122"/>
              <a:ea typeface="华文中宋" panose="02010600040101010101" pitchFamily="2" charset="-122"/>
            </a:endParaRPr>
          </a:p>
          <a:p>
            <a:pPr>
              <a:lnSpc>
                <a:spcPct val="150000"/>
              </a:lnSpc>
            </a:pPr>
            <a:r>
              <a:rPr lang="zh-CN" altLang="en-US" sz="2400" dirty="0">
                <a:solidFill>
                  <a:srgbClr val="C00000"/>
                </a:solidFill>
                <a:latin typeface="华文中宋" panose="02010600040101010101" pitchFamily="2" charset="-122"/>
                <a:ea typeface="华文中宋" panose="02010600040101010101" pitchFamily="2" charset="-122"/>
              </a:rPr>
              <a:t>软件工程咋工程？</a:t>
            </a:r>
            <a:endParaRPr lang="en-US" altLang="zh-CN" sz="2400" dirty="0">
              <a:solidFill>
                <a:srgbClr val="C00000"/>
              </a:solidFill>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sz="2200" b="0" dirty="0">
                <a:effectLst/>
                <a:latin typeface="华文中宋" panose="02010600040101010101" pitchFamily="2" charset="-122"/>
                <a:ea typeface="华文中宋" panose="02010600040101010101" pitchFamily="2" charset="-122"/>
              </a:rPr>
              <a:t>为了适应转变，人们必须改变观察问题的方法。</a:t>
            </a:r>
            <a:endParaRPr lang="en-US" altLang="zh-CN" sz="2200" b="0" dirty="0">
              <a:effectLst/>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u"/>
            </a:pPr>
            <a:r>
              <a:rPr lang="zh-CN" altLang="en-US" sz="2200" b="0" dirty="0">
                <a:effectLst/>
                <a:latin typeface="华文中宋" panose="02010600040101010101" pitchFamily="2" charset="-122"/>
                <a:ea typeface="华文中宋" panose="02010600040101010101" pitchFamily="2" charset="-122"/>
              </a:rPr>
              <a:t>当某种转变悄然发生时，如果正好处在转变的正确方向上将非常令人振奋。</a:t>
            </a:r>
            <a:endParaRPr lang="en-US" altLang="zh-CN" sz="2200" b="0" dirty="0">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200" b="0" dirty="0">
                <a:solidFill>
                  <a:schemeClr val="tx1"/>
                </a:solidFill>
                <a:effectLst/>
                <a:latin typeface="华文中宋" panose="02010600040101010101" pitchFamily="2" charset="-122"/>
                <a:ea typeface="华文中宋" panose="02010600040101010101" pitchFamily="2" charset="-122"/>
              </a:rPr>
              <a:t>在某个领域明确地提出结构问题，特别是高层结构问题，表明该领域的发展正走向成熟。</a:t>
            </a:r>
            <a:endParaRPr lang="en-US" altLang="zh-CN" sz="2200" b="0" dirty="0">
              <a:solidFill>
                <a:schemeClr val="tx1"/>
              </a:solidFill>
              <a:effectLst/>
              <a:latin typeface="华文中宋" panose="02010600040101010101" pitchFamily="2" charset="-122"/>
              <a:ea typeface="华文中宋" panose="02010600040101010101" pitchFamily="2" charset="-122"/>
            </a:endParaRPr>
          </a:p>
          <a:p>
            <a:pPr lvl="1" eaLnBrk="1" hangingPunct="1">
              <a:lnSpc>
                <a:spcPct val="150000"/>
              </a:lnSpc>
              <a:buFont typeface="Wingdings" panose="05000000000000000000" pitchFamily="2" charset="2"/>
              <a:buChar char="u"/>
            </a:pPr>
            <a:r>
              <a:rPr lang="zh-CN" altLang="en-US" sz="2200" b="0" dirty="0">
                <a:solidFill>
                  <a:schemeClr val="tx1"/>
                </a:solidFill>
                <a:effectLst/>
                <a:latin typeface="华文中宋" panose="02010600040101010101" pitchFamily="2" charset="-122"/>
                <a:ea typeface="华文中宋" panose="02010600040101010101" pitchFamily="2" charset="-122"/>
              </a:rPr>
              <a:t>软件体系结构的提出，表明软件工程走向了新的发展阶段，将促使软件工程化设计在高层次上的发展和成熟。</a:t>
            </a:r>
          </a:p>
        </p:txBody>
      </p:sp>
      <p:sp>
        <p:nvSpPr>
          <p:cNvPr id="7" name="文本框 6">
            <a:extLst>
              <a:ext uri="{FF2B5EF4-FFF2-40B4-BE49-F238E27FC236}">
                <a16:creationId xmlns:a16="http://schemas.microsoft.com/office/drawing/2014/main" id="{B07DFE22-0262-4C5C-8EB0-2983375993A1}"/>
              </a:ext>
            </a:extLst>
          </p:cNvPr>
          <p:cNvSpPr txBox="1"/>
          <p:nvPr/>
        </p:nvSpPr>
        <p:spPr>
          <a:xfrm>
            <a:off x="551384" y="22800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182201618"/>
      </p:ext>
    </p:extLst>
  </p:cSld>
  <p:clrMapOvr>
    <a:masterClrMapping/>
  </p:clrMapOvr>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内容占位符 3">
            <a:extLst>
              <a:ext uri="{FF2B5EF4-FFF2-40B4-BE49-F238E27FC236}">
                <a16:creationId xmlns:a16="http://schemas.microsoft.com/office/drawing/2014/main" id="{5ED7715D-7FFB-4A8A-A5E0-AEEA057F6565}"/>
              </a:ext>
            </a:extLst>
          </p:cNvPr>
          <p:cNvSpPr txBox="1">
            <a:spLocks/>
          </p:cNvSpPr>
          <p:nvPr/>
        </p:nvSpPr>
        <p:spPr>
          <a:xfrm>
            <a:off x="623392" y="1196752"/>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800" b="1" kern="0" dirty="0">
                <a:solidFill>
                  <a:schemeClr val="tx1"/>
                </a:solidFill>
                <a:latin typeface="华文中宋" panose="02010600040101010101" pitchFamily="2" charset="-122"/>
                <a:ea typeface="华文中宋" panose="02010600040101010101" pitchFamily="2" charset="-122"/>
              </a:rPr>
              <a:t>数学危机</a:t>
            </a:r>
            <a:endParaRPr lang="en-US" altLang="zh-CN" sz="2800" b="1" kern="0" dirty="0">
              <a:solidFill>
                <a:schemeClr val="tx1"/>
              </a:solidFill>
              <a:latin typeface="华文中宋" panose="02010600040101010101" pitchFamily="2" charset="-122"/>
              <a:ea typeface="华文中宋" panose="02010600040101010101" pitchFamily="2" charset="-122"/>
            </a:endParaRPr>
          </a:p>
          <a:p>
            <a:pPr marL="285750" indent="-285750" algn="l">
              <a:buFont typeface="Arial" panose="020B0604020202020204" pitchFamily="34" charset="0"/>
              <a:buChar char="•"/>
            </a:pPr>
            <a:r>
              <a:rPr lang="zh-CN" altLang="en-US" sz="2400" kern="0" dirty="0">
                <a:solidFill>
                  <a:schemeClr val="tx1"/>
                </a:solidFill>
                <a:latin typeface="华文中宋" panose="02010600040101010101" pitchFamily="2" charset="-122"/>
                <a:ea typeface="华文中宋" panose="02010600040101010101" pitchFamily="2" charset="-122"/>
              </a:rPr>
              <a:t>第三次：集合论</a:t>
            </a:r>
            <a:endParaRPr lang="en-US" altLang="zh-CN" sz="2400" kern="0" dirty="0">
              <a:solidFill>
                <a:schemeClr val="tx1"/>
              </a:solidFill>
              <a:latin typeface="华文中宋" panose="02010600040101010101" pitchFamily="2" charset="-122"/>
              <a:ea typeface="华文中宋" panose="02010600040101010101" pitchFamily="2" charset="-122"/>
            </a:endParaRPr>
          </a:p>
          <a:p>
            <a:pPr marL="1028663" lvl="1" indent="-285750">
              <a:buFont typeface="Arial" panose="020B0604020202020204" pitchFamily="34" charset="0"/>
              <a:buChar char="•"/>
            </a:pPr>
            <a:r>
              <a:rPr lang="zh-CN" altLang="en-US" kern="0" dirty="0">
                <a:solidFill>
                  <a:srgbClr val="324A7A"/>
                </a:solidFill>
              </a:rPr>
              <a:t>十九世纪下半叶，集合论创立</a:t>
            </a:r>
            <a:endParaRPr lang="en-US" altLang="zh-CN" kern="0" dirty="0">
              <a:solidFill>
                <a:srgbClr val="324A7A"/>
              </a:solidFill>
            </a:endParaRPr>
          </a:p>
          <a:p>
            <a:pPr marL="1028663" lvl="1" indent="-285750">
              <a:buFont typeface="Arial" panose="020B0604020202020204" pitchFamily="34" charset="0"/>
              <a:buChar char="•"/>
            </a:pPr>
            <a:r>
              <a:rPr lang="zh-CN" altLang="en-US" kern="0" dirty="0">
                <a:solidFill>
                  <a:srgbClr val="324A7A"/>
                </a:solidFill>
              </a:rPr>
              <a:t>数学家发现，一切数学成果均可建立在集合论的基础上</a:t>
            </a:r>
            <a:endParaRPr lang="en-US" altLang="zh-CN" kern="0" dirty="0">
              <a:solidFill>
                <a:srgbClr val="324A7A"/>
              </a:solidFill>
            </a:endParaRPr>
          </a:p>
          <a:p>
            <a:pPr marL="1028663" lvl="1" indent="-285750">
              <a:buFont typeface="Arial" panose="020B0604020202020204" pitchFamily="34" charset="0"/>
              <a:buChar char="•"/>
            </a:pPr>
            <a:r>
              <a:rPr lang="zh-CN" altLang="en-US" kern="0" dirty="0">
                <a:solidFill>
                  <a:srgbClr val="324A7A"/>
                </a:solidFill>
              </a:rPr>
              <a:t>悖论（</a:t>
            </a:r>
            <a:r>
              <a:rPr lang="zh-CN" altLang="en-US" sz="2000" kern="0" dirty="0"/>
              <a:t>伯兰特</a:t>
            </a:r>
            <a:r>
              <a:rPr lang="en-US" altLang="zh-CN" sz="2000" kern="0" dirty="0"/>
              <a:t>.</a:t>
            </a:r>
            <a:r>
              <a:rPr lang="zh-CN" altLang="en-US" sz="2000" kern="0" dirty="0"/>
              <a:t>罗素：</a:t>
            </a:r>
            <a:r>
              <a:rPr lang="en-US" altLang="zh-CN" sz="2000" kern="0" dirty="0"/>
              <a:t>1872-1970</a:t>
            </a:r>
            <a:r>
              <a:rPr lang="zh-CN" altLang="en-US" sz="2000" kern="0" dirty="0"/>
              <a:t>，哲学家、数学家、逻辑学家、历史学家、和平主义社会活动家</a:t>
            </a:r>
            <a:r>
              <a:rPr lang="zh-CN" altLang="en-US" kern="0" dirty="0">
                <a:solidFill>
                  <a:srgbClr val="324A7A"/>
                </a:solidFill>
              </a:rPr>
              <a:t>）</a:t>
            </a:r>
            <a:r>
              <a:rPr lang="zh-CN" altLang="en-US" kern="0" dirty="0"/>
              <a:t>。</a:t>
            </a:r>
            <a:endParaRPr lang="en-US" altLang="zh-CN" kern="0" dirty="0">
              <a:solidFill>
                <a:srgbClr val="324A7A"/>
              </a:solidFill>
            </a:endParaRPr>
          </a:p>
          <a:p>
            <a:pPr marL="1428692" lvl="2" indent="-285750">
              <a:buFont typeface="Arial" panose="020B0604020202020204" pitchFamily="34" charset="0"/>
              <a:buChar char="•"/>
            </a:pPr>
            <a:r>
              <a:rPr lang="zh-CN" altLang="en-US" sz="2000" kern="0" dirty="0"/>
              <a:t>理发匠的故事</a:t>
            </a:r>
            <a:endParaRPr lang="en-US" altLang="zh-CN" sz="2000" kern="0" dirty="0"/>
          </a:p>
          <a:p>
            <a:pPr marL="1428692" lvl="2" indent="-285750">
              <a:buFont typeface="Arial" panose="020B0604020202020204" pitchFamily="34" charset="0"/>
              <a:buChar char="•"/>
            </a:pPr>
            <a:r>
              <a:rPr lang="en-US" altLang="zh-CN" sz="2000" kern="0" dirty="0"/>
              <a:t>S</a:t>
            </a:r>
            <a:r>
              <a:rPr lang="zh-CN" altLang="en-US" sz="2000" kern="0" dirty="0"/>
              <a:t>属于不属于</a:t>
            </a:r>
            <a:r>
              <a:rPr lang="en-US" altLang="zh-CN" sz="2000" kern="0" dirty="0"/>
              <a:t>S</a:t>
            </a:r>
            <a:r>
              <a:rPr lang="zh-CN" altLang="en-US" sz="2000" kern="0" dirty="0"/>
              <a:t>这个集合？</a:t>
            </a:r>
            <a:endParaRPr lang="en-US" altLang="zh-CN" sz="2000" kern="0" dirty="0"/>
          </a:p>
          <a:p>
            <a:pPr marL="1428692" lvl="2" indent="-285750">
              <a:buFont typeface="Arial" panose="020B0604020202020204" pitchFamily="34" charset="0"/>
              <a:buChar char="•"/>
            </a:pPr>
            <a:r>
              <a:rPr lang="zh-CN" altLang="en-US" sz="2000" kern="0" dirty="0"/>
              <a:t>基础崩溃了</a:t>
            </a:r>
            <a:endParaRPr lang="en-US" altLang="zh-CN" sz="2000" kern="0" dirty="0"/>
          </a:p>
          <a:p>
            <a:pPr marL="1428692" lvl="2" indent="-285750">
              <a:buFont typeface="Arial" panose="020B0604020202020204" pitchFamily="34" charset="0"/>
              <a:buChar char="•"/>
            </a:pPr>
            <a:r>
              <a:rPr lang="zh-CN" altLang="en-US" sz="2000" kern="0" dirty="0"/>
              <a:t>出路：可计算问题</a:t>
            </a:r>
            <a:endParaRPr lang="en-US" altLang="zh-CN" sz="1700" kern="0" dirty="0"/>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8" name="图片 7">
            <a:extLst>
              <a:ext uri="{FF2B5EF4-FFF2-40B4-BE49-F238E27FC236}">
                <a16:creationId xmlns:a16="http://schemas.microsoft.com/office/drawing/2014/main" id="{6813385A-1019-417B-8F47-57D63FF660C5}"/>
              </a:ext>
            </a:extLst>
          </p:cNvPr>
          <p:cNvPicPr>
            <a:picLocks noChangeAspect="1"/>
          </p:cNvPicPr>
          <p:nvPr/>
        </p:nvPicPr>
        <p:blipFill>
          <a:blip r:embed="rId3"/>
          <a:stretch>
            <a:fillRect/>
          </a:stretch>
        </p:blipFill>
        <p:spPr>
          <a:xfrm>
            <a:off x="8688288" y="3827710"/>
            <a:ext cx="2495600" cy="2996952"/>
          </a:xfrm>
          <a:prstGeom prst="rect">
            <a:avLst/>
          </a:prstGeom>
        </p:spPr>
      </p:pic>
      <p:pic>
        <p:nvPicPr>
          <p:cNvPr id="6" name="Picture 2" descr="https://bkimg.cdn.bcebos.com/pic/d01373f082025aaf47b946bbfbedab64034f1a32?x-bce-process=image/resize,m_lfit,w_268,limit_1/format,f_auto">
            <a:extLst>
              <a:ext uri="{FF2B5EF4-FFF2-40B4-BE49-F238E27FC236}">
                <a16:creationId xmlns:a16="http://schemas.microsoft.com/office/drawing/2014/main" id="{3863C6F1-448E-4031-A25B-28CC78EEA5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9376" y="2204864"/>
            <a:ext cx="914400" cy="1333500"/>
          </a:xfrm>
          <a:prstGeom prst="rect">
            <a:avLst/>
          </a:prstGeom>
          <a:noFill/>
          <a:extLst>
            <a:ext uri="{909E8E84-426E-40DD-AFC4-6F175D3DCCD1}">
              <a14:hiddenFill xmlns:a14="http://schemas.microsoft.com/office/drawing/2010/main">
                <a:solidFill>
                  <a:srgbClr val="FFFFFF"/>
                </a:solidFill>
              </a14:hiddenFill>
            </a:ext>
          </a:extLst>
        </p:spPr>
      </p:pic>
      <p:sp>
        <p:nvSpPr>
          <p:cNvPr id="9" name="内容占位符 2">
            <a:extLst>
              <a:ext uri="{FF2B5EF4-FFF2-40B4-BE49-F238E27FC236}">
                <a16:creationId xmlns:a16="http://schemas.microsoft.com/office/drawing/2014/main" id="{3D465336-7456-4E56-8F95-60427F0ECEB1}"/>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565628231"/>
      </p:ext>
    </p:extLst>
  </p:cSld>
  <p:clrMapOvr>
    <a:masterClrMapping/>
  </p:clrMapOvr>
  <p:transition/>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1160" y="944585"/>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4">
            <a:extLst>
              <a:ext uri="{FF2B5EF4-FFF2-40B4-BE49-F238E27FC236}">
                <a16:creationId xmlns:a16="http://schemas.microsoft.com/office/drawing/2014/main" id="{3C0EFCCB-E250-487F-9B2A-C7462B84EAD0}"/>
              </a:ext>
            </a:extLst>
          </p:cNvPr>
          <p:cNvSpPr>
            <a:spLocks noChangeArrowheads="1"/>
          </p:cNvSpPr>
          <p:nvPr/>
        </p:nvSpPr>
        <p:spPr bwMode="auto">
          <a:xfrm>
            <a:off x="1332384" y="842111"/>
            <a:ext cx="7772400"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nchor="ct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计算机系统硬件结构的发展</a:t>
            </a:r>
            <a:r>
              <a:rPr lang="zh-CN" altLang="en-US" sz="2400" dirty="0">
                <a:latin typeface="华文中宋" panose="02010600040101010101" pitchFamily="2" charset="-122"/>
                <a:ea typeface="华文中宋" panose="02010600040101010101" pitchFamily="2" charset="-122"/>
              </a:rPr>
              <a:t> </a:t>
            </a:r>
            <a:endParaRPr lang="zh-CN" altLang="en-US" sz="1800" dirty="0">
              <a:latin typeface="华文中宋" panose="02010600040101010101" pitchFamily="2" charset="-122"/>
              <a:ea typeface="华文中宋" panose="02010600040101010101" pitchFamily="2" charset="-122"/>
            </a:endParaRPr>
          </a:p>
        </p:txBody>
      </p:sp>
      <p:sp>
        <p:nvSpPr>
          <p:cNvPr id="8" name="Text Box 35">
            <a:extLst>
              <a:ext uri="{FF2B5EF4-FFF2-40B4-BE49-F238E27FC236}">
                <a16:creationId xmlns:a16="http://schemas.microsoft.com/office/drawing/2014/main" id="{F07201BC-760F-4314-A48D-278747578C11}"/>
              </a:ext>
            </a:extLst>
          </p:cNvPr>
          <p:cNvSpPr txBox="1">
            <a:spLocks noChangeArrowheads="1"/>
          </p:cNvSpPr>
          <p:nvPr/>
        </p:nvSpPr>
        <p:spPr bwMode="auto">
          <a:xfrm>
            <a:off x="2421386" y="6054526"/>
            <a:ext cx="4751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400" b="1">
                <a:latin typeface="华文中宋" panose="02010600040101010101" pitchFamily="2" charset="-122"/>
                <a:ea typeface="华文中宋" panose="02010600040101010101" pitchFamily="2" charset="-122"/>
              </a:rPr>
              <a:t>冯</a:t>
            </a:r>
            <a:r>
              <a:rPr kumimoji="1" lang="en-US" altLang="zh-CN" sz="2400" b="1">
                <a:latin typeface="华文中宋" panose="02010600040101010101" pitchFamily="2" charset="-122"/>
                <a:ea typeface="华文中宋" panose="02010600040101010101" pitchFamily="2" charset="-122"/>
              </a:rPr>
              <a:t>.</a:t>
            </a:r>
            <a:r>
              <a:rPr kumimoji="1" lang="zh-CN" altLang="en-US" sz="2400" b="1">
                <a:latin typeface="华文中宋" panose="02010600040101010101" pitchFamily="2" charset="-122"/>
                <a:ea typeface="华文中宋" panose="02010600040101010101" pitchFamily="2" charset="-122"/>
              </a:rPr>
              <a:t>诺依曼计算机体系结构图</a:t>
            </a:r>
          </a:p>
        </p:txBody>
      </p:sp>
      <p:sp>
        <p:nvSpPr>
          <p:cNvPr id="9" name="AutoShape 36">
            <a:extLst>
              <a:ext uri="{FF2B5EF4-FFF2-40B4-BE49-F238E27FC236}">
                <a16:creationId xmlns:a16="http://schemas.microsoft.com/office/drawing/2014/main" id="{7EC5CBA7-0986-494B-B8EF-8BA309889D46}"/>
              </a:ext>
            </a:extLst>
          </p:cNvPr>
          <p:cNvSpPr>
            <a:spLocks noChangeArrowheads="1"/>
          </p:cNvSpPr>
          <p:nvPr/>
        </p:nvSpPr>
        <p:spPr bwMode="auto">
          <a:xfrm>
            <a:off x="8294421" y="1117757"/>
            <a:ext cx="3814192" cy="2599275"/>
          </a:xfrm>
          <a:prstGeom prst="cloudCallout">
            <a:avLst>
              <a:gd name="adj1" fmla="val -165093"/>
              <a:gd name="adj2" fmla="val -29234"/>
            </a:avLst>
          </a:prstGeom>
          <a:solidFill>
            <a:schemeClr val="accent1"/>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 啥都有结构！</a:t>
            </a:r>
            <a:r>
              <a:rPr lang="en-US" altLang="zh-CN" sz="2400" b="1" dirty="0">
                <a:latin typeface="华文中宋" panose="02010600040101010101" pitchFamily="2" charset="-122"/>
                <a:ea typeface="华文中宋" panose="02010600040101010101" pitchFamily="2" charset="-122"/>
              </a:rPr>
              <a:t>H2O</a:t>
            </a:r>
          </a:p>
          <a:p>
            <a:pPr algn="ctr" eaLnBrk="1" hangingPunct="1">
              <a:spcBef>
                <a:spcPct val="0"/>
              </a:spcBef>
              <a:buFontTx/>
              <a:buNone/>
            </a:pPr>
            <a:r>
              <a:rPr lang="zh-CN" altLang="en-US" sz="2400" dirty="0">
                <a:solidFill>
                  <a:srgbClr val="C00000"/>
                </a:solidFill>
                <a:latin typeface="华文楷体" panose="02010600040101010101" pitchFamily="2" charset="-122"/>
                <a:ea typeface="华文楷体" panose="02010600040101010101" pitchFamily="2" charset="-122"/>
              </a:rPr>
              <a:t>体系结构的研究：表明该领域逐渐走向成熟</a:t>
            </a:r>
          </a:p>
        </p:txBody>
      </p:sp>
      <p:pic>
        <p:nvPicPr>
          <p:cNvPr id="10" name="Picture 35">
            <a:extLst>
              <a:ext uri="{FF2B5EF4-FFF2-40B4-BE49-F238E27FC236}">
                <a16:creationId xmlns:a16="http://schemas.microsoft.com/office/drawing/2014/main" id="{7DFF0226-5F4F-47B1-AF5F-5A744D929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3472" y="2369939"/>
            <a:ext cx="676275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1" name="文本框 10">
            <a:extLst>
              <a:ext uri="{FF2B5EF4-FFF2-40B4-BE49-F238E27FC236}">
                <a16:creationId xmlns:a16="http://schemas.microsoft.com/office/drawing/2014/main" id="{750E24E4-5205-45CB-BF34-AAC9CDA4FB87}"/>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36278011"/>
      </p:ext>
    </p:extLst>
  </p:cSld>
  <p:clrMapOvr>
    <a:masterClrMapping/>
  </p:clrMapOvr>
  <p:transition/>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A811603-53E1-480D-AC01-59F8EF3DD3BA}"/>
              </a:ext>
            </a:extLst>
          </p:cNvPr>
          <p:cNvSpPr>
            <a:spLocks noGrp="1"/>
          </p:cNvSpPr>
          <p:nvPr>
            <p:ph idx="10"/>
          </p:nvPr>
        </p:nvSpPr>
        <p:spPr>
          <a:xfrm>
            <a:off x="4871864" y="6021288"/>
            <a:ext cx="2736304" cy="667156"/>
          </a:xfrm>
        </p:spPr>
        <p:txBody>
          <a:bodyPr/>
          <a:lstStyle/>
          <a:p>
            <a:r>
              <a:rPr lang="zh-CN" altLang="en-US" sz="2400" dirty="0">
                <a:latin typeface="华文楷体" panose="02010600040101010101" pitchFamily="2" charset="-122"/>
                <a:ea typeface="华文楷体" panose="02010600040101010101" pitchFamily="2" charset="-122"/>
              </a:rPr>
              <a:t>存储器的层次结构</a:t>
            </a:r>
          </a:p>
        </p:txBody>
      </p:sp>
      <p:pic>
        <p:nvPicPr>
          <p:cNvPr id="5" name="图片 4">
            <a:extLst>
              <a:ext uri="{FF2B5EF4-FFF2-40B4-BE49-F238E27FC236}">
                <a16:creationId xmlns:a16="http://schemas.microsoft.com/office/drawing/2014/main" id="{BDF6EFA4-8638-42F6-92B9-EF1521DF9DD7}"/>
              </a:ext>
            </a:extLst>
          </p:cNvPr>
          <p:cNvPicPr>
            <a:picLocks noChangeAspect="1"/>
          </p:cNvPicPr>
          <p:nvPr/>
        </p:nvPicPr>
        <p:blipFill>
          <a:blip r:embed="rId2"/>
          <a:stretch>
            <a:fillRect/>
          </a:stretch>
        </p:blipFill>
        <p:spPr>
          <a:xfrm>
            <a:off x="2783632" y="1628800"/>
            <a:ext cx="7592729" cy="4392488"/>
          </a:xfrm>
          <a:prstGeom prst="rect">
            <a:avLst/>
          </a:prstGeom>
        </p:spPr>
      </p:pic>
      <p:sp>
        <p:nvSpPr>
          <p:cNvPr id="7" name="文本框 6">
            <a:extLst>
              <a:ext uri="{FF2B5EF4-FFF2-40B4-BE49-F238E27FC236}">
                <a16:creationId xmlns:a16="http://schemas.microsoft.com/office/drawing/2014/main" id="{4BDAA04E-52DB-4297-88CC-63156D7B3117}"/>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38825602"/>
      </p:ext>
    </p:extLst>
  </p:cSld>
  <p:clrMapOvr>
    <a:masterClrMapping/>
  </p:clrMapOvr>
  <p:transition/>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8" name="Rectangle 7">
            <a:extLst>
              <a:ext uri="{FF2B5EF4-FFF2-40B4-BE49-F238E27FC236}">
                <a16:creationId xmlns:a16="http://schemas.microsoft.com/office/drawing/2014/main" id="{30BB22C2-16FC-4E7F-82CE-9F5C2CE3B5D6}"/>
              </a:ext>
            </a:extLst>
          </p:cNvPr>
          <p:cNvSpPr>
            <a:spLocks noGrp="1" noChangeArrowheads="1"/>
          </p:cNvSpPr>
          <p:nvPr>
            <p:ph idx="1"/>
          </p:nvPr>
        </p:nvSpPr>
        <p:spPr>
          <a:xfrm>
            <a:off x="800693" y="1375341"/>
            <a:ext cx="9191364" cy="5482021"/>
          </a:xfrm>
        </p:spPr>
        <p:txBody>
          <a:bodyPr/>
          <a:lstStyle/>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Client/Server </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C/S</a:t>
            </a:r>
            <a:r>
              <a:rPr lang="zh-CN" altLang="en-US" dirty="0">
                <a:effectLst/>
                <a:latin typeface="Times New Roman" panose="02020603050405020304" pitchFamily="18" charset="0"/>
              </a:rPr>
              <a:t>）</a:t>
            </a:r>
            <a:endParaRPr lang="en-US" altLang="zh-CN" dirty="0">
              <a:effectLst/>
              <a:latin typeface="Times New Roman" panose="02020603050405020304" pitchFamily="18" charset="0"/>
            </a:endParaRP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Browser/Server </a:t>
            </a:r>
            <a:r>
              <a:rPr lang="zh-CN" altLang="en-US" dirty="0">
                <a:effectLst/>
                <a:latin typeface="Times New Roman" panose="02020603050405020304" pitchFamily="18" charset="0"/>
              </a:rPr>
              <a:t>（</a:t>
            </a:r>
            <a:r>
              <a:rPr lang="en-US" altLang="zh-CN" dirty="0">
                <a:effectLst/>
                <a:latin typeface="Times New Roman" panose="02020603050405020304" pitchFamily="18" charset="0"/>
              </a:rPr>
              <a:t>B/S</a:t>
            </a:r>
            <a:r>
              <a:rPr lang="zh-CN" altLang="en-US" dirty="0">
                <a:effectLst/>
                <a:latin typeface="Times New Roman" panose="02020603050405020304" pitchFamily="18" charset="0"/>
              </a:rPr>
              <a:t>）</a:t>
            </a:r>
            <a:endParaRPr lang="en-US" altLang="zh-CN" dirty="0">
              <a:effectLst/>
              <a:latin typeface="Times New Roman" panose="02020603050405020304" pitchFamily="18" charset="0"/>
            </a:endParaRP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Three-tier/Multi Tiers</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P2P</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Distributed</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SSH</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MVC</a:t>
            </a:r>
          </a:p>
          <a:p>
            <a:pPr eaLnBrk="1" hangingPunct="1">
              <a:lnSpc>
                <a:spcPct val="150000"/>
              </a:lnSpc>
              <a:buFont typeface="Wingdings" panose="05000000000000000000" pitchFamily="2" charset="2"/>
              <a:buChar char="u"/>
            </a:pPr>
            <a:r>
              <a:rPr lang="en-US" altLang="zh-CN" dirty="0">
                <a:effectLst/>
                <a:latin typeface="Times New Roman" panose="02020603050405020304" pitchFamily="18" charset="0"/>
              </a:rPr>
              <a:t>……</a:t>
            </a:r>
          </a:p>
        </p:txBody>
      </p:sp>
      <p:pic>
        <p:nvPicPr>
          <p:cNvPr id="9" name="Picture 5" descr="http://c.hiphotos.baidu.com/baike/c0%3Dbaike72%2C5%2C5%2C72%2C24/sign=5de85fd80a46f21fdd395601974d0005/838ba61ea8d3fd1fcb16b319304e251f94cad1c8a7867fc9.jpg">
            <a:extLst>
              <a:ext uri="{FF2B5EF4-FFF2-40B4-BE49-F238E27FC236}">
                <a16:creationId xmlns:a16="http://schemas.microsoft.com/office/drawing/2014/main" id="{3DCDDE97-C7A6-4341-9158-DC727454200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8088" y="4818507"/>
            <a:ext cx="3924300" cy="1724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 name="Picture 7" descr="http://d.hiphotos.baidu.com/baike/c0%3Dbaike80%2C5%2C5%2C80%2C26/sign=214f664e7bf40ad101e9cfb136457aba/f2deb48f8c5494eedb2b5e6f2df5e0fe9825bc315c605e86.jpg">
            <a:extLst>
              <a:ext uri="{FF2B5EF4-FFF2-40B4-BE49-F238E27FC236}">
                <a16:creationId xmlns:a16="http://schemas.microsoft.com/office/drawing/2014/main" id="{BE2C0210-27B2-4661-B06B-97ED18588DC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15057" y="1051769"/>
            <a:ext cx="3476625" cy="3311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Rectangle 6">
            <a:extLst>
              <a:ext uri="{FF2B5EF4-FFF2-40B4-BE49-F238E27FC236}">
                <a16:creationId xmlns:a16="http://schemas.microsoft.com/office/drawing/2014/main" id="{9C32FD05-EC0F-442D-878F-50304B2396CC}"/>
              </a:ext>
            </a:extLst>
          </p:cNvPr>
          <p:cNvSpPr txBox="1">
            <a:spLocks noChangeArrowheads="1"/>
          </p:cNvSpPr>
          <p:nvPr/>
        </p:nvSpPr>
        <p:spPr>
          <a:xfrm>
            <a:off x="551384" y="980728"/>
            <a:ext cx="11161240" cy="1371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2400" kern="0" dirty="0">
                <a:latin typeface="华文中宋" panose="02010600040101010101" pitchFamily="2" charset="-122"/>
                <a:ea typeface="华文中宋" panose="02010600040101010101" pitchFamily="2" charset="-122"/>
              </a:rPr>
              <a:t>“软件体系结构”你早就知道</a:t>
            </a:r>
          </a:p>
        </p:txBody>
      </p:sp>
      <p:sp>
        <p:nvSpPr>
          <p:cNvPr id="12" name="文本框 11">
            <a:extLst>
              <a:ext uri="{FF2B5EF4-FFF2-40B4-BE49-F238E27FC236}">
                <a16:creationId xmlns:a16="http://schemas.microsoft.com/office/drawing/2014/main" id="{22EFAA65-789F-45F4-B641-169BA0A5482B}"/>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077557231"/>
      </p:ext>
    </p:extLst>
  </p:cSld>
  <p:clrMapOvr>
    <a:masterClrMapping/>
  </p:clrMapOvr>
  <p:transition/>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idx="4294967295"/>
          </p:nvPr>
        </p:nvSpPr>
        <p:spPr/>
        <p:txBody>
          <a:bodyPr anchorCtr="1"/>
          <a:lstStyle/>
          <a:p>
            <a:pPr eaLnBrk="1" hangingPunct="1">
              <a:defRPr/>
            </a:pPr>
            <a:r>
              <a:rPr lang="en-US" altLang="zh-CN" dirty="0">
                <a:effectLst>
                  <a:outerShdw blurRad="38100" dist="38100" dir="2700000" algn="tl">
                    <a:srgbClr val="000000">
                      <a:alpha val="43137"/>
                    </a:srgbClr>
                  </a:outerShdw>
                </a:effectLst>
              </a:rPr>
              <a:t>   </a:t>
            </a:r>
            <a:endParaRPr lang="zh-CN" altLang="en-US" dirty="0">
              <a:effectLst>
                <a:outerShdw blurRad="38100" dist="38100" dir="2700000" algn="tl">
                  <a:srgbClr val="000000">
                    <a:alpha val="43137"/>
                  </a:srgbClr>
                </a:outerShdw>
              </a:effectLst>
            </a:endParaRPr>
          </a:p>
        </p:txBody>
      </p:sp>
      <p:sp>
        <p:nvSpPr>
          <p:cNvPr id="29699" name="Rectangle 3"/>
          <p:cNvSpPr>
            <a:spLocks noGrp="1" noChangeArrowheads="1"/>
          </p:cNvSpPr>
          <p:nvPr>
            <p:ph type="body" idx="4294967295"/>
          </p:nvPr>
        </p:nvSpPr>
        <p:spPr>
          <a:xfrm>
            <a:off x="1981200" y="5949951"/>
            <a:ext cx="8229600" cy="638175"/>
          </a:xfrm>
        </p:spPr>
        <p:txBody>
          <a:bodyPr/>
          <a:lstStyle/>
          <a:p>
            <a:pPr eaLnBrk="1" hangingPunct="1">
              <a:lnSpc>
                <a:spcPct val="80000"/>
              </a:lnSpc>
              <a:defRPr/>
            </a:pPr>
            <a:r>
              <a:rPr lang="en-US" altLang="zh-CN" sz="1800">
                <a:effectLst>
                  <a:outerShdw blurRad="38100" dist="38100" dir="2700000" algn="tl">
                    <a:srgbClr val="000000">
                      <a:alpha val="43137"/>
                    </a:srgbClr>
                  </a:outerShdw>
                </a:effectLst>
              </a:rPr>
              <a:t>Guide to the Software Engineering Body of Knowledge (SWEBOK)</a:t>
            </a:r>
            <a:br>
              <a:rPr lang="en-US" altLang="zh-CN" sz="1800">
                <a:effectLst>
                  <a:outerShdw blurRad="38100" dist="38100" dir="2700000" algn="tl">
                    <a:srgbClr val="000000">
                      <a:alpha val="43137"/>
                    </a:srgbClr>
                  </a:outerShdw>
                </a:effectLst>
              </a:rPr>
            </a:br>
            <a:r>
              <a:rPr lang="en-US" altLang="zh-CN" sz="1800">
                <a:effectLst>
                  <a:outerShdw blurRad="38100" dist="38100" dir="2700000" algn="tl">
                    <a:srgbClr val="000000">
                      <a:alpha val="43137"/>
                    </a:srgbClr>
                  </a:outerShdw>
                </a:effectLst>
              </a:rPr>
              <a:t>from </a:t>
            </a:r>
            <a:r>
              <a:rPr lang="en-US" altLang="zh-CN" sz="1800">
                <a:effectLst>
                  <a:outerShdw blurRad="38100" dist="38100" dir="2700000" algn="tl">
                    <a:srgbClr val="000000">
                      <a:alpha val="43137"/>
                    </a:srgbClr>
                  </a:outerShdw>
                </a:effectLst>
                <a:hlinkClick r:id="rId2"/>
              </a:rPr>
              <a:t>http://www.swebok.org/</a:t>
            </a:r>
            <a:r>
              <a:rPr lang="en-US" altLang="zh-CN" sz="1800">
                <a:effectLst>
                  <a:outerShdw blurRad="38100" dist="38100" dir="2700000" algn="tl">
                    <a:srgbClr val="000000">
                      <a:alpha val="43137"/>
                    </a:srgbClr>
                  </a:outerShdw>
                </a:effectLst>
              </a:rPr>
              <a:t>  © IEEE</a:t>
            </a:r>
          </a:p>
          <a:p>
            <a:pPr eaLnBrk="1" hangingPunct="1">
              <a:lnSpc>
                <a:spcPct val="80000"/>
              </a:lnSpc>
              <a:defRPr/>
            </a:pPr>
            <a:endParaRPr lang="zh-CN" altLang="en-US" sz="1800">
              <a:effectLst>
                <a:outerShdw blurRad="38100" dist="38100" dir="2700000" algn="tl">
                  <a:srgbClr val="000000">
                    <a:alpha val="43137"/>
                  </a:srgbClr>
                </a:outerShdw>
              </a:effectLst>
            </a:endParaRPr>
          </a:p>
        </p:txBody>
      </p:sp>
      <p:pic>
        <p:nvPicPr>
          <p:cNvPr id="6554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7825" y="1482726"/>
            <a:ext cx="8896350" cy="4467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1" name="Rectangle 5"/>
          <p:cNvSpPr>
            <a:spLocks noChangeArrowheads="1"/>
          </p:cNvSpPr>
          <p:nvPr/>
        </p:nvSpPr>
        <p:spPr bwMode="auto">
          <a:xfrm>
            <a:off x="2495550" y="1989139"/>
            <a:ext cx="863600" cy="3240087"/>
          </a:xfrm>
          <a:prstGeom prst="rect">
            <a:avLst/>
          </a:prstGeom>
          <a:noFill/>
          <a:ln w="28575">
            <a:solidFill>
              <a:srgbClr val="FF0000"/>
            </a:solidFill>
            <a:miter lim="800000"/>
            <a:headEnd/>
            <a:tailEnd/>
          </a:ln>
        </p:spPr>
        <p:txBody>
          <a:bodyPr wrap="none" anchor="ctr"/>
          <a:lstStyle/>
          <a:p>
            <a:pPr eaLnBrk="1" hangingPunct="1">
              <a:defRPr/>
            </a:pPr>
            <a:endParaRPr lang="zh-CN" altLang="en-US">
              <a:effectLst>
                <a:outerShdw blurRad="38100" dist="38100" dir="2700000" algn="tl">
                  <a:srgbClr val="000000">
                    <a:alpha val="43137"/>
                  </a:srgbClr>
                </a:outerShdw>
              </a:effectLst>
            </a:endParaRPr>
          </a:p>
        </p:txBody>
      </p:sp>
      <p:pic>
        <p:nvPicPr>
          <p:cNvPr id="297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37025" y="0"/>
            <a:ext cx="39179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3" name="Line 7"/>
          <p:cNvSpPr>
            <a:spLocks noChangeShapeType="1"/>
          </p:cNvSpPr>
          <p:nvPr/>
        </p:nvSpPr>
        <p:spPr bwMode="auto">
          <a:xfrm>
            <a:off x="5448301" y="3789363"/>
            <a:ext cx="1439863"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29704"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4001" y="1"/>
            <a:ext cx="5853113" cy="6829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
        <p:nvSpPr>
          <p:cNvPr id="29705" name="Line 9"/>
          <p:cNvSpPr>
            <a:spLocks noChangeShapeType="1"/>
          </p:cNvSpPr>
          <p:nvPr/>
        </p:nvSpPr>
        <p:spPr bwMode="auto">
          <a:xfrm>
            <a:off x="3071814" y="5589588"/>
            <a:ext cx="1296987" cy="0"/>
          </a:xfrm>
          <a:prstGeom prst="line">
            <a:avLst/>
          </a:prstGeom>
          <a:noFill/>
          <a:ln w="38100">
            <a:solidFill>
              <a:srgbClr val="FF0000"/>
            </a:solidFill>
            <a:round/>
            <a:headEnd/>
            <a:tailEnd/>
          </a:ln>
        </p:spPr>
        <p:txBody>
          <a:bodyPr/>
          <a:lstStyle/>
          <a:p>
            <a:pPr eaLnBrk="1" hangingPunct="1">
              <a:defRPr/>
            </a:pPr>
            <a:endParaRPr lang="zh-CN" altLang="en-US">
              <a:effectLst>
                <a:outerShdw blurRad="38100" dist="38100" dir="2700000" algn="tl">
                  <a:srgbClr val="000000">
                    <a:alpha val="43137"/>
                  </a:srgbClr>
                </a:outerShdw>
              </a:effectLst>
            </a:endParaRPr>
          </a:p>
        </p:txBody>
      </p:sp>
      <p:pic>
        <p:nvPicPr>
          <p:cNvPr id="10"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247188" y="30235"/>
            <a:ext cx="2927350" cy="6469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a:tailEnd/>
              </a14:hiddenLine>
            </a:ext>
          </a:extLst>
        </p:spPr>
      </p:pic>
    </p:spTree>
    <p:extLst>
      <p:ext uri="{BB962C8B-B14F-4D97-AF65-F5344CB8AC3E}">
        <p14:creationId xmlns:p14="http://schemas.microsoft.com/office/powerpoint/2010/main" val="364457995"/>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1" presetClass="entr" presetSubtype="4" fill="hold" grpId="0" nodeType="clickEffect">
                                  <p:stCondLst>
                                    <p:cond delay="0"/>
                                  </p:stCondLst>
                                  <p:childTnLst>
                                    <p:set>
                                      <p:cBhvr>
                                        <p:cTn id="6" dur="1" fill="hold">
                                          <p:stCondLst>
                                            <p:cond delay="0"/>
                                          </p:stCondLst>
                                        </p:cTn>
                                        <p:tgtEl>
                                          <p:spTgt spid="29701"/>
                                        </p:tgtEl>
                                        <p:attrNameLst>
                                          <p:attrName>style.visibility</p:attrName>
                                        </p:attrNameLst>
                                      </p:cBhvr>
                                      <p:to>
                                        <p:strVal val="visible"/>
                                      </p:to>
                                    </p:set>
                                    <p:animEffect transition="in" filter="wheel(4)">
                                      <p:cBhvr>
                                        <p:cTn id="7" dur="1000"/>
                                        <p:tgtEl>
                                          <p:spTgt spid="2970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54" presetClass="entr" presetSubtype="0" accel="100000" fill="hold" nodeType="clickEffect">
                                  <p:stCondLst>
                                    <p:cond delay="0"/>
                                  </p:stCondLst>
                                  <p:childTnLst>
                                    <p:set>
                                      <p:cBhvr>
                                        <p:cTn id="11" dur="1" fill="hold">
                                          <p:stCondLst>
                                            <p:cond delay="0"/>
                                          </p:stCondLst>
                                        </p:cTn>
                                        <p:tgtEl>
                                          <p:spTgt spid="29702"/>
                                        </p:tgtEl>
                                        <p:attrNameLst>
                                          <p:attrName>style.visibility</p:attrName>
                                        </p:attrNameLst>
                                      </p:cBhvr>
                                      <p:to>
                                        <p:strVal val="visible"/>
                                      </p:to>
                                    </p:set>
                                    <p:anim calcmode="lin" valueType="num">
                                      <p:cBhvr>
                                        <p:cTn id="12" dur="500" fill="hold"/>
                                        <p:tgtEl>
                                          <p:spTgt spid="29702"/>
                                        </p:tgtEl>
                                        <p:attrNameLst>
                                          <p:attrName>ppt_w</p:attrName>
                                        </p:attrNameLst>
                                      </p:cBhvr>
                                      <p:tavLst>
                                        <p:tav tm="0">
                                          <p:val>
                                            <p:strVal val="#ppt_w*0.05"/>
                                          </p:val>
                                        </p:tav>
                                        <p:tav tm="100000">
                                          <p:val>
                                            <p:strVal val="#ppt_w"/>
                                          </p:val>
                                        </p:tav>
                                      </p:tavLst>
                                    </p:anim>
                                    <p:anim calcmode="lin" valueType="num">
                                      <p:cBhvr>
                                        <p:cTn id="13" dur="500" fill="hold"/>
                                        <p:tgtEl>
                                          <p:spTgt spid="29702"/>
                                        </p:tgtEl>
                                        <p:attrNameLst>
                                          <p:attrName>ppt_h</p:attrName>
                                        </p:attrNameLst>
                                      </p:cBhvr>
                                      <p:tavLst>
                                        <p:tav tm="0">
                                          <p:val>
                                            <p:strVal val="#ppt_h"/>
                                          </p:val>
                                        </p:tav>
                                        <p:tav tm="100000">
                                          <p:val>
                                            <p:strVal val="#ppt_h"/>
                                          </p:val>
                                        </p:tav>
                                      </p:tavLst>
                                    </p:anim>
                                    <p:anim calcmode="lin" valueType="num">
                                      <p:cBhvr>
                                        <p:cTn id="14" dur="500" fill="hold"/>
                                        <p:tgtEl>
                                          <p:spTgt spid="29702"/>
                                        </p:tgtEl>
                                        <p:attrNameLst>
                                          <p:attrName>ppt_x</p:attrName>
                                        </p:attrNameLst>
                                      </p:cBhvr>
                                      <p:tavLst>
                                        <p:tav tm="0">
                                          <p:val>
                                            <p:strVal val="#ppt_x-.2"/>
                                          </p:val>
                                        </p:tav>
                                        <p:tav tm="100000">
                                          <p:val>
                                            <p:strVal val="#ppt_x"/>
                                          </p:val>
                                        </p:tav>
                                      </p:tavLst>
                                    </p:anim>
                                    <p:anim calcmode="lin" valueType="num">
                                      <p:cBhvr>
                                        <p:cTn id="15" dur="500" fill="hold"/>
                                        <p:tgtEl>
                                          <p:spTgt spid="29702"/>
                                        </p:tgtEl>
                                        <p:attrNameLst>
                                          <p:attrName>ppt_y</p:attrName>
                                        </p:attrNameLst>
                                      </p:cBhvr>
                                      <p:tavLst>
                                        <p:tav tm="0">
                                          <p:val>
                                            <p:strVal val="#ppt_y"/>
                                          </p:val>
                                        </p:tav>
                                        <p:tav tm="100000">
                                          <p:val>
                                            <p:strVal val="#ppt_y"/>
                                          </p:val>
                                        </p:tav>
                                      </p:tavLst>
                                    </p:anim>
                                    <p:animEffect transition="in" filter="fade">
                                      <p:cBhvr>
                                        <p:cTn id="16" dur="500"/>
                                        <p:tgtEl>
                                          <p:spTgt spid="29702"/>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29703"/>
                                        </p:tgtEl>
                                        <p:attrNameLst>
                                          <p:attrName>style.visibility</p:attrName>
                                        </p:attrNameLst>
                                      </p:cBhvr>
                                      <p:to>
                                        <p:strVal val="visible"/>
                                      </p:to>
                                    </p:set>
                                    <p:animEffect transition="in" filter="wipe(left)">
                                      <p:cBhvr>
                                        <p:cTn id="20" dur="500"/>
                                        <p:tgtEl>
                                          <p:spTgt spid="2970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63" presetClass="path" presetSubtype="0" accel="50000" decel="50000" fill="hold" nodeType="clickEffect">
                                  <p:stCondLst>
                                    <p:cond delay="0"/>
                                  </p:stCondLst>
                                  <p:childTnLst>
                                    <p:animMotion origin="layout" path="M 0.0 0.0  L 0.25 0.0  E" pathEditMode="relative" ptsTypes="">
                                      <p:cBhvr>
                                        <p:cTn id="24" dur="500" fill="hold"/>
                                        <p:tgtEl>
                                          <p:spTgt spid="29702"/>
                                        </p:tgtEl>
                                        <p:attrNameLst>
                                          <p:attrName>ppt_x</p:attrName>
                                          <p:attrName>ppt_y</p:attrName>
                                        </p:attrNameLst>
                                      </p:cBhvr>
                                    </p:animMotion>
                                  </p:childTnLst>
                                </p:cTn>
                              </p:par>
                              <p:par>
                                <p:cTn id="25" presetID="63" presetClass="path" presetSubtype="0" accel="50000" decel="50000" fill="hold" nodeType="withEffect">
                                  <p:stCondLst>
                                    <p:cond delay="0"/>
                                  </p:stCondLst>
                                  <p:childTnLst>
                                    <p:animMotion origin="layout" path="M 0.0 0.0  L 0.25 0.0  E" pathEditMode="relative" ptsTypes="">
                                      <p:cBhvr>
                                        <p:cTn id="26" dur="500" fill="hold"/>
                                        <p:tgtEl>
                                          <p:spTgt spid="29703"/>
                                        </p:tgtEl>
                                        <p:attrNameLst>
                                          <p:attrName>ppt_x</p:attrName>
                                          <p:attrName>ppt_y</p:attrName>
                                        </p:attrNameLst>
                                      </p:cBhvr>
                                    </p:animMotion>
                                  </p:childTnLst>
                                </p:cTn>
                              </p:par>
                              <p:par>
                                <p:cTn id="27" presetID="12" presetClass="entr" presetSubtype="8" fill="hold" nodeType="withEffect">
                                  <p:stCondLst>
                                    <p:cond delay="0"/>
                                  </p:stCondLst>
                                  <p:childTnLst>
                                    <p:set>
                                      <p:cBhvr>
                                        <p:cTn id="28" dur="1" fill="hold">
                                          <p:stCondLst>
                                            <p:cond delay="0"/>
                                          </p:stCondLst>
                                        </p:cTn>
                                        <p:tgtEl>
                                          <p:spTgt spid="29704"/>
                                        </p:tgtEl>
                                        <p:attrNameLst>
                                          <p:attrName>style.visibility</p:attrName>
                                        </p:attrNameLst>
                                      </p:cBhvr>
                                      <p:to>
                                        <p:strVal val="visible"/>
                                      </p:to>
                                    </p:set>
                                    <p:animEffect transition="in" filter="slide(fromLeft)">
                                      <p:cBhvr>
                                        <p:cTn id="29" dur="500"/>
                                        <p:tgtEl>
                                          <p:spTgt spid="29704"/>
                                        </p:tgtEl>
                                      </p:cBhvr>
                                    </p:animEffect>
                                  </p:childTnLst>
                                </p:cTn>
                              </p:par>
                            </p:childTnLst>
                          </p:cTn>
                        </p:par>
                        <p:par>
                          <p:cTn id="30" fill="hold" nodeType="afterGroup">
                            <p:stCondLst>
                              <p:cond delay="500"/>
                            </p:stCondLst>
                            <p:childTnLst>
                              <p:par>
                                <p:cTn id="31" presetID="22" presetClass="entr" presetSubtype="8" fill="hold" nodeType="afterEffect">
                                  <p:stCondLst>
                                    <p:cond delay="0"/>
                                  </p:stCondLst>
                                  <p:childTnLst>
                                    <p:set>
                                      <p:cBhvr>
                                        <p:cTn id="32" dur="1" fill="hold">
                                          <p:stCondLst>
                                            <p:cond delay="0"/>
                                          </p:stCondLst>
                                        </p:cTn>
                                        <p:tgtEl>
                                          <p:spTgt spid="29705"/>
                                        </p:tgtEl>
                                        <p:attrNameLst>
                                          <p:attrName>style.visibility</p:attrName>
                                        </p:attrNameLst>
                                      </p:cBhvr>
                                      <p:to>
                                        <p:strVal val="visible"/>
                                      </p:to>
                                    </p:set>
                                    <p:animEffect transition="in" filter="wipe(left)">
                                      <p:cBhvr>
                                        <p:cTn id="33" dur="500"/>
                                        <p:tgtEl>
                                          <p:spTgt spid="29705"/>
                                        </p:tgtEl>
                                      </p:cBhvr>
                                    </p:animEffect>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nodeType="clickEffect">
                                  <p:stCondLst>
                                    <p:cond delay="0"/>
                                  </p:stCondLst>
                                  <p:childTnLst>
                                    <p:set>
                                      <p:cBhvr>
                                        <p:cTn id="37" dur="1" fill="hold">
                                          <p:stCondLst>
                                            <p:cond delay="0"/>
                                          </p:stCondLst>
                                        </p:cTn>
                                        <p:tgtEl>
                                          <p:spTgt spid="10"/>
                                        </p:tgtEl>
                                        <p:attrNameLst>
                                          <p:attrName>style.visibility</p:attrName>
                                        </p:attrNameLst>
                                      </p:cBhvr>
                                      <p:to>
                                        <p:strVal val="visible"/>
                                      </p:to>
                                    </p:set>
                                    <p:anim calcmode="lin" valueType="num">
                                      <p:cBhvr additive="base">
                                        <p:cTn id="38" dur="500" fill="hold"/>
                                        <p:tgtEl>
                                          <p:spTgt spid="10"/>
                                        </p:tgtEl>
                                        <p:attrNameLst>
                                          <p:attrName>ppt_x</p:attrName>
                                        </p:attrNameLst>
                                      </p:cBhvr>
                                      <p:tavLst>
                                        <p:tav tm="0">
                                          <p:val>
                                            <p:strVal val="#ppt_x"/>
                                          </p:val>
                                        </p:tav>
                                        <p:tav tm="100000">
                                          <p:val>
                                            <p:strVal val="#ppt_x"/>
                                          </p:val>
                                        </p:tav>
                                      </p:tavLst>
                                    </p:anim>
                                    <p:anim calcmode="lin" valueType="num">
                                      <p:cBhvr additive="base">
                                        <p:cTn id="39"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1" grpId="0" animBg="1"/>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a:xfrm>
            <a:off x="551384" y="1103797"/>
            <a:ext cx="11352584" cy="5743222"/>
          </a:xfrm>
          <a:prstGeom prst="rect">
            <a:avLst/>
          </a:prstGeom>
          <a:noFill/>
        </p:spPr>
      </p:pic>
      <p:sp>
        <p:nvSpPr>
          <p:cNvPr id="3" name="内容占位符 2"/>
          <p:cNvSpPr>
            <a:spLocks noGrp="1"/>
          </p:cNvSpPr>
          <p:nvPr>
            <p:ph idx="10"/>
          </p:nvPr>
        </p:nvSpPr>
        <p:spPr>
          <a:xfrm>
            <a:off x="479376" y="1124744"/>
            <a:ext cx="7320136" cy="667156"/>
          </a:xfrm>
        </p:spPr>
        <p:txBody>
          <a:bodyPr/>
          <a:lstStyle/>
          <a:p>
            <a:r>
              <a:rPr lang="zh-CN" altLang="en-US" sz="2400" dirty="0">
                <a:solidFill>
                  <a:schemeClr val="tx1"/>
                </a:solidFill>
                <a:latin typeface="华文中宋" panose="02010600040101010101" pitchFamily="2" charset="-122"/>
                <a:ea typeface="华文中宋" panose="02010600040101010101" pitchFamily="2" charset="-122"/>
              </a:rPr>
              <a:t>软件体系结构的发展</a:t>
            </a:r>
          </a:p>
        </p:txBody>
      </p:sp>
      <p:sp>
        <p:nvSpPr>
          <p:cNvPr id="4" name="文本框 3">
            <a:extLst>
              <a:ext uri="{FF2B5EF4-FFF2-40B4-BE49-F238E27FC236}">
                <a16:creationId xmlns:a16="http://schemas.microsoft.com/office/drawing/2014/main" id="{13B735B8-4695-4C8E-A480-21A11A09479D}"/>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266865778"/>
      </p:ext>
    </p:extLst>
  </p:cSld>
  <p:clrMapOvr>
    <a:masterClrMapping/>
  </p:clrMapOvr>
  <p:transition/>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FC6E856E-B7F9-4C95-AB5A-F2E6FB48B6E2}"/>
              </a:ext>
            </a:extLst>
          </p:cNvPr>
          <p:cNvSpPr>
            <a:spLocks noGrp="1" noChangeArrowheads="1"/>
          </p:cNvSpPr>
          <p:nvPr>
            <p:ph idx="1"/>
          </p:nvPr>
        </p:nvSpPr>
        <p:spPr>
          <a:xfrm>
            <a:off x="623392" y="935856"/>
            <a:ext cx="10944721" cy="3962678"/>
          </a:xfrm>
        </p:spPr>
        <p:txBody>
          <a:bodyPr/>
          <a:lstStyle/>
          <a:p>
            <a:pPr eaLnBrk="1" hangingPunct="1">
              <a:lnSpc>
                <a:spcPct val="150000"/>
              </a:lnSpc>
              <a:buFont typeface="Wingdings" panose="05000000000000000000" pitchFamily="2" charset="2"/>
              <a:buChar char="n"/>
            </a:pPr>
            <a:r>
              <a:rPr lang="zh-CN" altLang="en-US" sz="2400" b="0" dirty="0">
                <a:effectLst/>
                <a:latin typeface="+mn-lt"/>
                <a:ea typeface="华文中宋" panose="02010600040101010101" pitchFamily="2" charset="-122"/>
              </a:rPr>
              <a:t>今天，软件产品越来越复杂，相互之间的依赖性更强，分工也愈加细化。</a:t>
            </a:r>
          </a:p>
          <a:p>
            <a:pPr eaLnBrk="1" hangingPunct="1">
              <a:lnSpc>
                <a:spcPct val="150000"/>
              </a:lnSpc>
              <a:buFont typeface="Wingdings" panose="05000000000000000000" pitchFamily="2" charset="2"/>
              <a:buChar char="n"/>
            </a:pPr>
            <a:r>
              <a:rPr lang="zh-CN" altLang="en-US" sz="2400" b="0" dirty="0">
                <a:effectLst/>
                <a:latin typeface="+mn-lt"/>
                <a:ea typeface="华文中宋" panose="02010600040101010101" pitchFamily="2" charset="-122"/>
              </a:rPr>
              <a:t>相同的情况也出现在软件设计领域，例如“三层架构”、</a:t>
            </a:r>
            <a:r>
              <a:rPr lang="en-US" altLang="zh-CN" sz="2400" b="0" dirty="0">
                <a:effectLst/>
                <a:latin typeface="+mn-lt"/>
                <a:ea typeface="华文中宋" panose="02010600040101010101" pitchFamily="2" charset="-122"/>
              </a:rPr>
              <a:t>MVC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Pipeline</a:t>
            </a:r>
            <a:r>
              <a:rPr lang="zh-CN" altLang="en-US" sz="2400" b="0" dirty="0">
                <a:effectLst/>
                <a:latin typeface="+mn-lt"/>
                <a:ea typeface="华文中宋" panose="02010600040101010101" pitchFamily="2" charset="-122"/>
              </a:rPr>
              <a:t>、甚至某些商标</a:t>
            </a:r>
            <a:r>
              <a:rPr lang="en-US" altLang="zh-CN" sz="2400" b="0" dirty="0" err="1">
                <a:effectLst/>
                <a:latin typeface="+mn-lt"/>
                <a:ea typeface="华文中宋" panose="02010600040101010101" pitchFamily="2" charset="-122"/>
              </a:rPr>
              <a:t>JavaEE</a:t>
            </a:r>
            <a:r>
              <a:rPr lang="zh-CN" altLang="en-US" sz="2400" b="0" dirty="0">
                <a:effectLst/>
                <a:latin typeface="+mn-lt"/>
                <a:ea typeface="华文中宋" panose="02010600040101010101" pitchFamily="2" charset="-122"/>
              </a:rPr>
              <a:t>、</a:t>
            </a:r>
            <a:r>
              <a:rPr lang="en-US" altLang="zh-CN" sz="2400" b="0" dirty="0" err="1">
                <a:effectLst/>
                <a:latin typeface="+mn-lt"/>
                <a:ea typeface="华文中宋" panose="02010600040101010101" pitchFamily="2" charset="-122"/>
              </a:rPr>
              <a:t>.Net</a:t>
            </a:r>
            <a:r>
              <a:rPr lang="en-US" altLang="zh-CN" sz="2400" b="0" dirty="0">
                <a:effectLst/>
                <a:latin typeface="+mn-lt"/>
                <a:ea typeface="华文中宋" panose="02010600040101010101" pitchFamily="2" charset="-122"/>
              </a:rPr>
              <a:t> </a:t>
            </a:r>
            <a:r>
              <a:rPr lang="zh-CN" altLang="en-US" sz="2400" b="0" dirty="0">
                <a:effectLst/>
                <a:latin typeface="+mn-lt"/>
                <a:ea typeface="华文中宋" panose="02010600040101010101" pitchFamily="2" charset="-122"/>
              </a:rPr>
              <a:t>。</a:t>
            </a:r>
            <a:endParaRPr lang="en-US" altLang="zh-CN" sz="2400" b="0" dirty="0">
              <a:effectLst/>
              <a:latin typeface="+mn-lt"/>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2400" b="0" dirty="0">
                <a:effectLst/>
                <a:highlight>
                  <a:srgbClr val="FFFF00"/>
                </a:highlight>
                <a:latin typeface="+mn-lt"/>
                <a:ea typeface="华文中宋" panose="02010600040101010101" pitchFamily="2" charset="-122"/>
              </a:rPr>
              <a:t>随着软件系统越来越复杂和庞大，对数据结构和算法的选择在许多情况下成为较次要的部分，而对整个系统的设计和描述变得越来越重要。</a:t>
            </a:r>
          </a:p>
          <a:p>
            <a:pPr eaLnBrk="1" hangingPunct="1">
              <a:lnSpc>
                <a:spcPct val="150000"/>
              </a:lnSpc>
              <a:buFont typeface="Wingdings" panose="05000000000000000000" pitchFamily="2" charset="2"/>
              <a:buChar char="n"/>
            </a:pPr>
            <a:r>
              <a:rPr lang="zh-CN" altLang="en-US" sz="2400" b="0" dirty="0">
                <a:effectLst/>
                <a:latin typeface="+mn-lt"/>
                <a:ea typeface="华文中宋" panose="02010600040101010101" pitchFamily="2" charset="-122"/>
              </a:rPr>
              <a:t>人们编写软件的方式和使用的开发语言及工具有一个显著的发展特点，即他们的抽象程度有规律的提高。</a:t>
            </a:r>
          </a:p>
          <a:p>
            <a:pPr eaLnBrk="1" hangingPunct="1">
              <a:lnSpc>
                <a:spcPct val="80000"/>
              </a:lnSpc>
              <a:buFont typeface="Wingdings" panose="05000000000000000000" pitchFamily="2" charset="2"/>
              <a:buNone/>
            </a:pPr>
            <a:endParaRPr lang="zh-CN" altLang="en-US" sz="2800" dirty="0">
              <a:latin typeface="华文中宋" panose="02010600040101010101" pitchFamily="2" charset="-122"/>
              <a:ea typeface="华文中宋" panose="02010600040101010101" pitchFamily="2" charset="-122"/>
            </a:endParaRPr>
          </a:p>
        </p:txBody>
      </p:sp>
      <p:pic>
        <p:nvPicPr>
          <p:cNvPr id="6" name="图片 5">
            <a:extLst>
              <a:ext uri="{FF2B5EF4-FFF2-40B4-BE49-F238E27FC236}">
                <a16:creationId xmlns:a16="http://schemas.microsoft.com/office/drawing/2014/main" id="{1B6CB4FF-BED2-4E9D-9DF2-74B2D602B3C9}"/>
              </a:ext>
            </a:extLst>
          </p:cNvPr>
          <p:cNvPicPr>
            <a:picLocks noChangeAspect="1"/>
          </p:cNvPicPr>
          <p:nvPr/>
        </p:nvPicPr>
        <p:blipFill>
          <a:blip r:embed="rId3"/>
          <a:stretch>
            <a:fillRect/>
          </a:stretch>
        </p:blipFill>
        <p:spPr>
          <a:xfrm>
            <a:off x="551384" y="5025913"/>
            <a:ext cx="3024336" cy="1499429"/>
          </a:xfrm>
          <a:prstGeom prst="rect">
            <a:avLst/>
          </a:prstGeom>
        </p:spPr>
      </p:pic>
      <p:pic>
        <p:nvPicPr>
          <p:cNvPr id="7" name="图片 6">
            <a:extLst>
              <a:ext uri="{FF2B5EF4-FFF2-40B4-BE49-F238E27FC236}">
                <a16:creationId xmlns:a16="http://schemas.microsoft.com/office/drawing/2014/main" id="{DA2B139C-D232-47CC-8674-35A1519CE6C3}"/>
              </a:ext>
            </a:extLst>
          </p:cNvPr>
          <p:cNvPicPr>
            <a:picLocks noChangeAspect="1"/>
          </p:cNvPicPr>
          <p:nvPr/>
        </p:nvPicPr>
        <p:blipFill>
          <a:blip r:embed="rId4"/>
          <a:stretch>
            <a:fillRect/>
          </a:stretch>
        </p:blipFill>
        <p:spPr>
          <a:xfrm>
            <a:off x="3733394" y="5025449"/>
            <a:ext cx="2794654" cy="1479767"/>
          </a:xfrm>
          <a:prstGeom prst="rect">
            <a:avLst/>
          </a:prstGeom>
        </p:spPr>
      </p:pic>
      <p:pic>
        <p:nvPicPr>
          <p:cNvPr id="8" name="图片 7">
            <a:extLst>
              <a:ext uri="{FF2B5EF4-FFF2-40B4-BE49-F238E27FC236}">
                <a16:creationId xmlns:a16="http://schemas.microsoft.com/office/drawing/2014/main" id="{A3F16ADB-4AE6-4261-8BF1-06DCC611D308}"/>
              </a:ext>
            </a:extLst>
          </p:cNvPr>
          <p:cNvPicPr>
            <a:picLocks noChangeAspect="1"/>
          </p:cNvPicPr>
          <p:nvPr/>
        </p:nvPicPr>
        <p:blipFill>
          <a:blip r:embed="rId5"/>
          <a:stretch>
            <a:fillRect/>
          </a:stretch>
        </p:blipFill>
        <p:spPr>
          <a:xfrm>
            <a:off x="9526625" y="5041623"/>
            <a:ext cx="2690055" cy="1481400"/>
          </a:xfrm>
          <a:prstGeom prst="rect">
            <a:avLst/>
          </a:prstGeom>
        </p:spPr>
      </p:pic>
      <p:pic>
        <p:nvPicPr>
          <p:cNvPr id="9" name="图片 8">
            <a:extLst>
              <a:ext uri="{FF2B5EF4-FFF2-40B4-BE49-F238E27FC236}">
                <a16:creationId xmlns:a16="http://schemas.microsoft.com/office/drawing/2014/main" id="{80C8C43A-09F0-4947-9E01-9BCBEEF6E5EF}"/>
              </a:ext>
            </a:extLst>
          </p:cNvPr>
          <p:cNvPicPr>
            <a:picLocks noChangeAspect="1"/>
          </p:cNvPicPr>
          <p:nvPr/>
        </p:nvPicPr>
        <p:blipFill>
          <a:blip r:embed="rId6"/>
          <a:stretch>
            <a:fillRect/>
          </a:stretch>
        </p:blipFill>
        <p:spPr>
          <a:xfrm>
            <a:off x="6637244" y="5025914"/>
            <a:ext cx="2843132" cy="1499430"/>
          </a:xfrm>
          <a:prstGeom prst="rect">
            <a:avLst/>
          </a:prstGeom>
        </p:spPr>
      </p:pic>
      <p:sp>
        <p:nvSpPr>
          <p:cNvPr id="11" name="文本框 10">
            <a:extLst>
              <a:ext uri="{FF2B5EF4-FFF2-40B4-BE49-F238E27FC236}">
                <a16:creationId xmlns:a16="http://schemas.microsoft.com/office/drawing/2014/main" id="{8A41CB90-4A9D-4243-84F3-30915A6B0096}"/>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043980437"/>
      </p:ext>
    </p:extLst>
  </p:cSld>
  <p:clrMapOvr>
    <a:masterClrMapping/>
  </p:clrMapOvr>
  <p:transition/>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E0C93315-8D92-416C-A442-01B70295D871}"/>
              </a:ext>
            </a:extLst>
          </p:cNvPr>
          <p:cNvSpPr>
            <a:spLocks noGrp="1" noChangeArrowheads="1"/>
          </p:cNvSpPr>
          <p:nvPr>
            <p:ph idx="1"/>
          </p:nvPr>
        </p:nvSpPr>
        <p:spPr>
          <a:xfrm>
            <a:off x="624417" y="1125538"/>
            <a:ext cx="10972800" cy="5065712"/>
          </a:xfrm>
        </p:spPr>
        <p:txBody>
          <a:bodyPr/>
          <a:lstStyle/>
          <a:p>
            <a:pPr eaLnBrk="1" hangingPunct="1">
              <a:lnSpc>
                <a:spcPct val="150000"/>
              </a:lnSpc>
              <a:buFont typeface="Wingdings" panose="05000000000000000000" pitchFamily="2" charset="2"/>
              <a:buChar char="n"/>
            </a:pPr>
            <a:r>
              <a:rPr lang="en-US" altLang="zh-CN" sz="2400" b="0" dirty="0">
                <a:effectLst/>
                <a:latin typeface="华文中宋" panose="02010600040101010101" pitchFamily="2" charset="-122"/>
                <a:ea typeface="华文中宋" panose="02010600040101010101" pitchFamily="2" charset="-122"/>
              </a:rPr>
              <a:t>50</a:t>
            </a:r>
            <a:r>
              <a:rPr lang="zh-CN" altLang="en-US" sz="2400" b="0" dirty="0">
                <a:effectLst/>
                <a:latin typeface="华文中宋" panose="02010600040101010101" pitchFamily="2" charset="-122"/>
                <a:ea typeface="华文中宋" panose="02010600040101010101" pitchFamily="2" charset="-122"/>
              </a:rPr>
              <a:t>年代，人们使用</a:t>
            </a:r>
            <a:r>
              <a:rPr lang="zh-CN" altLang="en-US" sz="2400" b="0" dirty="0">
                <a:effectLst/>
                <a:highlight>
                  <a:srgbClr val="FFFF00"/>
                </a:highlight>
                <a:latin typeface="华文中宋" panose="02010600040101010101" pitchFamily="2" charset="-122"/>
                <a:ea typeface="华文中宋" panose="02010600040101010101" pitchFamily="2" charset="-122"/>
              </a:rPr>
              <a:t>机器指令</a:t>
            </a:r>
            <a:r>
              <a:rPr lang="zh-CN" altLang="en-US" sz="2400" b="0" dirty="0">
                <a:effectLst/>
                <a:latin typeface="华文中宋" panose="02010600040101010101" pitchFamily="2" charset="-122"/>
                <a:ea typeface="华文中宋" panose="02010600040101010101" pitchFamily="2" charset="-122"/>
              </a:rPr>
              <a:t>、打空卡片编程，程序如天书。</a:t>
            </a:r>
            <a:r>
              <a:rPr lang="en-US" altLang="zh-CN" sz="2400" b="0" dirty="0">
                <a:effectLst/>
                <a:latin typeface="华文中宋" panose="02010600040101010101" pitchFamily="2" charset="-122"/>
                <a:ea typeface="华文中宋" panose="02010600040101010101" pitchFamily="2" charset="-122"/>
              </a:rPr>
              <a:t>1952</a:t>
            </a:r>
            <a:r>
              <a:rPr lang="zh-CN" altLang="en-US" sz="2400" b="0" dirty="0">
                <a:effectLst/>
                <a:latin typeface="华文中宋" panose="02010600040101010101" pitchFamily="2" charset="-122"/>
                <a:ea typeface="华文中宋" panose="02010600040101010101" pitchFamily="2" charset="-122"/>
              </a:rPr>
              <a:t>年，</a:t>
            </a:r>
            <a:r>
              <a:rPr lang="en-US" altLang="zh-CN" sz="2400" b="0" dirty="0">
                <a:effectLst/>
                <a:latin typeface="华文中宋" panose="02010600040101010101" pitchFamily="2" charset="-122"/>
                <a:ea typeface="华文中宋" panose="02010600040101010101" pitchFamily="2" charset="-122"/>
              </a:rPr>
              <a:t>MIT</a:t>
            </a:r>
            <a:r>
              <a:rPr lang="zh-CN" altLang="en-US" sz="2400" b="0" dirty="0">
                <a:effectLst/>
                <a:latin typeface="华文中宋" panose="02010600040101010101" pitchFamily="2" charset="-122"/>
                <a:ea typeface="华文中宋" panose="02010600040101010101" pitchFamily="2" charset="-122"/>
              </a:rPr>
              <a:t>使用了符号地址，开始使用</a:t>
            </a:r>
            <a:r>
              <a:rPr lang="zh-CN" altLang="en-US" sz="2400" b="0" dirty="0">
                <a:effectLst/>
                <a:highlight>
                  <a:srgbClr val="FFFF00"/>
                </a:highlight>
                <a:latin typeface="华文中宋" panose="02010600040101010101" pitchFamily="2" charset="-122"/>
                <a:ea typeface="华文中宋" panose="02010600040101010101" pitchFamily="2" charset="-122"/>
              </a:rPr>
              <a:t>汇编</a:t>
            </a:r>
            <a:r>
              <a:rPr lang="zh-CN" altLang="en-US" sz="2400" b="0" dirty="0">
                <a:effectLst/>
                <a:latin typeface="华文中宋" panose="02010600040101010101" pitchFamily="2" charset="-122"/>
                <a:ea typeface="华文中宋" panose="02010600040101010101" pitchFamily="2" charset="-122"/>
              </a:rPr>
              <a:t>，这是一次抽象。</a:t>
            </a:r>
          </a:p>
          <a:p>
            <a:pPr eaLnBrk="1" hangingPunct="1">
              <a:lnSpc>
                <a:spcPct val="150000"/>
              </a:lnSpc>
              <a:buFont typeface="Wingdings" panose="05000000000000000000" pitchFamily="2" charset="2"/>
              <a:buChar char="n"/>
            </a:pPr>
            <a:r>
              <a:rPr lang="en-US" altLang="zh-CN" sz="2400" b="0" dirty="0">
                <a:effectLst/>
                <a:latin typeface="华文中宋" panose="02010600040101010101" pitchFamily="2" charset="-122"/>
                <a:ea typeface="华文中宋" panose="02010600040101010101" pitchFamily="2" charset="-122"/>
              </a:rPr>
              <a:t>50</a:t>
            </a:r>
            <a:r>
              <a:rPr lang="zh-CN" altLang="en-US" sz="2400" b="0" dirty="0">
                <a:effectLst/>
                <a:latin typeface="华文中宋" panose="02010600040101010101" pitchFamily="2" charset="-122"/>
                <a:ea typeface="华文中宋" panose="02010600040101010101" pitchFamily="2" charset="-122"/>
              </a:rPr>
              <a:t>年代后期，编程中使用了表达式、循环、分支、逻辑运算，开发者可以在</a:t>
            </a:r>
            <a:r>
              <a:rPr lang="zh-CN" altLang="en-US" sz="2400" b="0" dirty="0">
                <a:effectLst/>
                <a:highlight>
                  <a:srgbClr val="FFFF00"/>
                </a:highlight>
                <a:latin typeface="华文中宋" panose="02010600040101010101" pitchFamily="2" charset="-122"/>
                <a:ea typeface="华文中宋" panose="02010600040101010101" pitchFamily="2" charset="-122"/>
              </a:rPr>
              <a:t>更高级别的抽象</a:t>
            </a:r>
            <a:r>
              <a:rPr lang="zh-CN" altLang="en-US" sz="2400" b="0" dirty="0">
                <a:effectLst/>
                <a:latin typeface="华文中宋" panose="02010600040101010101" pitchFamily="2" charset="-122"/>
                <a:ea typeface="华文中宋" panose="02010600040101010101" pitchFamily="2" charset="-122"/>
              </a:rPr>
              <a:t>上工作了。</a:t>
            </a:r>
          </a:p>
          <a:p>
            <a:pPr eaLnBrk="1" hangingPunct="1">
              <a:lnSpc>
                <a:spcPct val="150000"/>
              </a:lnSpc>
              <a:buFont typeface="Wingdings" panose="05000000000000000000" pitchFamily="2" charset="2"/>
              <a:buChar char="n"/>
            </a:pPr>
            <a:r>
              <a:rPr lang="en-US" altLang="zh-CN" sz="2400" b="0" dirty="0">
                <a:effectLst/>
                <a:latin typeface="华文中宋" panose="02010600040101010101" pitchFamily="2" charset="-122"/>
                <a:ea typeface="华文中宋" panose="02010600040101010101" pitchFamily="2" charset="-122"/>
              </a:rPr>
              <a:t>1954</a:t>
            </a:r>
            <a:r>
              <a:rPr lang="zh-CN" altLang="en-US" sz="2400" b="0" dirty="0">
                <a:effectLst/>
                <a:latin typeface="华文中宋" panose="02010600040101010101" pitchFamily="2" charset="-122"/>
                <a:ea typeface="华文中宋" panose="02010600040101010101" pitchFamily="2" charset="-122"/>
              </a:rPr>
              <a:t>年，</a:t>
            </a:r>
            <a:r>
              <a:rPr lang="en-US" altLang="zh-CN" sz="2400" b="0" dirty="0">
                <a:effectLst/>
                <a:latin typeface="华文中宋" panose="02010600040101010101" pitchFamily="2" charset="-122"/>
                <a:ea typeface="华文中宋" panose="02010600040101010101" pitchFamily="2" charset="-122"/>
              </a:rPr>
              <a:t>IBM</a:t>
            </a:r>
            <a:r>
              <a:rPr lang="zh-CN" altLang="en-US" sz="2400" b="0" dirty="0">
                <a:effectLst/>
                <a:latin typeface="华文中宋" panose="02010600040101010101" pitchFamily="2" charset="-122"/>
                <a:ea typeface="华文中宋" panose="02010600040101010101" pitchFamily="2" charset="-122"/>
              </a:rPr>
              <a:t>开发了</a:t>
            </a:r>
            <a:r>
              <a:rPr lang="en-US" altLang="zh-CN" sz="2400" b="0" dirty="0">
                <a:effectLst/>
                <a:latin typeface="华文中宋" panose="02010600040101010101" pitchFamily="2" charset="-122"/>
                <a:ea typeface="华文中宋" panose="02010600040101010101" pitchFamily="2" charset="-122"/>
              </a:rPr>
              <a:t>Fortran</a:t>
            </a:r>
            <a:r>
              <a:rPr lang="zh-CN" altLang="en-US" sz="2400" b="0" dirty="0">
                <a:effectLst/>
                <a:latin typeface="华文中宋" panose="02010600040101010101" pitchFamily="2" charset="-122"/>
                <a:ea typeface="华文中宋" panose="02010600040101010101" pitchFamily="2" charset="-122"/>
              </a:rPr>
              <a:t>，并用</a:t>
            </a:r>
            <a:r>
              <a:rPr lang="en-US" altLang="zh-CN" sz="2400" b="0" dirty="0">
                <a:effectLst/>
                <a:latin typeface="华文中宋" panose="02010600040101010101" pitchFamily="2" charset="-122"/>
                <a:ea typeface="华文中宋" panose="02010600040101010101" pitchFamily="2" charset="-122"/>
              </a:rPr>
              <a:t>Fortran</a:t>
            </a:r>
            <a:r>
              <a:rPr lang="zh-CN" altLang="en-US" sz="2400" b="0" dirty="0">
                <a:effectLst/>
                <a:latin typeface="华文中宋" panose="02010600040101010101" pitchFamily="2" charset="-122"/>
                <a:ea typeface="华文中宋" panose="02010600040101010101" pitchFamily="2" charset="-122"/>
              </a:rPr>
              <a:t>开发了监控程序（操作系统的原型），实现了对硬件的软件抽象。</a:t>
            </a:r>
          </a:p>
          <a:p>
            <a:pPr eaLnBrk="1" hangingPunct="1">
              <a:lnSpc>
                <a:spcPct val="90000"/>
              </a:lnSpc>
            </a:pPr>
            <a:endParaRPr lang="zh-CN" altLang="en-US" dirty="0">
              <a:latin typeface="华文中宋" panose="02010600040101010101" pitchFamily="2" charset="-122"/>
              <a:ea typeface="华文中宋" panose="02010600040101010101" pitchFamily="2" charset="-122"/>
            </a:endParaRPr>
          </a:p>
        </p:txBody>
      </p:sp>
      <p:pic>
        <p:nvPicPr>
          <p:cNvPr id="2" name="图片 1">
            <a:extLst>
              <a:ext uri="{FF2B5EF4-FFF2-40B4-BE49-F238E27FC236}">
                <a16:creationId xmlns:a16="http://schemas.microsoft.com/office/drawing/2014/main" id="{D4F761B8-5A87-48B8-A095-583E0C449C55}"/>
              </a:ext>
            </a:extLst>
          </p:cNvPr>
          <p:cNvPicPr>
            <a:picLocks noChangeAspect="1"/>
          </p:cNvPicPr>
          <p:nvPr/>
        </p:nvPicPr>
        <p:blipFill>
          <a:blip r:embed="rId3"/>
          <a:stretch>
            <a:fillRect/>
          </a:stretch>
        </p:blipFill>
        <p:spPr>
          <a:xfrm>
            <a:off x="9086775" y="4729868"/>
            <a:ext cx="2424130" cy="1795476"/>
          </a:xfrm>
          <a:prstGeom prst="rect">
            <a:avLst/>
          </a:prstGeom>
        </p:spPr>
      </p:pic>
      <p:sp>
        <p:nvSpPr>
          <p:cNvPr id="6" name="文本框 5">
            <a:extLst>
              <a:ext uri="{FF2B5EF4-FFF2-40B4-BE49-F238E27FC236}">
                <a16:creationId xmlns:a16="http://schemas.microsoft.com/office/drawing/2014/main" id="{79168491-F54B-442E-97FE-AF8E4CA6B068}"/>
              </a:ext>
            </a:extLst>
          </p:cNvPr>
          <p:cNvSpPr txBox="1"/>
          <p:nvPr/>
        </p:nvSpPr>
        <p:spPr>
          <a:xfrm>
            <a:off x="3614167" y="5695216"/>
            <a:ext cx="5472608" cy="830997"/>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r>
              <a:rPr lang="en-US" altLang="zh-CN" dirty="0"/>
              <a:t>1954-1956</a:t>
            </a:r>
            <a:r>
              <a:rPr lang="zh-CN" altLang="en-US" dirty="0"/>
              <a:t>年</a:t>
            </a:r>
            <a:r>
              <a:rPr lang="en-US" altLang="zh-CN" dirty="0"/>
              <a:t>IBM</a:t>
            </a:r>
            <a:r>
              <a:rPr lang="zh-CN" altLang="en-US" dirty="0"/>
              <a:t>的</a:t>
            </a:r>
            <a:r>
              <a:rPr lang="en-US" altLang="zh-CN" dirty="0"/>
              <a:t>John Backus</a:t>
            </a:r>
            <a:r>
              <a:rPr lang="zh-CN" altLang="en-US" dirty="0"/>
              <a:t>和他的研究小组研发了</a:t>
            </a:r>
            <a:r>
              <a:rPr lang="en-US" altLang="zh-CN" dirty="0"/>
              <a:t>Fortran</a:t>
            </a:r>
            <a:r>
              <a:rPr lang="zh-CN" altLang="en-US" dirty="0"/>
              <a:t>语言。</a:t>
            </a:r>
          </a:p>
        </p:txBody>
      </p:sp>
      <p:sp>
        <p:nvSpPr>
          <p:cNvPr id="8" name="文本框 7">
            <a:extLst>
              <a:ext uri="{FF2B5EF4-FFF2-40B4-BE49-F238E27FC236}">
                <a16:creationId xmlns:a16="http://schemas.microsoft.com/office/drawing/2014/main" id="{CAC15023-DDEF-40BB-829F-A759F02BE95D}"/>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28970927"/>
      </p:ext>
    </p:extLst>
  </p:cSld>
  <p:clrMapOvr>
    <a:masterClrMapping/>
  </p:clrMapOvr>
  <p:transition/>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0078DC8-9A67-49B5-BC7E-402F276A8692}"/>
              </a:ext>
            </a:extLst>
          </p:cNvPr>
          <p:cNvSpPr>
            <a:spLocks noGrp="1" noChangeArrowheads="1"/>
          </p:cNvSpPr>
          <p:nvPr>
            <p:ph idx="1"/>
          </p:nvPr>
        </p:nvSpPr>
        <p:spPr>
          <a:xfrm>
            <a:off x="624417" y="1125538"/>
            <a:ext cx="10972800" cy="5065712"/>
          </a:xfrm>
        </p:spPr>
        <p:txBody>
          <a:bodyPr rtlCol="0">
            <a:normAutofit fontScale="92500" lnSpcReduction="20000"/>
          </a:bodyPr>
          <a:lstStyle/>
          <a:p>
            <a:pPr eaLnBrk="1" fontAlgn="auto" hangingPunct="1">
              <a:lnSpc>
                <a:spcPct val="150000"/>
              </a:lnSpc>
              <a:spcAft>
                <a:spcPts val="0"/>
              </a:spcAft>
              <a:buFont typeface="Wingdings" panose="05000000000000000000" pitchFamily="2" charset="2"/>
              <a:buChar char="n"/>
              <a:defRPr/>
            </a:pPr>
            <a:r>
              <a:rPr lang="zh-CN" altLang="en-US" sz="2800" b="0" dirty="0">
                <a:effectLst/>
                <a:latin typeface="华文中宋" pitchFamily="2" charset="-122"/>
                <a:ea typeface="华文中宋" pitchFamily="2" charset="-122"/>
              </a:rPr>
              <a:t>比</a:t>
            </a:r>
            <a:r>
              <a:rPr lang="en-US" altLang="zh-CN" sz="2800" b="0" dirty="0">
                <a:effectLst/>
                <a:latin typeface="华文中宋" pitchFamily="2" charset="-122"/>
                <a:ea typeface="华文中宋" pitchFamily="2" charset="-122"/>
              </a:rPr>
              <a:t>Fortran</a:t>
            </a:r>
            <a:r>
              <a:rPr lang="zh-CN" altLang="en-US" sz="2800" b="0" dirty="0">
                <a:effectLst/>
                <a:latin typeface="华文中宋" pitchFamily="2" charset="-122"/>
                <a:ea typeface="华文中宋" pitchFamily="2" charset="-122"/>
              </a:rPr>
              <a:t>更高级的语言开始提供对自定义数据类型和模块化的支持。</a:t>
            </a:r>
            <a:r>
              <a:rPr lang="en-US" altLang="zh-CN" sz="2800" b="0" dirty="0">
                <a:effectLst/>
                <a:latin typeface="华文中宋" pitchFamily="2" charset="-122"/>
                <a:ea typeface="华文中宋" pitchFamily="2" charset="-122"/>
              </a:rPr>
              <a:t>60</a:t>
            </a:r>
            <a:r>
              <a:rPr lang="zh-CN" altLang="en-US" sz="2800" b="0" dirty="0">
                <a:effectLst/>
                <a:latin typeface="华文中宋" pitchFamily="2" charset="-122"/>
                <a:ea typeface="华文中宋" pitchFamily="2" charset="-122"/>
              </a:rPr>
              <a:t>年代后，</a:t>
            </a:r>
            <a:r>
              <a:rPr lang="en-US" altLang="zh-CN" sz="2800" b="0" dirty="0">
                <a:effectLst/>
                <a:latin typeface="华文中宋" pitchFamily="2" charset="-122"/>
                <a:ea typeface="华文中宋" pitchFamily="2" charset="-122"/>
              </a:rPr>
              <a:t>Algol60</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Alan </a:t>
            </a:r>
            <a:r>
              <a:rPr lang="en-US" altLang="zh-CN" sz="2800" b="0" dirty="0" err="1">
                <a:effectLst/>
                <a:latin typeface="华文中宋" pitchFamily="2" charset="-122"/>
                <a:ea typeface="华文中宋" pitchFamily="2" charset="-122"/>
              </a:rPr>
              <a:t>J.Perlis</a:t>
            </a:r>
            <a:r>
              <a:rPr lang="en-US" altLang="zh-CN" sz="2800" b="0" dirty="0">
                <a:effectLst/>
                <a:latin typeface="华文中宋" pitchFamily="2" charset="-122"/>
                <a:ea typeface="华文中宋" pitchFamily="2" charset="-122"/>
              </a:rPr>
              <a:t> </a:t>
            </a:r>
            <a:r>
              <a:rPr lang="en-US" altLang="zh-CN" sz="2800" b="0" dirty="0">
                <a:solidFill>
                  <a:schemeClr val="tx1"/>
                </a:solidFill>
                <a:effectLst/>
                <a:highlight>
                  <a:srgbClr val="FFFF00"/>
                </a:highlight>
                <a:latin typeface="华文中宋" pitchFamily="2" charset="-122"/>
                <a:ea typeface="华文中宋" pitchFamily="2" charset="-122"/>
              </a:rPr>
              <a:t>A</a:t>
            </a:r>
            <a:r>
              <a:rPr lang="zh-CN" altLang="en-US" sz="2800" b="0" dirty="0">
                <a:solidFill>
                  <a:schemeClr val="tx1"/>
                </a:solidFill>
                <a:effectLst/>
                <a:highlight>
                  <a:srgbClr val="FFFF00"/>
                </a:highlight>
                <a:latin typeface="华文中宋" pitchFamily="2" charset="-122"/>
                <a:ea typeface="华文中宋" pitchFamily="2" charset="-122"/>
              </a:rPr>
              <a:t>语言，</a:t>
            </a:r>
            <a:r>
              <a:rPr lang="en-US" altLang="zh-CN" sz="2800" b="0" dirty="0">
                <a:solidFill>
                  <a:schemeClr val="tx1"/>
                </a:solidFill>
                <a:effectLst/>
                <a:highlight>
                  <a:srgbClr val="FFFF00"/>
                </a:highlight>
                <a:latin typeface="华文中宋" pitchFamily="2" charset="-122"/>
                <a:ea typeface="华文中宋" pitchFamily="2" charset="-122"/>
              </a:rPr>
              <a:t>1960</a:t>
            </a:r>
            <a:r>
              <a:rPr lang="zh-CN" altLang="en-US" sz="2800" b="0" dirty="0">
                <a:solidFill>
                  <a:schemeClr val="tx1"/>
                </a:solidFill>
                <a:effectLst/>
                <a:highlight>
                  <a:srgbClr val="FFFF00"/>
                </a:highlight>
                <a:latin typeface="华文中宋" pitchFamily="2" charset="-122"/>
                <a:ea typeface="华文中宋" pitchFamily="2" charset="-122"/>
              </a:rPr>
              <a:t>年</a:t>
            </a:r>
            <a:r>
              <a:rPr lang="en-US" altLang="zh-CN" sz="2800" b="0" dirty="0">
                <a:solidFill>
                  <a:schemeClr val="tx1"/>
                </a:solidFill>
                <a:effectLst/>
                <a:highlight>
                  <a:srgbClr val="FFFF00"/>
                </a:highlight>
                <a:latin typeface="华文中宋" pitchFamily="2" charset="-122"/>
                <a:ea typeface="华文中宋" pitchFamily="2" charset="-122"/>
              </a:rPr>
              <a:t>1</a:t>
            </a:r>
            <a:r>
              <a:rPr lang="zh-CN" altLang="en-US" sz="2800" b="0" dirty="0">
                <a:solidFill>
                  <a:schemeClr val="tx1"/>
                </a:solidFill>
                <a:effectLst/>
                <a:highlight>
                  <a:srgbClr val="FFFF00"/>
                </a:highlight>
                <a:latin typeface="华文中宋" pitchFamily="2" charset="-122"/>
                <a:ea typeface="华文中宋" pitchFamily="2" charset="-122"/>
              </a:rPr>
              <a:t>月</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Pascal</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BCPL</a:t>
            </a:r>
            <a:r>
              <a:rPr lang="zh-CN" altLang="en-US" sz="2800" b="0" dirty="0">
                <a:effectLst/>
                <a:latin typeface="华文中宋" pitchFamily="2" charset="-122"/>
                <a:ea typeface="华文中宋" pitchFamily="2" charset="-122"/>
              </a:rPr>
              <a:t>语言（</a:t>
            </a:r>
            <a:r>
              <a:rPr lang="en-US" altLang="zh-CN" sz="2800" b="0" dirty="0">
                <a:solidFill>
                  <a:schemeClr val="tx1"/>
                </a:solidFill>
                <a:effectLst/>
                <a:highlight>
                  <a:srgbClr val="FFFF00"/>
                </a:highlight>
                <a:latin typeface="华文中宋" pitchFamily="2" charset="-122"/>
                <a:ea typeface="华文中宋" pitchFamily="2" charset="-122"/>
              </a:rPr>
              <a:t>B</a:t>
            </a:r>
            <a:r>
              <a:rPr lang="zh-CN" altLang="en-US" sz="2800" b="0" dirty="0">
                <a:solidFill>
                  <a:schemeClr val="tx1"/>
                </a:solidFill>
                <a:effectLst/>
                <a:highlight>
                  <a:srgbClr val="FFFF00"/>
                </a:highlight>
                <a:latin typeface="华文中宋" pitchFamily="2" charset="-122"/>
                <a:ea typeface="华文中宋" pitchFamily="2" charset="-122"/>
              </a:rPr>
              <a:t>语言，剑桥大学，</a:t>
            </a:r>
            <a:r>
              <a:rPr lang="en-US" altLang="zh-CN" sz="2800" b="0" dirty="0">
                <a:solidFill>
                  <a:schemeClr val="tx1"/>
                </a:solidFill>
                <a:effectLst/>
                <a:highlight>
                  <a:srgbClr val="FFFF00"/>
                </a:highlight>
                <a:latin typeface="华文中宋" pitchFamily="2" charset="-122"/>
                <a:ea typeface="华文中宋" pitchFamily="2" charset="-122"/>
              </a:rPr>
              <a:t>1967</a:t>
            </a:r>
            <a:r>
              <a:rPr lang="zh-CN" altLang="en-US" sz="2800" b="0" dirty="0">
                <a:effectLst/>
                <a:latin typeface="华文中宋" pitchFamily="2" charset="-122"/>
                <a:ea typeface="华文中宋" pitchFamily="2" charset="-122"/>
              </a:rPr>
              <a:t>），</a:t>
            </a:r>
            <a:r>
              <a:rPr lang="en-US" altLang="zh-CN" sz="2800" b="0" dirty="0">
                <a:effectLst/>
                <a:latin typeface="华文中宋" pitchFamily="2" charset="-122"/>
                <a:ea typeface="华文中宋" pitchFamily="2" charset="-122"/>
              </a:rPr>
              <a:t>C</a:t>
            </a:r>
            <a:r>
              <a:rPr lang="zh-CN" altLang="en-US" sz="2800" b="0" dirty="0">
                <a:effectLst/>
                <a:latin typeface="华文中宋" pitchFamily="2" charset="-122"/>
                <a:ea typeface="华文中宋" pitchFamily="2" charset="-122"/>
              </a:rPr>
              <a:t>（</a:t>
            </a:r>
            <a:r>
              <a:rPr lang="en-US" altLang="zh-CN" sz="2800" b="0" dirty="0">
                <a:solidFill>
                  <a:schemeClr val="tx1"/>
                </a:solidFill>
                <a:effectLst/>
                <a:highlight>
                  <a:srgbClr val="FFFF00"/>
                </a:highlight>
                <a:latin typeface="华文中宋" pitchFamily="2" charset="-122"/>
                <a:ea typeface="华文中宋" pitchFamily="2" charset="-122"/>
              </a:rPr>
              <a:t>1970</a:t>
            </a:r>
            <a:r>
              <a:rPr lang="zh-CN" altLang="en-US" sz="2800" b="0" dirty="0">
                <a:solidFill>
                  <a:schemeClr val="tx1"/>
                </a:solidFill>
                <a:effectLst/>
                <a:highlight>
                  <a:srgbClr val="FFFF00"/>
                </a:highlight>
                <a:latin typeface="华文中宋" pitchFamily="2" charset="-122"/>
                <a:ea typeface="华文中宋" pitchFamily="2" charset="-122"/>
              </a:rPr>
              <a:t>年</a:t>
            </a:r>
            <a:r>
              <a:rPr lang="zh-CN" altLang="en-US" sz="2800" b="0" dirty="0">
                <a:effectLst/>
                <a:latin typeface="华文中宋" pitchFamily="2" charset="-122"/>
                <a:ea typeface="华文中宋" pitchFamily="2" charset="-122"/>
              </a:rPr>
              <a:t>），           </a:t>
            </a:r>
            <a:r>
              <a:rPr lang="en-US" altLang="zh-CN" sz="2800" b="0" dirty="0">
                <a:effectLst/>
                <a:latin typeface="华文中宋" pitchFamily="2" charset="-122"/>
                <a:ea typeface="华文中宋" pitchFamily="2" charset="-122"/>
              </a:rPr>
              <a:t>C++</a:t>
            </a:r>
            <a:r>
              <a:rPr lang="zh-CN" altLang="en-US" sz="2800" b="0" dirty="0">
                <a:effectLst/>
                <a:latin typeface="华文中宋" pitchFamily="2" charset="-122"/>
                <a:ea typeface="华文中宋" pitchFamily="2" charset="-122"/>
              </a:rPr>
              <a:t>（</a:t>
            </a:r>
            <a:r>
              <a:rPr lang="en-US" altLang="zh-CN" sz="2800" b="0" dirty="0">
                <a:solidFill>
                  <a:schemeClr val="tx1"/>
                </a:solidFill>
                <a:effectLst/>
                <a:highlight>
                  <a:srgbClr val="FFFF00"/>
                </a:highlight>
                <a:latin typeface="华文中宋" pitchFamily="2" charset="-122"/>
                <a:ea typeface="华文中宋" pitchFamily="2" charset="-122"/>
              </a:rPr>
              <a:t>1979</a:t>
            </a:r>
            <a:r>
              <a:rPr lang="zh-CN" altLang="en-US" sz="2800" b="0" dirty="0">
                <a:effectLst/>
                <a:latin typeface="华文中宋" pitchFamily="2" charset="-122"/>
                <a:ea typeface="华文中宋" pitchFamily="2" charset="-122"/>
              </a:rPr>
              <a:t>）。</a:t>
            </a:r>
            <a:endParaRPr lang="en-US" altLang="zh-CN" sz="2800" b="0" dirty="0">
              <a:effectLst/>
              <a:latin typeface="华文中宋" pitchFamily="2" charset="-122"/>
              <a:ea typeface="华文中宋" pitchFamily="2" charset="-122"/>
            </a:endParaRPr>
          </a:p>
          <a:p>
            <a:pPr eaLnBrk="1" fontAlgn="auto" hangingPunct="1">
              <a:lnSpc>
                <a:spcPct val="150000"/>
              </a:lnSpc>
              <a:spcAft>
                <a:spcPts val="0"/>
              </a:spcAft>
              <a:buFont typeface="Wingdings" panose="05000000000000000000" pitchFamily="2" charset="2"/>
              <a:buChar char="n"/>
              <a:defRPr/>
            </a:pPr>
            <a:r>
              <a:rPr lang="en-US" altLang="zh-CN" sz="2800" b="0" dirty="0">
                <a:effectLst/>
                <a:latin typeface="华文中宋" pitchFamily="2" charset="-122"/>
                <a:ea typeface="华文中宋" pitchFamily="2" charset="-122"/>
              </a:rPr>
              <a:t>1968</a:t>
            </a:r>
            <a:r>
              <a:rPr lang="zh-CN" altLang="en-US" sz="2800" b="0" dirty="0">
                <a:effectLst/>
                <a:latin typeface="华文中宋" pitchFamily="2" charset="-122"/>
                <a:ea typeface="华文中宋" pitchFamily="2" charset="-122"/>
              </a:rPr>
              <a:t>年，</a:t>
            </a:r>
            <a:r>
              <a:rPr lang="en-US" altLang="zh-CN" sz="2800" b="0" dirty="0">
                <a:effectLst/>
                <a:latin typeface="华文中宋" pitchFamily="2" charset="-122"/>
                <a:ea typeface="华文中宋" pitchFamily="2" charset="-122"/>
              </a:rPr>
              <a:t>IBM</a:t>
            </a:r>
            <a:r>
              <a:rPr lang="zh-CN" altLang="en-US" sz="2800" b="0" dirty="0">
                <a:effectLst/>
                <a:latin typeface="华文中宋" pitchFamily="2" charset="-122"/>
                <a:ea typeface="华文中宋" pitchFamily="2" charset="-122"/>
              </a:rPr>
              <a:t>的</a:t>
            </a:r>
            <a:r>
              <a:rPr lang="en-US" altLang="zh-CN" sz="2800" b="0" dirty="0">
                <a:effectLst/>
                <a:latin typeface="华文中宋" pitchFamily="2" charset="-122"/>
                <a:ea typeface="华文中宋" pitchFamily="2" charset="-122"/>
              </a:rPr>
              <a:t>IMS</a:t>
            </a:r>
            <a:r>
              <a:rPr lang="zh-CN" altLang="en-US" sz="2800" b="0" dirty="0">
                <a:effectLst/>
                <a:latin typeface="华文中宋" pitchFamily="2" charset="-122"/>
                <a:ea typeface="华文中宋" pitchFamily="2" charset="-122"/>
              </a:rPr>
              <a:t>系统出现。这一时期的软件开发，集中在对算法和数据结构的探讨上，</a:t>
            </a:r>
            <a:r>
              <a:rPr lang="en-US" altLang="zh-CN" sz="2800" b="0" dirty="0">
                <a:effectLst/>
                <a:latin typeface="华文中宋" pitchFamily="2" charset="-122"/>
                <a:ea typeface="华文中宋" pitchFamily="2" charset="-122"/>
              </a:rPr>
              <a:t>Pascal</a:t>
            </a:r>
            <a:r>
              <a:rPr lang="zh-CN" altLang="en-US" sz="2800" b="0" dirty="0">
                <a:effectLst/>
                <a:latin typeface="华文中宋" pitchFamily="2" charset="-122"/>
                <a:ea typeface="华文中宋" pitchFamily="2" charset="-122"/>
              </a:rPr>
              <a:t>的发明人提出了：</a:t>
            </a:r>
            <a:r>
              <a:rPr lang="zh-CN" altLang="en-US" sz="2800" dirty="0">
                <a:solidFill>
                  <a:srgbClr val="C00000"/>
                </a:solidFill>
                <a:effectLst/>
                <a:latin typeface="华文中宋" pitchFamily="2" charset="-122"/>
                <a:ea typeface="华文中宋" pitchFamily="2" charset="-122"/>
              </a:rPr>
              <a:t>程序＝算法＋数据结构</a:t>
            </a:r>
            <a:r>
              <a:rPr lang="zh-CN" altLang="en-US" sz="2800" b="0" dirty="0">
                <a:effectLst/>
                <a:latin typeface="华文中宋" pitchFamily="2" charset="-122"/>
                <a:ea typeface="华文中宋" pitchFamily="2" charset="-122"/>
              </a:rPr>
              <a:t>。软件的结构与抽象集中在数据结构上。</a:t>
            </a:r>
          </a:p>
          <a:p>
            <a:pPr eaLnBrk="1" fontAlgn="auto" hangingPunct="1">
              <a:lnSpc>
                <a:spcPct val="150000"/>
              </a:lnSpc>
              <a:spcAft>
                <a:spcPts val="0"/>
              </a:spcAft>
              <a:buFont typeface="Wingdings" panose="05000000000000000000" pitchFamily="2" charset="2"/>
              <a:buChar char="n"/>
              <a:defRPr/>
            </a:pPr>
            <a:r>
              <a:rPr lang="zh-CN" altLang="en-US" sz="2800" b="0" dirty="0">
                <a:effectLst/>
                <a:latin typeface="华文中宋" pitchFamily="2" charset="-122"/>
                <a:ea typeface="华文中宋" pitchFamily="2" charset="-122"/>
              </a:rPr>
              <a:t>渐渐的，人们开始希望把</a:t>
            </a:r>
            <a:r>
              <a:rPr lang="zh-CN" altLang="en-US" sz="2800" b="0" dirty="0">
                <a:effectLst/>
                <a:highlight>
                  <a:srgbClr val="FFFF00"/>
                </a:highlight>
                <a:latin typeface="华文中宋" pitchFamily="2" charset="-122"/>
                <a:ea typeface="华文中宋" pitchFamily="2" charset="-122"/>
              </a:rPr>
              <a:t>算法与数据结构结合</a:t>
            </a:r>
            <a:r>
              <a:rPr lang="zh-CN" altLang="en-US" sz="2800" b="0" dirty="0">
                <a:effectLst/>
                <a:latin typeface="华文中宋" pitchFamily="2" charset="-122"/>
                <a:ea typeface="华文中宋" pitchFamily="2" charset="-122"/>
              </a:rPr>
              <a:t>起来，</a:t>
            </a:r>
            <a:r>
              <a:rPr lang="en-US" altLang="zh-CN" sz="2800" b="0" dirty="0">
                <a:effectLst/>
                <a:latin typeface="华文中宋" pitchFamily="2" charset="-122"/>
                <a:ea typeface="华文中宋" pitchFamily="2" charset="-122"/>
              </a:rPr>
              <a:t>ADT</a:t>
            </a:r>
            <a:r>
              <a:rPr lang="zh-CN" altLang="en-US" sz="2800" b="0" dirty="0">
                <a:effectLst/>
                <a:latin typeface="华文中宋" pitchFamily="2" charset="-122"/>
                <a:ea typeface="华文中宋" pitchFamily="2" charset="-122"/>
              </a:rPr>
              <a:t>被提了出来。</a:t>
            </a:r>
            <a:r>
              <a:rPr lang="en-US" altLang="zh-CN" sz="2800" b="0" dirty="0">
                <a:effectLst/>
                <a:latin typeface="华文中宋" pitchFamily="2" charset="-122"/>
                <a:ea typeface="华文中宋" pitchFamily="2" charset="-122"/>
              </a:rPr>
              <a:t>1968</a:t>
            </a:r>
            <a:r>
              <a:rPr lang="zh-CN" altLang="en-US" sz="2800" b="0" dirty="0">
                <a:effectLst/>
                <a:latin typeface="华文中宋" pitchFamily="2" charset="-122"/>
                <a:ea typeface="华文中宋" pitchFamily="2" charset="-122"/>
              </a:rPr>
              <a:t>年，</a:t>
            </a:r>
            <a:r>
              <a:rPr lang="en-US" altLang="zh-CN" sz="2800" b="0" dirty="0">
                <a:effectLst/>
                <a:latin typeface="华文中宋" pitchFamily="2" charset="-122"/>
                <a:ea typeface="华文中宋" pitchFamily="2" charset="-122"/>
              </a:rPr>
              <a:t>Simula67</a:t>
            </a:r>
            <a:r>
              <a:rPr lang="zh-CN" altLang="en-US" sz="2800" b="0" dirty="0">
                <a:effectLst/>
                <a:latin typeface="华文中宋" pitchFamily="2" charset="-122"/>
                <a:ea typeface="华文中宋" pitchFamily="2" charset="-122"/>
              </a:rPr>
              <a:t>出现了，是第一个面向对象语言。</a:t>
            </a:r>
            <a:endParaRPr lang="en-US" altLang="zh-CN" sz="2800" b="0" dirty="0">
              <a:effectLst/>
              <a:latin typeface="华文中宋" pitchFamily="2" charset="-122"/>
              <a:ea typeface="华文中宋" pitchFamily="2" charset="-122"/>
            </a:endParaRPr>
          </a:p>
          <a:p>
            <a:pPr marL="0" indent="0" eaLnBrk="1" fontAlgn="auto" hangingPunct="1">
              <a:lnSpc>
                <a:spcPct val="150000"/>
              </a:lnSpc>
              <a:spcAft>
                <a:spcPts val="0"/>
              </a:spcAft>
              <a:buNone/>
              <a:defRPr/>
            </a:pPr>
            <a:endParaRPr lang="zh-CN" altLang="en-US" sz="2800" b="0" dirty="0">
              <a:effectLst/>
              <a:latin typeface="华文中宋" pitchFamily="2" charset="-122"/>
              <a:ea typeface="华文中宋" pitchFamily="2" charset="-122"/>
            </a:endParaRPr>
          </a:p>
        </p:txBody>
      </p:sp>
      <p:pic>
        <p:nvPicPr>
          <p:cNvPr id="2" name="图片 1">
            <a:extLst>
              <a:ext uri="{FF2B5EF4-FFF2-40B4-BE49-F238E27FC236}">
                <a16:creationId xmlns:a16="http://schemas.microsoft.com/office/drawing/2014/main" id="{7895A513-1009-42D8-B937-B02ADFB1447C}"/>
              </a:ext>
            </a:extLst>
          </p:cNvPr>
          <p:cNvPicPr>
            <a:picLocks noChangeAspect="1"/>
          </p:cNvPicPr>
          <p:nvPr/>
        </p:nvPicPr>
        <p:blipFill>
          <a:blip r:embed="rId3"/>
          <a:stretch>
            <a:fillRect/>
          </a:stretch>
        </p:blipFill>
        <p:spPr>
          <a:xfrm>
            <a:off x="11032002" y="2169600"/>
            <a:ext cx="1130429" cy="1363945"/>
          </a:xfrm>
          <a:prstGeom prst="rect">
            <a:avLst/>
          </a:prstGeom>
        </p:spPr>
      </p:pic>
      <p:cxnSp>
        <p:nvCxnSpPr>
          <p:cNvPr id="10" name="连接符: 曲线 9">
            <a:extLst>
              <a:ext uri="{FF2B5EF4-FFF2-40B4-BE49-F238E27FC236}">
                <a16:creationId xmlns:a16="http://schemas.microsoft.com/office/drawing/2014/main" id="{BCB9A281-E794-426F-B26C-4F66C025CE1D}"/>
              </a:ext>
            </a:extLst>
          </p:cNvPr>
          <p:cNvCxnSpPr>
            <a:cxnSpLocks/>
          </p:cNvCxnSpPr>
          <p:nvPr/>
        </p:nvCxnSpPr>
        <p:spPr bwMode="auto">
          <a:xfrm>
            <a:off x="6110817" y="2204864"/>
            <a:ext cx="4942579" cy="33716"/>
          </a:xfrm>
          <a:prstGeom prst="curvedConnector3">
            <a:avLst>
              <a:gd name="adj1" fmla="val 50000"/>
            </a:avLst>
          </a:prstGeom>
          <a:solidFill>
            <a:schemeClr val="accent1"/>
          </a:solidFill>
          <a:ln w="19050"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 name="图片 10">
            <a:extLst>
              <a:ext uri="{FF2B5EF4-FFF2-40B4-BE49-F238E27FC236}">
                <a16:creationId xmlns:a16="http://schemas.microsoft.com/office/drawing/2014/main" id="{F8F82751-C6D6-404B-BD01-D0DDD77D1C6B}"/>
              </a:ext>
            </a:extLst>
          </p:cNvPr>
          <p:cNvPicPr>
            <a:picLocks noChangeAspect="1"/>
          </p:cNvPicPr>
          <p:nvPr/>
        </p:nvPicPr>
        <p:blipFill>
          <a:blip r:embed="rId4"/>
          <a:stretch>
            <a:fillRect/>
          </a:stretch>
        </p:blipFill>
        <p:spPr>
          <a:xfrm>
            <a:off x="10895856" y="23480"/>
            <a:ext cx="1296144" cy="1320371"/>
          </a:xfrm>
          <a:prstGeom prst="rect">
            <a:avLst/>
          </a:prstGeom>
        </p:spPr>
      </p:pic>
      <p:cxnSp>
        <p:nvCxnSpPr>
          <p:cNvPr id="18" name="连接符: 肘形 17">
            <a:extLst>
              <a:ext uri="{FF2B5EF4-FFF2-40B4-BE49-F238E27FC236}">
                <a16:creationId xmlns:a16="http://schemas.microsoft.com/office/drawing/2014/main" id="{CFBB1ACE-95BA-49EF-96E5-33D8C5137488}"/>
              </a:ext>
            </a:extLst>
          </p:cNvPr>
          <p:cNvCxnSpPr>
            <a:cxnSpLocks/>
          </p:cNvCxnSpPr>
          <p:nvPr/>
        </p:nvCxnSpPr>
        <p:spPr bwMode="auto">
          <a:xfrm flipV="1">
            <a:off x="5279516" y="518602"/>
            <a:ext cx="5616340" cy="2290288"/>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 name="图片 19">
            <a:extLst>
              <a:ext uri="{FF2B5EF4-FFF2-40B4-BE49-F238E27FC236}">
                <a16:creationId xmlns:a16="http://schemas.microsoft.com/office/drawing/2014/main" id="{0D850E5D-219F-4382-9085-99A37312F9D1}"/>
              </a:ext>
            </a:extLst>
          </p:cNvPr>
          <p:cNvPicPr>
            <a:picLocks noChangeAspect="1"/>
          </p:cNvPicPr>
          <p:nvPr/>
        </p:nvPicPr>
        <p:blipFill>
          <a:blip r:embed="rId5"/>
          <a:stretch>
            <a:fillRect/>
          </a:stretch>
        </p:blipFill>
        <p:spPr>
          <a:xfrm>
            <a:off x="10165451" y="5589240"/>
            <a:ext cx="2018373" cy="1261978"/>
          </a:xfrm>
          <a:prstGeom prst="rect">
            <a:avLst/>
          </a:prstGeom>
        </p:spPr>
      </p:pic>
      <p:cxnSp>
        <p:nvCxnSpPr>
          <p:cNvPr id="22" name="连接符: 肘形 21">
            <a:extLst>
              <a:ext uri="{FF2B5EF4-FFF2-40B4-BE49-F238E27FC236}">
                <a16:creationId xmlns:a16="http://schemas.microsoft.com/office/drawing/2014/main" id="{5D2EDC24-0B70-4D7A-9F11-8201E2078EE0}"/>
              </a:ext>
            </a:extLst>
          </p:cNvPr>
          <p:cNvCxnSpPr>
            <a:cxnSpLocks/>
          </p:cNvCxnSpPr>
          <p:nvPr/>
        </p:nvCxnSpPr>
        <p:spPr bwMode="auto">
          <a:xfrm rot="5400000">
            <a:off x="8617278" y="4329099"/>
            <a:ext cx="3096346" cy="12700"/>
          </a:xfrm>
          <a:prstGeom prst="bentConnector3">
            <a:avLst>
              <a:gd name="adj1" fmla="val 50000"/>
            </a:avLst>
          </a:prstGeom>
          <a:solidFill>
            <a:schemeClr val="accent1"/>
          </a:solidFill>
          <a:ln w="9525" cap="flat" cmpd="sng" algn="ctr">
            <a:solidFill>
              <a:schemeClr val="tx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1" name="图片 30">
            <a:extLst>
              <a:ext uri="{FF2B5EF4-FFF2-40B4-BE49-F238E27FC236}">
                <a16:creationId xmlns:a16="http://schemas.microsoft.com/office/drawing/2014/main" id="{9B451FD8-B32A-4EDF-AFEB-2404D5B25E57}"/>
              </a:ext>
            </a:extLst>
          </p:cNvPr>
          <p:cNvPicPr>
            <a:picLocks noChangeAspect="1"/>
          </p:cNvPicPr>
          <p:nvPr/>
        </p:nvPicPr>
        <p:blipFill>
          <a:blip r:embed="rId6"/>
          <a:stretch>
            <a:fillRect/>
          </a:stretch>
        </p:blipFill>
        <p:spPr>
          <a:xfrm>
            <a:off x="6023992" y="35391"/>
            <a:ext cx="1900531" cy="1262717"/>
          </a:xfrm>
          <a:prstGeom prst="rect">
            <a:avLst/>
          </a:prstGeom>
        </p:spPr>
      </p:pic>
      <p:cxnSp>
        <p:nvCxnSpPr>
          <p:cNvPr id="33" name="连接符: 肘形 32">
            <a:extLst>
              <a:ext uri="{FF2B5EF4-FFF2-40B4-BE49-F238E27FC236}">
                <a16:creationId xmlns:a16="http://schemas.microsoft.com/office/drawing/2014/main" id="{7B1A8138-258C-4303-96DA-ED6A34A3C107}"/>
              </a:ext>
            </a:extLst>
          </p:cNvPr>
          <p:cNvCxnSpPr>
            <a:cxnSpLocks/>
          </p:cNvCxnSpPr>
          <p:nvPr/>
        </p:nvCxnSpPr>
        <p:spPr bwMode="auto">
          <a:xfrm flipV="1">
            <a:off x="1207809" y="1033340"/>
            <a:ext cx="4803408" cy="2290287"/>
          </a:xfrm>
          <a:prstGeom prst="bentConnector3">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文本框 13">
            <a:extLst>
              <a:ext uri="{FF2B5EF4-FFF2-40B4-BE49-F238E27FC236}">
                <a16:creationId xmlns:a16="http://schemas.microsoft.com/office/drawing/2014/main" id="{5F424AE0-50B9-46E1-BA2C-DA29C7287B5E}"/>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537721"/>
      </p:ext>
    </p:extLst>
  </p:cSld>
  <p:clrMapOvr>
    <a:masterClrMapping/>
  </p:clrMapOvr>
  <p:transition/>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7A1477FF-AB1E-478B-85AC-4F486B2DA025}"/>
              </a:ext>
            </a:extLst>
          </p:cNvPr>
          <p:cNvSpPr>
            <a:spLocks noGrp="1" noChangeArrowheads="1"/>
          </p:cNvSpPr>
          <p:nvPr>
            <p:ph idx="1"/>
          </p:nvPr>
        </p:nvSpPr>
        <p:spPr>
          <a:xfrm>
            <a:off x="623392" y="1014958"/>
            <a:ext cx="11161240" cy="5759923"/>
          </a:xfrm>
        </p:spPr>
        <p:txBody>
          <a:bodyPr/>
          <a:lstStyle/>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1970</a:t>
            </a:r>
            <a:r>
              <a:rPr lang="zh-CN" altLang="en-US" sz="2400" b="0" dirty="0">
                <a:effectLst/>
                <a:latin typeface="+mn-lt"/>
                <a:ea typeface="华文中宋" panose="02010600040101010101" pitchFamily="2" charset="-122"/>
              </a:rPr>
              <a:t>年，贝尔实验室开发了</a:t>
            </a:r>
            <a:r>
              <a:rPr lang="en-US" altLang="zh-CN" sz="2400" b="0" dirty="0">
                <a:effectLst/>
                <a:latin typeface="+mn-lt"/>
                <a:ea typeface="华文中宋" panose="02010600040101010101" pitchFamily="2" charset="-122"/>
              </a:rPr>
              <a:t>Unix</a:t>
            </a:r>
            <a:r>
              <a:rPr lang="zh-CN" altLang="en-US" sz="2400" b="0" dirty="0">
                <a:effectLst/>
                <a:latin typeface="+mn-lt"/>
                <a:ea typeface="华文中宋" panose="02010600040101010101" pitchFamily="2" charset="-122"/>
              </a:rPr>
              <a:t>，同年</a:t>
            </a:r>
            <a:r>
              <a:rPr lang="en-US" altLang="zh-CN" sz="2400" b="0" dirty="0">
                <a:effectLst/>
                <a:latin typeface="+mn-lt"/>
                <a:ea typeface="华文中宋" panose="02010600040101010101" pitchFamily="2" charset="-122"/>
              </a:rPr>
              <a:t>IBM</a:t>
            </a:r>
            <a:r>
              <a:rPr lang="zh-CN" altLang="en-US" sz="2400" b="0" dirty="0">
                <a:effectLst/>
                <a:latin typeface="+mn-lt"/>
                <a:ea typeface="华文中宋" panose="02010600040101010101" pitchFamily="2" charset="-122"/>
              </a:rPr>
              <a:t>的</a:t>
            </a:r>
            <a:r>
              <a:rPr lang="en-US" altLang="zh-CN" sz="2400" b="0" dirty="0" err="1">
                <a:effectLst/>
                <a:highlight>
                  <a:srgbClr val="FFFF00"/>
                </a:highlight>
                <a:latin typeface="+mn-lt"/>
                <a:ea typeface="华文中宋" panose="02010600040101010101" pitchFamily="2" charset="-122"/>
              </a:rPr>
              <a:t>E.F.Codd</a:t>
            </a:r>
            <a:r>
              <a:rPr lang="zh-CN" altLang="en-US" sz="2400" b="0" dirty="0">
                <a:effectLst/>
                <a:latin typeface="+mn-lt"/>
                <a:ea typeface="华文中宋" panose="02010600040101010101" pitchFamily="2" charset="-122"/>
              </a:rPr>
              <a:t>提出了关系数据库理论。接下来的</a:t>
            </a:r>
            <a:r>
              <a:rPr lang="en-US" altLang="zh-CN" sz="2400" b="0" dirty="0">
                <a:effectLst/>
                <a:latin typeface="+mn-lt"/>
                <a:ea typeface="华文中宋" panose="02010600040101010101" pitchFamily="2" charset="-122"/>
              </a:rPr>
              <a:t>30</a:t>
            </a:r>
            <a:r>
              <a:rPr lang="zh-CN" altLang="en-US" sz="2400" b="0" dirty="0">
                <a:effectLst/>
                <a:latin typeface="+mn-lt"/>
                <a:ea typeface="华文中宋" panose="02010600040101010101" pitchFamily="2" charset="-122"/>
              </a:rPr>
              <a:t>年，是</a:t>
            </a:r>
            <a:r>
              <a:rPr lang="en-US" altLang="zh-CN" sz="2400" b="0" dirty="0">
                <a:effectLst/>
                <a:latin typeface="+mn-lt"/>
                <a:ea typeface="华文中宋" panose="02010600040101010101" pitchFamily="2" charset="-122"/>
              </a:rPr>
              <a:t>OS</a:t>
            </a:r>
            <a:r>
              <a:rPr lang="zh-CN" altLang="en-US" sz="2400" b="0" dirty="0">
                <a:effectLst/>
                <a:latin typeface="+mn-lt"/>
                <a:ea typeface="华文中宋" panose="02010600040101010101" pitchFamily="2" charset="-122"/>
              </a:rPr>
              <a:t>和</a:t>
            </a:r>
            <a:r>
              <a:rPr lang="en-US" altLang="zh-CN" sz="2400" b="0" dirty="0">
                <a:effectLst/>
                <a:latin typeface="+mn-lt"/>
                <a:ea typeface="华文中宋" panose="02010600040101010101" pitchFamily="2" charset="-122"/>
              </a:rPr>
              <a:t>DB</a:t>
            </a:r>
            <a:r>
              <a:rPr lang="zh-CN" altLang="en-US" sz="2400" b="0" dirty="0">
                <a:effectLst/>
                <a:latin typeface="+mn-lt"/>
                <a:ea typeface="华文中宋" panose="02010600040101010101" pitchFamily="2" charset="-122"/>
              </a:rPr>
              <a:t>的大发展时期。</a:t>
            </a: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1978</a:t>
            </a:r>
            <a:r>
              <a:rPr lang="zh-CN" altLang="en-US" sz="2400" b="0" dirty="0">
                <a:effectLst/>
                <a:latin typeface="+mn-lt"/>
                <a:ea typeface="华文中宋" panose="02010600040101010101" pitchFamily="2" charset="-122"/>
              </a:rPr>
              <a:t>年，</a:t>
            </a:r>
            <a:r>
              <a:rPr lang="en-US" altLang="zh-CN" sz="2400" b="0" dirty="0">
                <a:effectLst/>
                <a:latin typeface="+mn-lt"/>
                <a:ea typeface="华文中宋" panose="02010600040101010101" pitchFamily="2" charset="-122"/>
              </a:rPr>
              <a:t>CODASYL</a:t>
            </a:r>
            <a:r>
              <a:rPr lang="zh-CN" altLang="en-US" sz="2400" b="0" dirty="0">
                <a:effectLst/>
                <a:latin typeface="+mn-lt"/>
                <a:ea typeface="华文中宋" panose="02010600040101010101" pitchFamily="2" charset="-122"/>
              </a:rPr>
              <a:t>发表了有关分布式数据库的报告 </a:t>
            </a:r>
            <a:r>
              <a:rPr lang="en-US" altLang="zh-CN" sz="2400" b="0" dirty="0">
                <a:effectLst/>
                <a:highlight>
                  <a:srgbClr val="FFFF00"/>
                </a:highlight>
                <a:latin typeface="+mn-lt"/>
                <a:ea typeface="华文中宋" panose="02010600040101010101" pitchFamily="2" charset="-122"/>
              </a:rPr>
              <a:t>DBTG</a:t>
            </a:r>
            <a:r>
              <a:rPr lang="zh-CN" altLang="en-US" sz="2400" b="0" dirty="0">
                <a:effectLst/>
                <a:latin typeface="+mn-lt"/>
                <a:ea typeface="华文中宋" panose="02010600040101010101" pitchFamily="2" charset="-122"/>
              </a:rPr>
              <a:t>。</a:t>
            </a: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1980</a:t>
            </a:r>
            <a:r>
              <a:rPr lang="zh-CN" altLang="en-US" sz="2400" b="0" dirty="0">
                <a:effectLst/>
                <a:latin typeface="+mn-lt"/>
                <a:ea typeface="华文中宋" panose="02010600040101010101" pitchFamily="2" charset="-122"/>
              </a:rPr>
              <a:t>年，为配合</a:t>
            </a:r>
            <a:r>
              <a:rPr lang="en-US" altLang="zh-CN" sz="2400" b="0" dirty="0">
                <a:effectLst/>
                <a:latin typeface="+mn-lt"/>
                <a:ea typeface="华文中宋" panose="02010600040101010101" pitchFamily="2" charset="-122"/>
              </a:rPr>
              <a:t>IBM PC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承担了</a:t>
            </a:r>
            <a:r>
              <a:rPr lang="en-US" altLang="zh-CN" sz="2400" b="0" dirty="0">
                <a:effectLst/>
                <a:latin typeface="+mn-lt"/>
                <a:ea typeface="华文中宋" panose="02010600040101010101" pitchFamily="2" charset="-122"/>
              </a:rPr>
              <a:t>OS</a:t>
            </a:r>
            <a:r>
              <a:rPr lang="zh-CN" altLang="en-US" sz="2400" b="0" dirty="0">
                <a:effectLst/>
                <a:latin typeface="+mn-lt"/>
                <a:ea typeface="华文中宋" panose="02010600040101010101" pitchFamily="2" charset="-122"/>
              </a:rPr>
              <a:t>的任务，就是</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DOS</a:t>
            </a:r>
            <a:r>
              <a:rPr lang="zh-CN" altLang="en-US" sz="2400" b="0" dirty="0">
                <a:effectLst/>
                <a:latin typeface="+mn-lt"/>
                <a:ea typeface="华文中宋" panose="02010600040101010101" pitchFamily="2" charset="-122"/>
              </a:rPr>
              <a:t>。</a:t>
            </a:r>
            <a:endParaRPr lang="en-US" altLang="zh-CN" sz="2400" b="0" dirty="0">
              <a:effectLst/>
              <a:latin typeface="+mn-lt"/>
              <a:ea typeface="华文中宋" panose="02010600040101010101" pitchFamily="2" charset="-122"/>
            </a:endParaRP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1983</a:t>
            </a:r>
            <a:r>
              <a:rPr lang="zh-CN" altLang="en-US" sz="2400" b="0" dirty="0">
                <a:effectLst/>
                <a:latin typeface="+mn-lt"/>
                <a:ea typeface="华文中宋" panose="02010600040101010101" pitchFamily="2" charset="-122"/>
              </a:rPr>
              <a:t>年，美国国防部完成了</a:t>
            </a:r>
            <a:r>
              <a:rPr lang="en-US" altLang="zh-CN" sz="2400" b="0" dirty="0">
                <a:effectLst/>
                <a:latin typeface="+mn-lt"/>
                <a:ea typeface="华文中宋" panose="02010600040101010101" pitchFamily="2" charset="-122"/>
              </a:rPr>
              <a:t>ARPANET</a:t>
            </a:r>
            <a:r>
              <a:rPr lang="zh-CN" altLang="en-US" sz="2400" b="0" dirty="0">
                <a:effectLst/>
                <a:latin typeface="+mn-lt"/>
                <a:ea typeface="华文中宋" panose="02010600040101010101" pitchFamily="2" charset="-122"/>
              </a:rPr>
              <a:t>，后来发展成为</a:t>
            </a:r>
            <a:r>
              <a:rPr lang="en-US" altLang="zh-CN" sz="2400" b="0" dirty="0">
                <a:effectLst/>
                <a:latin typeface="+mn-lt"/>
                <a:ea typeface="华文中宋" panose="02010600040101010101" pitchFamily="2" charset="-122"/>
              </a:rPr>
              <a:t>Internet</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TCP/IP</a:t>
            </a:r>
            <a:r>
              <a:rPr lang="zh-CN" altLang="en-US" sz="2400" b="0" dirty="0">
                <a:effectLst/>
                <a:latin typeface="+mn-lt"/>
                <a:ea typeface="华文中宋" panose="02010600040101010101" pitchFamily="2" charset="-122"/>
              </a:rPr>
              <a:t>成为大多数分布式构件通讯的基础。</a:t>
            </a:r>
          </a:p>
          <a:p>
            <a:pPr eaLnBrk="1" hangingPunct="1">
              <a:lnSpc>
                <a:spcPct val="150000"/>
              </a:lnSpc>
              <a:buFont typeface="Wingdings" panose="05000000000000000000" pitchFamily="2" charset="2"/>
              <a:buChar char="n"/>
            </a:pPr>
            <a:r>
              <a:rPr lang="en-US" altLang="zh-CN" sz="2400" b="0" dirty="0">
                <a:effectLst/>
                <a:latin typeface="+mn-lt"/>
                <a:ea typeface="华文中宋" panose="02010600040101010101" pitchFamily="2" charset="-122"/>
              </a:rPr>
              <a:t>1985</a:t>
            </a:r>
            <a:r>
              <a:rPr lang="zh-CN" altLang="en-US" sz="2400" b="0" dirty="0">
                <a:effectLst/>
                <a:latin typeface="+mn-lt"/>
                <a:ea typeface="华文中宋" panose="02010600040101010101" pitchFamily="2" charset="-122"/>
              </a:rPr>
              <a:t>年，</a:t>
            </a:r>
            <a:r>
              <a:rPr lang="en-US" altLang="zh-CN" sz="2400" b="0" dirty="0">
                <a:effectLst/>
                <a:latin typeface="+mn-lt"/>
                <a:ea typeface="华文中宋" panose="02010600040101010101" pitchFamily="2" charset="-122"/>
              </a:rPr>
              <a:t>MS</a:t>
            </a:r>
            <a:r>
              <a:rPr lang="zh-CN" altLang="en-US" sz="2400" b="0" dirty="0">
                <a:effectLst/>
                <a:latin typeface="+mn-lt"/>
                <a:ea typeface="华文中宋" panose="02010600040101010101" pitchFamily="2" charset="-122"/>
              </a:rPr>
              <a:t>开发了</a:t>
            </a:r>
            <a:r>
              <a:rPr lang="en-US" altLang="zh-CN" sz="2400" b="0" dirty="0">
                <a:effectLst/>
                <a:latin typeface="+mn-lt"/>
                <a:ea typeface="华文中宋" panose="02010600040101010101" pitchFamily="2" charset="-122"/>
              </a:rPr>
              <a:t>Widows 3.X</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1995</a:t>
            </a:r>
            <a:r>
              <a:rPr lang="zh-CN" altLang="en-US" sz="2400" b="0" dirty="0">
                <a:effectLst/>
                <a:latin typeface="+mn-lt"/>
                <a:ea typeface="华文中宋" panose="02010600040101010101" pitchFamily="2" charset="-122"/>
              </a:rPr>
              <a:t>年推出了独立的</a:t>
            </a:r>
            <a:r>
              <a:rPr lang="en-US" altLang="zh-CN" sz="2400" b="0" dirty="0">
                <a:effectLst/>
                <a:latin typeface="+mn-lt"/>
                <a:ea typeface="华文中宋" panose="02010600040101010101" pitchFamily="2" charset="-122"/>
              </a:rPr>
              <a:t>OS Windows95</a:t>
            </a:r>
            <a:r>
              <a:rPr lang="zh-CN" altLang="en-US" sz="2400" b="0" dirty="0">
                <a:effectLst/>
                <a:latin typeface="+mn-lt"/>
                <a:ea typeface="华文中宋" panose="02010600040101010101" pitchFamily="2" charset="-122"/>
              </a:rPr>
              <a:t>，并先后推出了</a:t>
            </a:r>
            <a:r>
              <a:rPr lang="en-US" altLang="zh-CN" sz="2400" b="0" dirty="0">
                <a:effectLst/>
                <a:latin typeface="+mn-lt"/>
                <a:ea typeface="华文中宋" panose="02010600040101010101" pitchFamily="2" charset="-122"/>
              </a:rPr>
              <a:t>VB</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VC</a:t>
            </a:r>
            <a:r>
              <a:rPr lang="zh-CN" altLang="en-US" sz="2400" b="0" dirty="0">
                <a:effectLst/>
                <a:latin typeface="+mn-lt"/>
                <a:ea typeface="华文中宋" panose="02010600040101010101" pitchFamily="2" charset="-122"/>
              </a:rPr>
              <a:t>、</a:t>
            </a:r>
            <a:r>
              <a:rPr lang="en-US" altLang="zh-CN" sz="2400" b="0" dirty="0">
                <a:effectLst/>
                <a:latin typeface="+mn-lt"/>
                <a:ea typeface="华文中宋" panose="02010600040101010101" pitchFamily="2" charset="-122"/>
              </a:rPr>
              <a:t>MFC</a:t>
            </a:r>
            <a:r>
              <a:rPr lang="zh-CN" altLang="en-US" sz="2400" b="0" dirty="0">
                <a:effectLst/>
                <a:latin typeface="+mn-lt"/>
                <a:ea typeface="华文中宋" panose="02010600040101010101" pitchFamily="2" charset="-122"/>
              </a:rPr>
              <a:t>，使</a:t>
            </a:r>
            <a:r>
              <a:rPr lang="en-US" altLang="zh-CN" sz="2400" b="0" dirty="0">
                <a:effectLst/>
                <a:latin typeface="+mn-lt"/>
                <a:ea typeface="华文中宋" panose="02010600040101010101" pitchFamily="2" charset="-122"/>
              </a:rPr>
              <a:t>Windows</a:t>
            </a:r>
            <a:r>
              <a:rPr lang="zh-CN" altLang="en-US" sz="2400" b="0" dirty="0">
                <a:effectLst/>
                <a:latin typeface="+mn-lt"/>
                <a:ea typeface="华文中宋" panose="02010600040101010101" pitchFamily="2" charset="-122"/>
              </a:rPr>
              <a:t>应用程序的结构标准化，成为新一代的开发应用软件的工具。</a:t>
            </a:r>
          </a:p>
        </p:txBody>
      </p:sp>
      <p:sp>
        <p:nvSpPr>
          <p:cNvPr id="5" name="文本框 4">
            <a:extLst>
              <a:ext uri="{FF2B5EF4-FFF2-40B4-BE49-F238E27FC236}">
                <a16:creationId xmlns:a16="http://schemas.microsoft.com/office/drawing/2014/main" id="{32D27F04-B1DD-4282-95AA-46415CB44E9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48634703"/>
      </p:ext>
    </p:extLst>
  </p:cSld>
  <p:clrMapOvr>
    <a:masterClrMapping/>
  </p:clrMapOvr>
  <p:transition/>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4964B08F-FA76-4187-9CB8-0D71B50E2791}"/>
              </a:ext>
            </a:extLst>
          </p:cNvPr>
          <p:cNvSpPr>
            <a:spLocks noGrp="1" noChangeArrowheads="1"/>
          </p:cNvSpPr>
          <p:nvPr>
            <p:ph idx="1"/>
          </p:nvPr>
        </p:nvSpPr>
        <p:spPr>
          <a:xfrm>
            <a:off x="623392" y="1033340"/>
            <a:ext cx="11089231" cy="5748568"/>
          </a:xfrm>
        </p:spPr>
        <p:txBody>
          <a:bodyPr/>
          <a:lstStyle/>
          <a:p>
            <a:pPr marL="0" indent="0" eaLnBrk="1" hangingPunct="1">
              <a:lnSpc>
                <a:spcPct val="200000"/>
              </a:lnSpc>
              <a:spcAft>
                <a:spcPts val="0"/>
              </a:spcAft>
              <a:buFont typeface="Wingdings" panose="05000000000000000000" pitchFamily="2" charset="2"/>
              <a:buChar char="n"/>
            </a:pPr>
            <a:r>
              <a:rPr lang="en-US" altLang="zh-CN" sz="2400" b="0" dirty="0">
                <a:effectLst/>
                <a:latin typeface="+mn-lt"/>
                <a:ea typeface="华文中宋" panose="02010600040101010101" pitchFamily="2" charset="-122"/>
              </a:rPr>
              <a:t>  90</a:t>
            </a:r>
            <a:r>
              <a:rPr lang="zh-CN" altLang="en-US" sz="2400" b="0" dirty="0">
                <a:effectLst/>
                <a:latin typeface="+mn-lt"/>
                <a:ea typeface="华文中宋" panose="02010600040101010101" pitchFamily="2" charset="-122"/>
              </a:rPr>
              <a:t>年代，人们逐渐认识软件体系结构的重要性。</a:t>
            </a:r>
            <a:endParaRPr lang="en-US" altLang="zh-CN" sz="2400" b="0" dirty="0">
              <a:effectLst/>
              <a:latin typeface="+mn-lt"/>
              <a:ea typeface="华文中宋" panose="02010600040101010101" pitchFamily="2" charset="-122"/>
            </a:endParaRPr>
          </a:p>
          <a:p>
            <a:pPr marL="0" indent="0" eaLnBrk="1" hangingPunct="1">
              <a:lnSpc>
                <a:spcPct val="200000"/>
              </a:lnSpc>
              <a:spcAft>
                <a:spcPts val="0"/>
              </a:spcAft>
              <a:buFont typeface="Wingdings" panose="05000000000000000000" pitchFamily="2" charset="2"/>
              <a:buChar char="n"/>
            </a:pPr>
            <a:r>
              <a:rPr lang="zh-CN" altLang="en-US" sz="2400" dirty="0">
                <a:solidFill>
                  <a:srgbClr val="C00000"/>
                </a:solidFill>
                <a:effectLst/>
                <a:latin typeface="+mn-lt"/>
                <a:ea typeface="华文中宋" panose="02010600040101010101" pitchFamily="2" charset="-122"/>
              </a:rPr>
              <a:t>工程越大结构越核心，质量属性更多的是由结构决定的，而不是算法和数据结构。</a:t>
            </a:r>
            <a:endParaRPr lang="en-US" altLang="zh-CN" sz="2400" dirty="0">
              <a:solidFill>
                <a:srgbClr val="C00000"/>
              </a:solidFill>
              <a:effectLst/>
              <a:latin typeface="+mn-lt"/>
              <a:ea typeface="华文中宋" panose="02010600040101010101" pitchFamily="2" charset="-122"/>
            </a:endParaRPr>
          </a:p>
          <a:p>
            <a:pPr marL="0" indent="0" eaLnBrk="1" hangingPunct="1">
              <a:lnSpc>
                <a:spcPct val="200000"/>
              </a:lnSpc>
              <a:spcAft>
                <a:spcPts val="0"/>
              </a:spcAft>
              <a:buFont typeface="Wingdings" panose="05000000000000000000" pitchFamily="2" charset="2"/>
              <a:buChar char="n"/>
            </a:pPr>
            <a:r>
              <a:rPr lang="en-US" altLang="zh-CN" sz="2400" dirty="0">
                <a:solidFill>
                  <a:srgbClr val="C00000"/>
                </a:solidFill>
                <a:effectLst/>
                <a:latin typeface="Times New Roman" panose="02020603050405020304" pitchFamily="18" charset="0"/>
                <a:ea typeface="华文中宋" panose="02010600040101010101" pitchFamily="2" charset="-122"/>
              </a:rPr>
              <a:t>  </a:t>
            </a:r>
            <a:r>
              <a:rPr lang="en-US" altLang="zh-CN" sz="2400" b="0" dirty="0">
                <a:solidFill>
                  <a:schemeClr val="tx1"/>
                </a:solidFill>
                <a:effectLst/>
                <a:latin typeface="Times New Roman" panose="02020603050405020304" pitchFamily="18" charset="0"/>
                <a:ea typeface="华文中宋" panose="02010600040101010101" pitchFamily="2" charset="-122"/>
              </a:rPr>
              <a:t>SA = </a:t>
            </a:r>
            <a:r>
              <a:rPr lang="zh-CN" altLang="en-US" sz="2400" b="0" dirty="0">
                <a:solidFill>
                  <a:schemeClr val="tx1"/>
                </a:solidFill>
                <a:effectLst/>
                <a:latin typeface="Times New Roman" panose="02020603050405020304" pitchFamily="18" charset="0"/>
                <a:ea typeface="华文中宋" panose="02010600040101010101" pitchFamily="2" charset="-122"/>
              </a:rPr>
              <a:t>部件    </a:t>
            </a:r>
            <a:r>
              <a:rPr lang="en-US" altLang="zh-CN" sz="2400" b="0" dirty="0">
                <a:solidFill>
                  <a:schemeClr val="tx1"/>
                </a:solidFill>
                <a:effectLst/>
                <a:latin typeface="Times New Roman" panose="02020603050405020304" pitchFamily="18" charset="0"/>
                <a:ea typeface="华文中宋" panose="02010600040101010101" pitchFamily="2" charset="-122"/>
              </a:rPr>
              <a:t>+ </a:t>
            </a: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连接器 </a:t>
            </a:r>
            <a:r>
              <a:rPr lang="en-US" altLang="zh-CN" sz="2400" b="0" dirty="0">
                <a:solidFill>
                  <a:schemeClr val="tx1"/>
                </a:solidFill>
                <a:effectLst/>
                <a:latin typeface="Times New Roman" panose="02020603050405020304" pitchFamily="18" charset="0"/>
                <a:ea typeface="华文中宋" panose="02010600040101010101" pitchFamily="2" charset="-122"/>
              </a:rPr>
              <a:t>+ </a:t>
            </a: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约束 </a:t>
            </a:r>
            <a:endParaRPr lang="en-US" altLang="zh-CN" sz="2400" b="0" dirty="0">
              <a:solidFill>
                <a:schemeClr val="tx1"/>
              </a:solidFill>
              <a:effectLst/>
              <a:latin typeface="Times New Roman" panose="02020603050405020304" pitchFamily="18" charset="0"/>
              <a:ea typeface="华文中宋" panose="02010600040101010101" pitchFamily="2" charset="-122"/>
            </a:endParaRPr>
          </a:p>
          <a:p>
            <a:pPr marL="0" indent="0" eaLnBrk="1" hangingPunct="1">
              <a:lnSpc>
                <a:spcPct val="200000"/>
              </a:lnSpc>
              <a:spcAft>
                <a:spcPts val="0"/>
              </a:spcAft>
              <a:buNone/>
            </a:pP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Times New Roman" panose="02020603050405020304" pitchFamily="18" charset="0"/>
                <a:ea typeface="华文中宋" panose="02010600040101010101" pitchFamily="2" charset="-122"/>
              </a:rPr>
              <a:t>（软件体系结构鼻祖的定义，</a:t>
            </a:r>
            <a:r>
              <a:rPr lang="en-US" altLang="zh-CN" sz="2400" b="0" dirty="0">
                <a:solidFill>
                  <a:schemeClr val="tx1"/>
                </a:solidFill>
                <a:effectLst/>
                <a:latin typeface="Times New Roman" panose="02020603050405020304" pitchFamily="18" charset="0"/>
                <a:ea typeface="华文中宋" panose="02010600040101010101" pitchFamily="2" charset="-122"/>
              </a:rPr>
              <a:t>CMU</a:t>
            </a:r>
            <a:r>
              <a:rPr lang="zh-CN" altLang="en-US" sz="2400" b="0" dirty="0">
                <a:solidFill>
                  <a:schemeClr val="tx1"/>
                </a:solidFill>
                <a:effectLst/>
                <a:latin typeface="Times New Roman" panose="02020603050405020304" pitchFamily="18" charset="0"/>
                <a:ea typeface="华文中宋" panose="02010600040101010101" pitchFamily="2" charset="-122"/>
              </a:rPr>
              <a:t>大学教授）</a:t>
            </a:r>
            <a:r>
              <a:rPr lang="en-US" altLang="zh-CN" sz="2400" b="0" dirty="0">
                <a:solidFill>
                  <a:schemeClr val="tx1"/>
                </a:solidFill>
                <a:effectLst/>
                <a:latin typeface="Times New Roman" panose="02020603050405020304" pitchFamily="18" charset="0"/>
                <a:ea typeface="华文中宋" panose="02010600040101010101" pitchFamily="2" charset="-122"/>
              </a:rPr>
              <a:t>  </a:t>
            </a:r>
            <a:r>
              <a:rPr lang="zh-CN" altLang="en-US" sz="2400" b="0" dirty="0">
                <a:solidFill>
                  <a:schemeClr val="tx1"/>
                </a:solidFill>
                <a:effectLst/>
                <a:latin typeface="+mn-lt"/>
                <a:ea typeface="华文中宋" panose="02010600040101010101" pitchFamily="2" charset="-122"/>
              </a:rPr>
              <a:t>  </a:t>
            </a:r>
            <a:endParaRPr lang="en-US" altLang="zh-CN" sz="2400" b="0" dirty="0">
              <a:solidFill>
                <a:schemeClr val="tx1"/>
              </a:solidFill>
              <a:effectLst/>
              <a:latin typeface="+mn-lt"/>
              <a:ea typeface="华文中宋" panose="02010600040101010101" pitchFamily="2" charset="-122"/>
            </a:endParaRPr>
          </a:p>
        </p:txBody>
      </p:sp>
      <p:sp>
        <p:nvSpPr>
          <p:cNvPr id="5" name="文本框 4">
            <a:extLst>
              <a:ext uri="{FF2B5EF4-FFF2-40B4-BE49-F238E27FC236}">
                <a16:creationId xmlns:a16="http://schemas.microsoft.com/office/drawing/2014/main" id="{9C9BF88D-2F37-425C-9577-CD760D5A721B}"/>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209420524"/>
      </p:ext>
    </p:ext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F89692FA-6A55-4D7B-8912-EE9B74476040}"/>
              </a:ext>
            </a:extLst>
          </p:cNvPr>
          <p:cNvSpPr>
            <a:spLocks noGrp="1"/>
          </p:cNvSpPr>
          <p:nvPr>
            <p:ph sz="quarter" idx="12"/>
          </p:nvPr>
        </p:nvSpPr>
        <p:spPr/>
        <p:txBody>
          <a:bodyPr/>
          <a:lstStyle/>
          <a:p>
            <a:endParaRPr lang="zh-CN" altLang="en-US"/>
          </a:p>
        </p:txBody>
      </p:sp>
      <p:pic>
        <p:nvPicPr>
          <p:cNvPr id="6" name="02 罗素">
            <a:hlinkClick r:id="" action="ppaction://media"/>
            <a:extLst>
              <a:ext uri="{FF2B5EF4-FFF2-40B4-BE49-F238E27FC236}">
                <a16:creationId xmlns:a16="http://schemas.microsoft.com/office/drawing/2014/main" id="{3B8AD6E5-B209-46E5-8181-E36E9F07B1C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863752" y="1052736"/>
            <a:ext cx="8208912" cy="5688632"/>
          </a:xfrm>
          <a:prstGeom prst="rect">
            <a:avLst/>
          </a:prstGeom>
        </p:spPr>
      </p:pic>
      <p:sp>
        <p:nvSpPr>
          <p:cNvPr id="3" name="文本框 2">
            <a:extLst>
              <a:ext uri="{FF2B5EF4-FFF2-40B4-BE49-F238E27FC236}">
                <a16:creationId xmlns:a16="http://schemas.microsoft.com/office/drawing/2014/main" id="{80BDCAD7-5BFB-4832-BD66-36440C7DF560}"/>
              </a:ext>
            </a:extLst>
          </p:cNvPr>
          <p:cNvSpPr txBox="1"/>
          <p:nvPr/>
        </p:nvSpPr>
        <p:spPr>
          <a:xfrm>
            <a:off x="551383" y="964506"/>
            <a:ext cx="3242347" cy="5940088"/>
          </a:xfrm>
          <a:prstGeom prst="rect">
            <a:avLst/>
          </a:prstGeom>
          <a:noFill/>
        </p:spPr>
        <p:txBody>
          <a:bodyPr wrap="square" rtlCol="0">
            <a:spAutoFit/>
          </a:bodyPr>
          <a:lstStyle/>
          <a:p>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我为什么而活着</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罗素自传</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的序言，思想的随笔，从中可以窥罗素的崇高思想境界和伟大人格。其代表作品有</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幸福之路</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西方哲学史</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数学原理</a:t>
            </a:r>
            <a:r>
              <a:rPr lang="en-US" altLang="zh-CN" sz="2000" dirty="0">
                <a:latin typeface="楷体" panose="02010609060101010101" pitchFamily="49" charset="-122"/>
                <a:ea typeface="楷体" panose="02010609060101010101" pitchFamily="49" charset="-122"/>
              </a:rPr>
              <a:t>》《</a:t>
            </a:r>
            <a:r>
              <a:rPr lang="zh-CN" altLang="en-US" sz="2000" dirty="0">
                <a:latin typeface="楷体" panose="02010609060101010101" pitchFamily="49" charset="-122"/>
                <a:ea typeface="楷体" panose="02010609060101010101" pitchFamily="49" charset="-122"/>
              </a:rPr>
              <a:t>物的分析</a:t>
            </a:r>
            <a:r>
              <a:rPr lang="en-US" altLang="zh-CN" sz="2000" dirty="0">
                <a:latin typeface="楷体" panose="02010609060101010101" pitchFamily="49" charset="-122"/>
                <a:ea typeface="楷体" panose="02010609060101010101" pitchFamily="49" charset="-122"/>
              </a:rPr>
              <a:t>》</a:t>
            </a:r>
          </a:p>
          <a:p>
            <a:r>
              <a:rPr lang="en-US" altLang="zh-CN" sz="2000" dirty="0"/>
              <a:t>Three passions, simple but overwhelmingly strong, have governed my life: </a:t>
            </a:r>
            <a:r>
              <a:rPr lang="en-US" altLang="zh-CN" sz="2000" dirty="0">
                <a:highlight>
                  <a:srgbClr val="FFFF00"/>
                </a:highlight>
              </a:rPr>
              <a:t>the longing for love, the search for knowledge, and unbearable pity for the suffering of mankind.</a:t>
            </a:r>
          </a:p>
          <a:p>
            <a:r>
              <a:rPr lang="en-US" altLang="zh-CN" sz="2000" dirty="0"/>
              <a:t>Love and knowledge, so far as they were possible, led upward toward the heavens. </a:t>
            </a:r>
            <a:r>
              <a:rPr lang="en-US" altLang="zh-CN" sz="2000" dirty="0">
                <a:highlight>
                  <a:srgbClr val="FFFF00"/>
                </a:highlight>
              </a:rPr>
              <a:t>But always pity brought me back to earth.</a:t>
            </a:r>
            <a:endParaRPr lang="en-US" altLang="zh-CN" sz="2000" kern="0" dirty="0">
              <a:highlight>
                <a:srgbClr val="FFFF00"/>
              </a:highlight>
            </a:endParaRPr>
          </a:p>
        </p:txBody>
      </p:sp>
    </p:spTree>
    <p:extLst>
      <p:ext uri="{BB962C8B-B14F-4D97-AF65-F5344CB8AC3E}">
        <p14:creationId xmlns:p14="http://schemas.microsoft.com/office/powerpoint/2010/main" val="94054159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18934"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6"/>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6"/>
                                        </p:tgtEl>
                                      </p:cBhvr>
                                    </p:cmd>
                                  </p:childTnLst>
                                </p:cTn>
                              </p:par>
                            </p:childTnLst>
                          </p:cTn>
                        </p:par>
                      </p:childTnLst>
                    </p:cTn>
                  </p:par>
                </p:childTnLst>
              </p:cTn>
              <p:nextCondLst>
                <p:cond evt="onClick" delay="0">
                  <p:tgtEl>
                    <p:spTgt spid="6"/>
                  </p:tgtEl>
                </p:cond>
              </p:nextCondLst>
            </p:seq>
            <p:video>
              <p:cMediaNode vol="80000">
                <p:cTn id="12" fill="hold" display="0">
                  <p:stCondLst>
                    <p:cond delay="indefinite"/>
                  </p:stCondLst>
                </p:cTn>
                <p:tgtEl>
                  <p:spTgt spid="6"/>
                </p:tgtEl>
              </p:cMediaNode>
            </p:video>
          </p:childTnLst>
        </p:cTn>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6" name="Rectangle 3">
            <a:extLst>
              <a:ext uri="{FF2B5EF4-FFF2-40B4-BE49-F238E27FC236}">
                <a16:creationId xmlns:a16="http://schemas.microsoft.com/office/drawing/2014/main" id="{9679976A-2FB8-4333-9368-81B3678BC0B4}"/>
              </a:ext>
            </a:extLst>
          </p:cNvPr>
          <p:cNvSpPr>
            <a:spLocks noGrp="1" noChangeArrowheads="1"/>
          </p:cNvSpPr>
          <p:nvPr>
            <p:ph idx="1"/>
          </p:nvPr>
        </p:nvSpPr>
        <p:spPr>
          <a:xfrm>
            <a:off x="623392" y="927804"/>
            <a:ext cx="10873208" cy="5669548"/>
          </a:xfrm>
        </p:spPr>
        <p:txBody>
          <a:bodyPr/>
          <a:lstStyle/>
          <a:p>
            <a:pPr marL="0" eaLnBrk="1" hangingPunct="1">
              <a:lnSpc>
                <a:spcPct val="150000"/>
              </a:lnSpc>
              <a:spcBef>
                <a:spcPts val="0"/>
              </a:spcBef>
              <a:spcAft>
                <a:spcPts val="0"/>
              </a:spcAft>
            </a:pPr>
            <a:r>
              <a:rPr lang="zh-CN" altLang="en-US" sz="2800" b="0" dirty="0">
                <a:effectLst/>
                <a:latin typeface="华文中宋" panose="02010600040101010101" pitchFamily="2" charset="-122"/>
                <a:ea typeface="华文中宋" panose="02010600040101010101" pitchFamily="2" charset="-122"/>
              </a:rPr>
              <a:t>软件体系结构的提出与发展，主要原因在于软件开发自身的变化：</a:t>
            </a:r>
          </a:p>
          <a:p>
            <a:pPr marL="619113" lvl="3" indent="-342900" eaLnBrk="1" hangingPunct="1">
              <a:lnSpc>
                <a:spcPct val="90000"/>
              </a:lnSpc>
              <a:spcBef>
                <a:spcPts val="0"/>
              </a:spcBef>
              <a:buFont typeface="Wingdings" panose="05000000000000000000" pitchFamily="2" charset="2"/>
              <a:buChar char="n"/>
            </a:pPr>
            <a:r>
              <a:rPr lang="en-US" altLang="zh-CN" sz="2400" b="0" dirty="0">
                <a:latin typeface="华文楷体" panose="02010600040101010101" pitchFamily="2" charset="-122"/>
                <a:ea typeface="华文楷体" panose="02010600040101010101" pitchFamily="2" charset="-122"/>
              </a:rPr>
              <a:t>1968</a:t>
            </a:r>
            <a:r>
              <a:rPr lang="zh-CN" altLang="en-US" sz="2400" b="0" dirty="0">
                <a:latin typeface="华文楷体" panose="02010600040101010101" pitchFamily="2" charset="-122"/>
                <a:ea typeface="华文楷体" panose="02010600040101010101" pitchFamily="2" charset="-122"/>
              </a:rPr>
              <a:t>年数据库出现后，软件的规模越来越大：对硬件编程、对操作系统编程、对数据库编程、对</a:t>
            </a:r>
            <a:r>
              <a:rPr lang="en-US" altLang="zh-CN" sz="2400" b="0" dirty="0">
                <a:latin typeface="华文楷体" panose="02010600040101010101" pitchFamily="2" charset="-122"/>
                <a:ea typeface="华文楷体" panose="02010600040101010101" pitchFamily="2" charset="-122"/>
              </a:rPr>
              <a:t>AS</a:t>
            </a:r>
            <a:r>
              <a:rPr lang="zh-CN" altLang="en-US" sz="2400" b="0" dirty="0">
                <a:latin typeface="华文楷体" panose="02010600040101010101" pitchFamily="2" charset="-122"/>
                <a:ea typeface="华文楷体" panose="02010600040101010101" pitchFamily="2" charset="-122"/>
              </a:rPr>
              <a:t>编程、</a:t>
            </a:r>
            <a:r>
              <a:rPr lang="en-US" altLang="zh-CN" sz="2400" b="0" dirty="0">
                <a:latin typeface="华文楷体" panose="02010600040101010101" pitchFamily="2" charset="-122"/>
                <a:ea typeface="华文楷体" panose="02010600040101010101" pitchFamily="2" charset="-122"/>
              </a:rPr>
              <a:t>CBD</a:t>
            </a:r>
            <a:r>
              <a:rPr lang="zh-CN" altLang="en-US" sz="2400" b="0" dirty="0">
                <a:latin typeface="华文楷体" panose="02010600040101010101" pitchFamily="2" charset="-122"/>
                <a:ea typeface="华文楷体" panose="02010600040101010101" pitchFamily="2" charset="-122"/>
              </a:rPr>
              <a:t>编程、</a:t>
            </a:r>
            <a:r>
              <a:rPr lang="en-US" altLang="zh-CN" sz="2400" b="0" dirty="0">
                <a:latin typeface="华文楷体" panose="02010600040101010101" pitchFamily="2" charset="-122"/>
                <a:ea typeface="华文楷体" panose="02010600040101010101" pitchFamily="2" charset="-122"/>
              </a:rPr>
              <a:t>Java</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J2EE</a:t>
            </a:r>
            <a:r>
              <a:rPr lang="zh-CN" altLang="en-US" sz="2400" b="0" dirty="0">
                <a:latin typeface="华文楷体" panose="02010600040101010101" pitchFamily="2" charset="-122"/>
                <a:ea typeface="华文楷体" panose="02010600040101010101" pitchFamily="2" charset="-122"/>
              </a:rPr>
              <a:t>、</a:t>
            </a:r>
            <a:r>
              <a:rPr lang="en-US" altLang="zh-CN" sz="2400" b="0" dirty="0" err="1">
                <a:latin typeface="华文楷体" panose="02010600040101010101" pitchFamily="2" charset="-122"/>
                <a:ea typeface="华文楷体" panose="02010600040101010101" pitchFamily="2" charset="-122"/>
              </a:rPr>
              <a:t>.Net</a:t>
            </a:r>
            <a:r>
              <a:rPr lang="zh-CN" altLang="en-US" sz="2400" b="0" dirty="0">
                <a:latin typeface="华文楷体" panose="02010600040101010101" pitchFamily="2" charset="-122"/>
                <a:ea typeface="华文楷体" panose="02010600040101010101" pitchFamily="2" charset="-122"/>
              </a:rPr>
              <a:t>。</a:t>
            </a:r>
          </a:p>
          <a:p>
            <a:pPr marL="619113" lvl="3" indent="-342900" eaLnBrk="1" hangingPunct="1">
              <a:lnSpc>
                <a:spcPct val="90000"/>
              </a:lnSpc>
              <a:spcBef>
                <a:spcPts val="0"/>
              </a:spcBef>
              <a:buFont typeface="Wingdings" panose="05000000000000000000" pitchFamily="2" charset="2"/>
              <a:buChar char="n"/>
            </a:pPr>
            <a:r>
              <a:rPr lang="zh-CN" altLang="en-US" sz="2400" b="0" dirty="0">
                <a:latin typeface="华文楷体" panose="02010600040101010101" pitchFamily="2" charset="-122"/>
                <a:ea typeface="华文楷体" panose="02010600040101010101" pitchFamily="2" charset="-122"/>
              </a:rPr>
              <a:t>对分布式的需求。越来越多的应用运行在</a:t>
            </a:r>
            <a:r>
              <a:rPr lang="en-US" altLang="zh-CN" sz="2400" b="0" dirty="0">
                <a:latin typeface="华文楷体" panose="02010600040101010101" pitchFamily="2" charset="-122"/>
                <a:ea typeface="华文楷体" panose="02010600040101010101" pitchFamily="2" charset="-122"/>
              </a:rPr>
              <a:t>Internet</a:t>
            </a:r>
            <a:r>
              <a:rPr lang="zh-CN" altLang="en-US" sz="2400" b="0" dirty="0">
                <a:latin typeface="华文楷体" panose="02010600040101010101" pitchFamily="2" charset="-122"/>
                <a:ea typeface="华文楷体" panose="02010600040101010101" pitchFamily="2" charset="-122"/>
              </a:rPr>
              <a:t>上，负载的加大使得并行的</a:t>
            </a:r>
            <a:r>
              <a:rPr lang="en-US" altLang="zh-CN" sz="2400" b="0" dirty="0">
                <a:latin typeface="华文楷体" panose="02010600040101010101" pitchFamily="2" charset="-122"/>
                <a:ea typeface="华文楷体" panose="02010600040101010101" pitchFamily="2" charset="-122"/>
              </a:rPr>
              <a:t>Server</a:t>
            </a:r>
            <a:r>
              <a:rPr lang="zh-CN" altLang="en-US" sz="2400" b="0" dirty="0">
                <a:latin typeface="华文楷体" panose="02010600040101010101" pitchFamily="2" charset="-122"/>
                <a:ea typeface="华文楷体" panose="02010600040101010101" pitchFamily="2" charset="-122"/>
              </a:rPr>
              <a:t>非常多，安全的考虑使得我们不能将鸡蛋放在一个篮子里，更加专业昂贵的开发队伍成为需要（</a:t>
            </a:r>
            <a:r>
              <a:rPr lang="en-US" altLang="zh-CN" sz="2400" b="0" dirty="0" err="1">
                <a:latin typeface="华文楷体" panose="02010600040101010101" pitchFamily="2" charset="-122"/>
                <a:ea typeface="华文楷体" panose="02010600040101010101" pitchFamily="2" charset="-122"/>
              </a:rPr>
              <a:t>MainFrame</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C/S</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B/S</a:t>
            </a:r>
            <a:r>
              <a:rPr lang="zh-CN" altLang="en-US" sz="2400" b="0" dirty="0">
                <a:latin typeface="华文楷体" panose="02010600040101010101" pitchFamily="2" charset="-122"/>
                <a:ea typeface="华文楷体" panose="02010600040101010101" pitchFamily="2" charset="-122"/>
              </a:rPr>
              <a:t>） 。</a:t>
            </a:r>
            <a:endParaRPr lang="en-US" altLang="zh-CN" sz="2400" b="0" dirty="0">
              <a:latin typeface="华文楷体" panose="02010600040101010101" pitchFamily="2" charset="-122"/>
              <a:ea typeface="华文楷体" panose="02010600040101010101" pitchFamily="2" charset="-122"/>
            </a:endParaRPr>
          </a:p>
          <a:p>
            <a:pPr marL="0" indent="0" eaLnBrk="1" hangingPunct="1">
              <a:lnSpc>
                <a:spcPct val="150000"/>
              </a:lnSpc>
              <a:spcBef>
                <a:spcPts val="0"/>
              </a:spcBef>
              <a:spcAft>
                <a:spcPts val="0"/>
              </a:spcAft>
            </a:pPr>
            <a:r>
              <a:rPr lang="zh-CN" altLang="en-US" sz="2800" b="0" dirty="0">
                <a:effectLst/>
                <a:latin typeface="华文中宋" panose="02010600040101010101" pitchFamily="2" charset="-122"/>
                <a:ea typeface="华文中宋" panose="02010600040101010101" pitchFamily="2" charset="-122"/>
              </a:rPr>
              <a:t> 关于软件体系结构的研究工作主要在国外展开的，国内到目前为止对于软件体系结构的研究尚处在起步阶段。软件体系结构在国内未引起人们广泛注意的原因主要有两点： </a:t>
            </a:r>
            <a:endParaRPr lang="en-US" altLang="zh-CN" sz="2800" b="0" dirty="0">
              <a:effectLst/>
              <a:latin typeface="华文中宋" panose="02010600040101010101" pitchFamily="2" charset="-122"/>
              <a:ea typeface="华文中宋" panose="02010600040101010101" pitchFamily="2" charset="-122"/>
            </a:endParaRPr>
          </a:p>
          <a:p>
            <a:pPr marL="619113" lvl="3" indent="-342900" eaLnBrk="1" hangingPunct="1">
              <a:lnSpc>
                <a:spcPct val="90000"/>
              </a:lnSpc>
              <a:spcBef>
                <a:spcPts val="0"/>
              </a:spcBef>
              <a:buFont typeface="Wingdings" panose="05000000000000000000" pitchFamily="2" charset="2"/>
              <a:buChar char="n"/>
            </a:pPr>
            <a:r>
              <a:rPr lang="zh-CN" altLang="en-US" sz="2400" b="0" dirty="0">
                <a:latin typeface="华文楷体" panose="02010600040101010101" pitchFamily="2" charset="-122"/>
                <a:ea typeface="华文楷体" panose="02010600040101010101" pitchFamily="2" charset="-122"/>
              </a:rPr>
              <a:t>软件体系结构从表面上看起来是一个老话题，似乎没有新东西。</a:t>
            </a:r>
            <a:endParaRPr lang="en-US" altLang="zh-CN" sz="2400" b="0" dirty="0">
              <a:latin typeface="华文楷体" panose="02010600040101010101" pitchFamily="2" charset="-122"/>
              <a:ea typeface="华文楷体" panose="02010600040101010101" pitchFamily="2" charset="-122"/>
            </a:endParaRPr>
          </a:p>
          <a:p>
            <a:pPr marL="619113" lvl="3" indent="-342900" eaLnBrk="1" hangingPunct="1">
              <a:lnSpc>
                <a:spcPct val="90000"/>
              </a:lnSpc>
              <a:spcBef>
                <a:spcPts val="0"/>
              </a:spcBef>
              <a:buFont typeface="Wingdings" panose="05000000000000000000" pitchFamily="2" charset="2"/>
              <a:buChar char="n"/>
            </a:pPr>
            <a:r>
              <a:rPr lang="zh-CN" altLang="en-US" sz="2400" b="0" dirty="0">
                <a:latin typeface="华文楷体" panose="02010600040101010101" pitchFamily="2" charset="-122"/>
                <a:ea typeface="华文楷体" panose="02010600040101010101" pitchFamily="2" charset="-122"/>
              </a:rPr>
              <a:t>与国外相比，国内对大型和超大型复杂软件系统开发的经历相对较少，对软件危机的灾难性体会没有国外深刻，因而对软件体系结构研究的重要性和必要性的认识还不很充分。</a:t>
            </a:r>
          </a:p>
          <a:p>
            <a:pPr eaLnBrk="1" hangingPunct="1"/>
            <a:endParaRPr lang="zh-CN" altLang="en-US" sz="2800" dirty="0">
              <a:latin typeface="华文中宋" panose="02010600040101010101" pitchFamily="2" charset="-122"/>
              <a:ea typeface="华文中宋" panose="02010600040101010101" pitchFamily="2" charset="-122"/>
            </a:endParaRPr>
          </a:p>
        </p:txBody>
      </p:sp>
      <p:sp>
        <p:nvSpPr>
          <p:cNvPr id="7" name="内容占位符 2">
            <a:extLst>
              <a:ext uri="{FF2B5EF4-FFF2-40B4-BE49-F238E27FC236}">
                <a16:creationId xmlns:a16="http://schemas.microsoft.com/office/drawing/2014/main" id="{65EB6EE0-FC1B-4B62-859B-DD62A8037FB2}"/>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zh-CN" altLang="en-US" kern="0" dirty="0">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3094BA01-BE4D-4251-83C3-A20B92DDED7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27562719"/>
      </p:ext>
    </p:extLst>
  </p:cSld>
  <p:clrMapOvr>
    <a:masterClrMapping/>
  </p:clrMapOvr>
  <p:transition/>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695400" y="948286"/>
            <a:ext cx="11017224" cy="5690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36" tIns="45718" rIns="91436" bIns="45718" numCol="1" anchor="t" anchorCtr="0" compatLnSpc="1">
            <a:prstTxWarp prst="textNoShape">
              <a:avLst/>
            </a:prstTxWarp>
          </a:bodyPr>
          <a:lstStyle>
            <a:lvl1pPr marL="363522" indent="-363522" algn="just" rtl="0" eaLnBrk="0" fontAlgn="base" hangingPunct="0">
              <a:lnSpc>
                <a:spcPct val="110000"/>
              </a:lnSpc>
              <a:spcBef>
                <a:spcPct val="20000"/>
              </a:spcBef>
              <a:spcAft>
                <a:spcPts val="400"/>
              </a:spcAft>
              <a:buSzPct val="100000"/>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Clr>
                <a:srgbClr val="A50021"/>
              </a:buClr>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Font typeface="Arial" panose="020B0604020202020204" pitchFamily="34" charset="0"/>
              <a:buChar char="•"/>
              <a:defRPr sz="2100" b="1">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体系结构设计过程的主要输出为体系结构的描述。</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体系结构表示的目的：是系统的一种表示。</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lvl="2">
              <a:buFont typeface="Wingdings" panose="05000000000000000000" pitchFamily="2" charset="2"/>
              <a:buChar char="u"/>
            </a:pPr>
            <a:r>
              <a:rPr lang="zh-CN" altLang="en-US" sz="2000" b="0" dirty="0"/>
              <a:t>对任意所需级别的粒度，规定组件和连接器的体系结构约束。</a:t>
            </a:r>
            <a:endParaRPr lang="en-US" altLang="zh-CN" sz="2000" b="0" dirty="0"/>
          </a:p>
          <a:p>
            <a:pPr lvl="2">
              <a:buFont typeface="Wingdings" panose="05000000000000000000" pitchFamily="2" charset="2"/>
              <a:buChar char="u"/>
            </a:pPr>
            <a:r>
              <a:rPr lang="zh-CN" altLang="en-US" sz="2000" b="0" dirty="0"/>
              <a:t>把美学与工程分开。</a:t>
            </a:r>
            <a:endParaRPr lang="en-US" altLang="zh-CN" sz="2000" b="0" dirty="0"/>
          </a:p>
          <a:p>
            <a:pPr lvl="2">
              <a:buFont typeface="Wingdings" panose="05000000000000000000" pitchFamily="2" charset="2"/>
              <a:buChar char="u"/>
            </a:pPr>
            <a:r>
              <a:rPr lang="zh-CN" altLang="en-US" sz="2000" b="0" dirty="0"/>
              <a:t>以一种合适的视图或方式表达体系结构的不同方面。</a:t>
            </a:r>
            <a:endParaRPr lang="en-US" altLang="zh-CN" sz="2000" b="0" dirty="0"/>
          </a:p>
          <a:p>
            <a:pPr lvl="2">
              <a:buFont typeface="Wingdings" panose="05000000000000000000" pitchFamily="2" charset="2"/>
              <a:buChar char="u"/>
            </a:pPr>
            <a:r>
              <a:rPr lang="zh-CN" altLang="en-US" sz="2000" b="0" dirty="0"/>
              <a:t>进行相关性和一致性的分析。</a:t>
            </a:r>
            <a:endParaRPr lang="en-US" altLang="zh-CN" sz="2000" b="0" dirty="0"/>
          </a:p>
          <a:p>
            <a:pPr lvl="2">
              <a:buFont typeface="Wingdings" panose="05000000000000000000" pitchFamily="2" charset="2"/>
              <a:buChar char="u"/>
            </a:pPr>
            <a:r>
              <a:rPr lang="zh-CN" altLang="en-US" sz="2000" b="0" dirty="0"/>
              <a:t>支持系统生成或实例化。</a:t>
            </a:r>
            <a:endParaRPr lang="en-US" altLang="zh-CN" sz="2000" b="0" dirty="0"/>
          </a:p>
          <a:p>
            <a:pPr>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体系结构的设计模型的形式化程度越低，则：体系结构的评价就越难</a:t>
            </a:r>
            <a:r>
              <a:rPr lang="zh-CN" altLang="en-US" sz="2400" b="0" kern="0" dirty="0">
                <a:latin typeface="华文中宋" panose="02010600040101010101" pitchFamily="2" charset="-122"/>
                <a:ea typeface="华文中宋" panose="02010600040101010101" pitchFamily="2" charset="-122"/>
              </a:rPr>
              <a:t>。</a:t>
            </a:r>
            <a:endParaRPr lang="en-US" altLang="zh-CN" sz="2400" b="0" kern="0" dirty="0">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400" b="0" kern="0" dirty="0">
                <a:solidFill>
                  <a:schemeClr val="tx1"/>
                </a:solidFill>
                <a:effectLst/>
                <a:latin typeface="华文中宋" panose="02010600040101010101" pitchFamily="2" charset="-122"/>
                <a:ea typeface="华文中宋" panose="02010600040101010101" pitchFamily="2" charset="-122"/>
              </a:rPr>
              <a:t>语言的</a:t>
            </a:r>
            <a:r>
              <a:rPr lang="zh-CN" altLang="en-US" sz="2400" b="0" kern="0" dirty="0">
                <a:solidFill>
                  <a:srgbClr val="C00000"/>
                </a:solidFill>
                <a:effectLst/>
                <a:latin typeface="华文中宋" panose="02010600040101010101" pitchFamily="2" charset="-122"/>
                <a:ea typeface="华文中宋" panose="02010600040101010101" pitchFamily="2" charset="-122"/>
              </a:rPr>
              <a:t>形式化</a:t>
            </a:r>
            <a:r>
              <a:rPr lang="zh-CN" altLang="en-US" sz="2400" b="0" kern="0" dirty="0">
                <a:solidFill>
                  <a:schemeClr val="tx1"/>
                </a:solidFill>
                <a:effectLst/>
                <a:latin typeface="华文中宋" panose="02010600040101010101" pitchFamily="2" charset="-122"/>
                <a:ea typeface="华文中宋" panose="02010600040101010101" pitchFamily="2" charset="-122"/>
              </a:rPr>
              <a:t>使不同的人能够以一种精确的方式理解一个模型。</a:t>
            </a:r>
            <a:endParaRPr lang="en-US" altLang="zh-CN" sz="2400" b="0" kern="0" dirty="0">
              <a:solidFill>
                <a:schemeClr val="tx1"/>
              </a:solidFill>
              <a:effectLst/>
              <a:latin typeface="华文中宋" panose="02010600040101010101" pitchFamily="2" charset="-122"/>
              <a:ea typeface="华文中宋" panose="02010600040101010101" pitchFamily="2" charset="-122"/>
            </a:endParaRPr>
          </a:p>
          <a:p>
            <a:pPr>
              <a:buFont typeface="Wingdings" panose="05000000000000000000" pitchFamily="2" charset="2"/>
              <a:buChar char="n"/>
            </a:pPr>
            <a:endParaRPr lang="en-US" altLang="zh-CN" sz="2600" b="0" kern="0" dirty="0">
              <a:latin typeface="华文中宋" panose="02010600040101010101" pitchFamily="2" charset="-122"/>
              <a:ea typeface="华文中宋" panose="02010600040101010101" pitchFamily="2" charset="-122"/>
            </a:endParaRPr>
          </a:p>
          <a:p>
            <a:pPr lvl="2">
              <a:buFont typeface="Wingdings" panose="05000000000000000000" pitchFamily="2" charset="2"/>
              <a:buChar char="u"/>
            </a:pPr>
            <a:endParaRPr lang="en-US" altLang="zh-CN" sz="2000" b="0" dirty="0"/>
          </a:p>
          <a:p>
            <a:pPr marL="363522" lvl="1" indent="-363522">
              <a:lnSpc>
                <a:spcPct val="150000"/>
              </a:lnSpc>
              <a:spcBef>
                <a:spcPct val="20000"/>
              </a:spcBef>
              <a:spcAft>
                <a:spcPts val="400"/>
              </a:spcAft>
              <a:buSzPct val="100000"/>
              <a:buFont typeface="Wingdings" panose="05000000000000000000" pitchFamily="2" charset="2"/>
              <a:buChar char="n"/>
            </a:pPr>
            <a:endParaRPr lang="zh-CN" altLang="en-US" sz="2000" kern="0" dirty="0">
              <a:solidFill>
                <a:srgbClr val="324A7A"/>
              </a:solidFill>
              <a:latin typeface="华文中宋" panose="02010600040101010101" pitchFamily="2" charset="-122"/>
              <a:ea typeface="华文中宋" panose="02010600040101010101" pitchFamily="2" charset="-122"/>
            </a:endParaRPr>
          </a:p>
          <a:p>
            <a:pPr lvl="2"/>
            <a:endParaRPr lang="en-US" altLang="zh-CN" sz="2400" b="0" dirty="0"/>
          </a:p>
        </p:txBody>
      </p:sp>
      <p:sp>
        <p:nvSpPr>
          <p:cNvPr id="7" name="文本框 6">
            <a:extLst>
              <a:ext uri="{FF2B5EF4-FFF2-40B4-BE49-F238E27FC236}">
                <a16:creationId xmlns:a16="http://schemas.microsoft.com/office/drawing/2014/main" id="{DDFAC48A-8E98-45D3-B677-3236CA43A4B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913677332"/>
      </p:ext>
    </p:extLst>
  </p:cSld>
  <p:clrMapOvr>
    <a:masterClrMapping/>
  </p:clrMapOvr>
  <p:transition/>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a:extLst>
              <a:ext uri="{FF2B5EF4-FFF2-40B4-BE49-F238E27FC236}">
                <a16:creationId xmlns:a16="http://schemas.microsoft.com/office/drawing/2014/main" id="{A97F6CC0-E564-4ECB-BF08-BA91EEB920DB}"/>
              </a:ext>
            </a:extLst>
          </p:cNvPr>
          <p:cNvSpPr txBox="1">
            <a:spLocks noChangeArrowheads="1"/>
          </p:cNvSpPr>
          <p:nvPr/>
        </p:nvSpPr>
        <p:spPr>
          <a:xfrm>
            <a:off x="287495" y="898933"/>
            <a:ext cx="11641153" cy="47244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eaLnBrk="1" hangingPunct="1">
              <a:lnSpc>
                <a:spcPct val="150000"/>
              </a:lnSpc>
              <a:buFont typeface="Wingdings" panose="05000000000000000000" pitchFamily="2" charset="2"/>
              <a:buChar char="n"/>
            </a:pPr>
            <a:r>
              <a:rPr lang="en-US" altLang="zh-CN" sz="1800" b="0" dirty="0">
                <a:effectLst/>
                <a:ea typeface="华文中宋" panose="02010600040101010101" pitchFamily="2" charset="-122"/>
              </a:rPr>
              <a:t>90</a:t>
            </a:r>
            <a:r>
              <a:rPr lang="zh-CN" altLang="en-US" sz="1800" b="0" dirty="0">
                <a:effectLst/>
                <a:ea typeface="华文中宋" panose="02010600040101010101" pitchFamily="2" charset="-122"/>
              </a:rPr>
              <a:t>年代后期，</a:t>
            </a:r>
            <a:r>
              <a:rPr lang="en-US" altLang="zh-CN" sz="1800" dirty="0">
                <a:solidFill>
                  <a:srgbClr val="C00000"/>
                </a:solidFill>
                <a:effectLst/>
                <a:ea typeface="华文中宋" panose="02010600040101010101" pitchFamily="2" charset="-122"/>
              </a:rPr>
              <a:t>ADLs</a:t>
            </a:r>
            <a:r>
              <a:rPr lang="zh-CN" altLang="en-US" sz="1800" b="0" dirty="0">
                <a:effectLst/>
                <a:ea typeface="华文中宋" panose="02010600040101010101" pitchFamily="2" charset="-122"/>
              </a:rPr>
              <a:t>工具被提出来了。 该语言致力于提高体系结构的可读性、可重用性和可分析性，用来在系统实现之前对体系结构进行定义和建模。</a:t>
            </a:r>
            <a:endParaRPr lang="en-US" altLang="zh-CN" sz="1800" b="0" dirty="0">
              <a:effectLst/>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1800" b="0" dirty="0">
                <a:effectLst/>
                <a:ea typeface="华文中宋" panose="02010600040101010101" pitchFamily="2" charset="-122"/>
              </a:rPr>
              <a:t>已提出的</a:t>
            </a:r>
            <a:r>
              <a:rPr lang="en-US" altLang="zh-CN" sz="1800" b="0" dirty="0">
                <a:effectLst/>
                <a:ea typeface="华文中宋" panose="02010600040101010101" pitchFamily="2" charset="-122"/>
              </a:rPr>
              <a:t>ADLs</a:t>
            </a:r>
            <a:r>
              <a:rPr lang="zh-CN" altLang="en-US" sz="1800" b="0" dirty="0">
                <a:effectLst/>
                <a:ea typeface="华文中宋" panose="02010600040101010101" pitchFamily="2" charset="-122"/>
              </a:rPr>
              <a:t>到目前尚无成功的商业案例。部分原因在于本身的不完备性，部分原因在于尚无迫切的工业需求。</a:t>
            </a:r>
            <a:endParaRPr lang="en-US" altLang="zh-CN" sz="1800" kern="0" dirty="0">
              <a:effectLst/>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n"/>
            </a:pPr>
            <a:r>
              <a:rPr lang="zh-CN" altLang="en-US" sz="1800" kern="0" dirty="0">
                <a:effectLst/>
                <a:latin typeface="华文中宋" panose="02010600040101010101" pitchFamily="2" charset="-122"/>
                <a:ea typeface="华文中宋" panose="02010600040101010101" pitchFamily="2" charset="-122"/>
              </a:rPr>
              <a:t>体系结构的描述语言 </a:t>
            </a:r>
            <a:r>
              <a:rPr lang="en-US" altLang="zh-CN" sz="1800" kern="0" dirty="0">
                <a:solidFill>
                  <a:srgbClr val="C00000"/>
                </a:solidFill>
                <a:effectLst/>
                <a:latin typeface="+mn-lt"/>
                <a:ea typeface="华文中宋" panose="02010600040101010101" pitchFamily="2" charset="-122"/>
              </a:rPr>
              <a:t>ADL </a:t>
            </a:r>
            <a:r>
              <a:rPr lang="zh-CN" altLang="en-US" sz="1800" kern="0" dirty="0">
                <a:solidFill>
                  <a:srgbClr val="C00000"/>
                </a:solidFill>
                <a:effectLst/>
                <a:latin typeface="+mn-lt"/>
                <a:ea typeface="华文中宋" panose="02010600040101010101" pitchFamily="2" charset="-122"/>
              </a:rPr>
              <a:t>：</a:t>
            </a:r>
            <a:r>
              <a:rPr lang="en-US" altLang="zh-CN" sz="1800" kern="0" dirty="0">
                <a:solidFill>
                  <a:srgbClr val="C00000"/>
                </a:solidFill>
                <a:effectLst/>
                <a:latin typeface="+mn-lt"/>
                <a:ea typeface="华文中宋" panose="02010600040101010101" pitchFamily="2" charset="-122"/>
              </a:rPr>
              <a:t>Architecture Description Language</a:t>
            </a:r>
            <a:endParaRPr lang="zh-CN" altLang="en-US" sz="1800" kern="0" dirty="0">
              <a:solidFill>
                <a:srgbClr val="C00000"/>
              </a:solidFill>
              <a:effectLst/>
              <a:latin typeface="+mn-lt"/>
              <a:ea typeface="华文中宋" panose="02010600040101010101" pitchFamily="2" charset="-122"/>
            </a:endParaRPr>
          </a:p>
          <a:p>
            <a:pPr marL="261922" lvl="1" indent="0" eaLnBrk="1" hangingPunct="1">
              <a:lnSpc>
                <a:spcPct val="150000"/>
              </a:lnSpc>
              <a:buNone/>
            </a:pPr>
            <a:r>
              <a:rPr lang="zh-CN" altLang="en-US" sz="2400" b="0" kern="0" dirty="0">
                <a:latin typeface="华文楷体" panose="02010600040101010101" pitchFamily="2" charset="-122"/>
                <a:ea typeface="华文楷体" panose="02010600040101010101" pitchFamily="2" charset="-122"/>
              </a:rPr>
              <a:t>                                 </a:t>
            </a:r>
            <a:endParaRPr lang="zh-CN" altLang="en-US" sz="2400" kern="0" dirty="0">
              <a:latin typeface="华文楷体" panose="02010600040101010101" pitchFamily="2" charset="-122"/>
              <a:ea typeface="华文楷体" panose="02010600040101010101" pitchFamily="2" charset="-122"/>
            </a:endParaRPr>
          </a:p>
        </p:txBody>
      </p:sp>
      <p:graphicFrame>
        <p:nvGraphicFramePr>
          <p:cNvPr id="8" name="Group 67">
            <a:extLst>
              <a:ext uri="{FF2B5EF4-FFF2-40B4-BE49-F238E27FC236}">
                <a16:creationId xmlns:a16="http://schemas.microsoft.com/office/drawing/2014/main" id="{AA8A651F-B1A3-4914-9A2A-E6317A113D77}"/>
              </a:ext>
            </a:extLst>
          </p:cNvPr>
          <p:cNvGraphicFramePr>
            <a:graphicFrameLocks/>
          </p:cNvGraphicFramePr>
          <p:nvPr>
            <p:extLst>
              <p:ext uri="{D42A27DB-BD31-4B8C-83A1-F6EECF244321}">
                <p14:modId xmlns:p14="http://schemas.microsoft.com/office/powerpoint/2010/main" val="3362511644"/>
              </p:ext>
            </p:extLst>
          </p:nvPr>
        </p:nvGraphicFramePr>
        <p:xfrm>
          <a:off x="767408" y="2755977"/>
          <a:ext cx="11089232" cy="3913383"/>
        </p:xfrm>
        <a:graphic>
          <a:graphicData uri="http://schemas.openxmlformats.org/drawingml/2006/table">
            <a:tbl>
              <a:tblPr/>
              <a:tblGrid>
                <a:gridCol w="2056548">
                  <a:extLst>
                    <a:ext uri="{9D8B030D-6E8A-4147-A177-3AD203B41FA5}">
                      <a16:colId xmlns:a16="http://schemas.microsoft.com/office/drawing/2014/main" val="20000"/>
                    </a:ext>
                  </a:extLst>
                </a:gridCol>
                <a:gridCol w="5715995">
                  <a:extLst>
                    <a:ext uri="{9D8B030D-6E8A-4147-A177-3AD203B41FA5}">
                      <a16:colId xmlns:a16="http://schemas.microsoft.com/office/drawing/2014/main" val="20001"/>
                    </a:ext>
                  </a:extLst>
                </a:gridCol>
                <a:gridCol w="3316689">
                  <a:extLst>
                    <a:ext uri="{9D8B030D-6E8A-4147-A177-3AD203B41FA5}">
                      <a16:colId xmlns:a16="http://schemas.microsoft.com/office/drawing/2014/main" val="20002"/>
                    </a:ext>
                  </a:extLst>
                </a:gridCol>
              </a:tblGrid>
              <a:tr h="445193">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ADL</a:t>
                      </a: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语言</a:t>
                      </a:r>
                    </a:p>
                  </a:txBody>
                  <a:tcPr marL="90000" marR="90000" marT="46800" marB="46800"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提出组织</a:t>
                      </a:r>
                    </a:p>
                  </a:txBody>
                  <a:tcPr marL="90000" marR="90000" marT="46800" marB="4680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zh-CN" altLang="en-US" sz="1800" b="0" i="0" u="none" strike="noStrike" cap="none" normalizeH="0" baseline="0" dirty="0">
                          <a:ln>
                            <a:noFill/>
                          </a:ln>
                          <a:solidFill>
                            <a:schemeClr val="tx1"/>
                          </a:solidFill>
                          <a:effectLst/>
                          <a:latin typeface="华文中宋" panose="02010600040101010101" pitchFamily="2" charset="-122"/>
                          <a:ea typeface="华文中宋" panose="02010600040101010101" pitchFamily="2" charset="-122"/>
                        </a:rPr>
                        <a:t>倡导者</a:t>
                      </a:r>
                    </a:p>
                  </a:txBody>
                  <a:tcPr marL="90000" marR="90000" marT="46800" marB="46800"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gradFill rotWithShape="0">
                      <a:gsLst>
                        <a:gs pos="0">
                          <a:srgbClr val="FFFFFF"/>
                        </a:gs>
                        <a:gs pos="100000">
                          <a:srgbClr val="FFFFFF">
                            <a:gamma/>
                            <a:shade val="46275"/>
                            <a:invGamma/>
                          </a:srgbClr>
                        </a:gs>
                      </a:gsLst>
                      <a:lin ang="5400000" scaled="1"/>
                    </a:gradFill>
                  </a:tcPr>
                </a:tc>
                <a:extLst>
                  <a:ext uri="{0D108BD9-81ED-4DB2-BD59-A6C34878D82A}">
                    <a16:rowId xmlns:a16="http://schemas.microsoft.com/office/drawing/2014/main" val="10000"/>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ACME</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highlight>
                            <a:srgbClr val="FFFF00"/>
                          </a:highlight>
                          <a:latin typeface="+mn-lt"/>
                          <a:ea typeface="-윤고딕140" pitchFamily="18" charset="-127"/>
                          <a:cs typeface="Times New Roman" panose="02020603050405020304" pitchFamily="18" charset="0"/>
                        </a:rPr>
                        <a:t>Garlan</a:t>
                      </a:r>
                      <a:endPar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Aesop</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Garlan</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Meta</a:t>
                      </a:r>
                      <a:r>
                        <a:rPr kumimoji="1" lang="zh-CN" altLang="en-US"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a:t>
                      </a: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H</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Honeywell Technology Center</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Steven Vestal</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Rapide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Stanford University</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Luckham</a:t>
                      </a:r>
                      <a:endPar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SADL </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SRI </a:t>
                      </a: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Mark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Moriconi</a:t>
                      </a:r>
                      <a:endPar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Unicon</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highlight>
                            <a:srgbClr val="FFFF00"/>
                          </a:highlight>
                          <a:latin typeface="+mn-lt"/>
                          <a:ea typeface="-윤고딕140" pitchFamily="18" charset="-127"/>
                          <a:cs typeface="Times New Roman" panose="02020603050405020304" pitchFamily="18" charset="0"/>
                        </a:rPr>
                        <a:t>Mary Shaw</a:t>
                      </a: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481604">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a:ln>
                            <a:noFill/>
                          </a:ln>
                          <a:solidFill>
                            <a:schemeClr val="tx1"/>
                          </a:solidFill>
                          <a:effectLst/>
                          <a:latin typeface="+mn-lt"/>
                          <a:ea typeface="-윤고딕140" pitchFamily="18" charset="-127"/>
                          <a:cs typeface="Times New Roman" panose="02020603050405020304" pitchFamily="18" charset="0"/>
                        </a:rPr>
                        <a:t>Wright</a:t>
                      </a: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Carnegie Mellon University</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1" hangingPunct="1">
                        <a:lnSpc>
                          <a:spcPct val="150000"/>
                        </a:lnSpc>
                        <a:spcBef>
                          <a:spcPct val="20000"/>
                        </a:spcBef>
                        <a:spcAft>
                          <a:spcPct val="0"/>
                        </a:spcAft>
                        <a:buClrTx/>
                        <a:buSzTx/>
                        <a:buFontTx/>
                        <a:buNone/>
                        <a:tabLst/>
                      </a:pPr>
                      <a:r>
                        <a:rPr kumimoji="1" lang="en-US" altLang="zh-CN"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rPr>
                        <a:t>David </a:t>
                      </a:r>
                      <a:r>
                        <a:rPr kumimoji="1" lang="en-US" altLang="zh-CN" sz="2000" b="0" i="0" u="none" strike="noStrike" cap="none" normalizeH="0" baseline="0" dirty="0" err="1">
                          <a:ln>
                            <a:noFill/>
                          </a:ln>
                          <a:solidFill>
                            <a:schemeClr val="tx1"/>
                          </a:solidFill>
                          <a:effectLst/>
                          <a:latin typeface="+mn-lt"/>
                          <a:ea typeface="-윤고딕140" pitchFamily="18" charset="-127"/>
                          <a:cs typeface="Times New Roman" panose="02020603050405020304" pitchFamily="18" charset="0"/>
                        </a:rPr>
                        <a:t>Garlan</a:t>
                      </a:r>
                      <a:endParaRPr kumimoji="1" lang="zh-CN" altLang="en-US" sz="2000" b="0" i="0" u="none" strike="noStrike" cap="none" normalizeH="0" baseline="0" dirty="0">
                        <a:ln>
                          <a:noFill/>
                        </a:ln>
                        <a:solidFill>
                          <a:schemeClr val="tx1"/>
                        </a:solidFill>
                        <a:effectLst/>
                        <a:latin typeface="+mn-lt"/>
                        <a:ea typeface="-윤고딕140" pitchFamily="18" charset="-127"/>
                        <a:cs typeface="Times New Roman" panose="02020603050405020304" pitchFamily="18"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bl>
          </a:graphicData>
        </a:graphic>
      </p:graphicFrame>
      <p:sp>
        <p:nvSpPr>
          <p:cNvPr id="9" name="文本框 8">
            <a:extLst>
              <a:ext uri="{FF2B5EF4-FFF2-40B4-BE49-F238E27FC236}">
                <a16:creationId xmlns:a16="http://schemas.microsoft.com/office/drawing/2014/main" id="{C8B92C67-BB7C-4710-87A9-B655E1FE5DA4}"/>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235383116"/>
      </p:ext>
    </p:extLst>
  </p:cSld>
  <p:clrMapOvr>
    <a:masterClrMapping/>
  </p:clrMapOvr>
  <p:transition/>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2">
            <a:extLst>
              <a:ext uri="{FF2B5EF4-FFF2-40B4-BE49-F238E27FC236}">
                <a16:creationId xmlns:a16="http://schemas.microsoft.com/office/drawing/2014/main" id="{DA930EEE-A16B-4320-A3A6-8C4C4C21C9B4}"/>
              </a:ext>
            </a:extLst>
          </p:cNvPr>
          <p:cNvSpPr txBox="1">
            <a:spLocks noChangeArrowheads="1"/>
          </p:cNvSpPr>
          <p:nvPr/>
        </p:nvSpPr>
        <p:spPr>
          <a:xfrm>
            <a:off x="479376" y="980728"/>
            <a:ext cx="11088737" cy="561662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buFont typeface="Wingdings" panose="05000000000000000000" pitchFamily="2" charset="2"/>
              <a:buChar char="n"/>
            </a:pPr>
            <a:r>
              <a:rPr lang="en-US" altLang="zh-CN" sz="2400" b="0" kern="0" dirty="0">
                <a:effectLst/>
                <a:latin typeface="华文中宋" panose="02010600040101010101" pitchFamily="2" charset="-122"/>
                <a:ea typeface="华文中宋" panose="02010600040101010101" pitchFamily="2" charset="-122"/>
              </a:rPr>
              <a:t>ADL</a:t>
            </a:r>
            <a:r>
              <a:rPr lang="zh-CN" altLang="en-US" sz="2400" b="0" kern="0" dirty="0">
                <a:effectLst/>
                <a:latin typeface="华文中宋" panose="02010600040101010101" pitchFamily="2" charset="-122"/>
                <a:ea typeface="华文中宋" panose="02010600040101010101" pitchFamily="2" charset="-122"/>
              </a:rPr>
              <a:t>发展缓慢，但它的一个替代工具，</a:t>
            </a:r>
            <a:r>
              <a:rPr lang="en-US" altLang="zh-CN" sz="2400" b="0" kern="0" dirty="0">
                <a:effectLst/>
                <a:latin typeface="华文中宋" panose="02010600040101010101" pitchFamily="2" charset="-122"/>
                <a:ea typeface="华文中宋" panose="02010600040101010101" pitchFamily="2" charset="-122"/>
              </a:rPr>
              <a:t>OMG</a:t>
            </a:r>
            <a:r>
              <a:rPr lang="zh-CN" altLang="en-US" sz="2400" b="0" kern="0" dirty="0">
                <a:effectLst/>
                <a:latin typeface="华文中宋" panose="02010600040101010101" pitchFamily="2" charset="-122"/>
                <a:ea typeface="华文中宋" panose="02010600040101010101" pitchFamily="2" charset="-122"/>
              </a:rPr>
              <a:t>组织的</a:t>
            </a:r>
            <a:r>
              <a:rPr lang="en-US" altLang="zh-CN" sz="2400" b="0" kern="0" dirty="0">
                <a:effectLst/>
                <a:latin typeface="华文中宋" panose="02010600040101010101" pitchFamily="2" charset="-122"/>
                <a:ea typeface="华文中宋" panose="02010600040101010101" pitchFamily="2" charset="-122"/>
              </a:rPr>
              <a:t>UML</a:t>
            </a:r>
            <a:r>
              <a:rPr lang="zh-CN" altLang="en-US" sz="2400" b="0" kern="0" dirty="0">
                <a:effectLst/>
                <a:latin typeface="华文中宋" panose="02010600040101010101" pitchFamily="2" charset="-122"/>
                <a:ea typeface="华文中宋" panose="02010600040101010101" pitchFamily="2" charset="-122"/>
              </a:rPr>
              <a:t>发展飞速。</a:t>
            </a:r>
            <a:endParaRPr lang="en-US" altLang="zh-CN" sz="2400" b="0" kern="0" dirty="0">
              <a:effectLst/>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400" b="0" kern="0" dirty="0">
                <a:effectLst/>
                <a:latin typeface="华文中宋" panose="02010600040101010101" pitchFamily="2" charset="-122"/>
                <a:ea typeface="华文中宋" panose="02010600040101010101" pitchFamily="2" charset="-122"/>
              </a:rPr>
              <a:t>标准建模语言</a:t>
            </a:r>
            <a:r>
              <a:rPr lang="en-US" altLang="zh-CN" sz="2400" b="0" kern="0" dirty="0">
                <a:effectLst/>
                <a:latin typeface="华文中宋" panose="02010600040101010101" pitchFamily="2" charset="-122"/>
                <a:ea typeface="华文中宋" panose="02010600040101010101" pitchFamily="2" charset="-122"/>
              </a:rPr>
              <a:t>UML</a:t>
            </a:r>
            <a:r>
              <a:rPr lang="zh-CN" altLang="en-US" sz="2400" b="0" kern="0" dirty="0">
                <a:effectLst/>
                <a:latin typeface="华文中宋" panose="02010600040101010101" pitchFamily="2" charset="-122"/>
                <a:ea typeface="华文中宋" panose="02010600040101010101" pitchFamily="2" charset="-122"/>
              </a:rPr>
              <a:t>的重要内容可以由下列五类图（共</a:t>
            </a:r>
            <a:r>
              <a:rPr lang="en-US" altLang="zh-CN" sz="2400" b="0" kern="0" dirty="0">
                <a:effectLst/>
                <a:latin typeface="华文中宋" panose="02010600040101010101" pitchFamily="2" charset="-122"/>
                <a:ea typeface="华文中宋" panose="02010600040101010101" pitchFamily="2" charset="-122"/>
              </a:rPr>
              <a:t>9</a:t>
            </a:r>
            <a:r>
              <a:rPr lang="zh-CN" altLang="en-US" sz="2400" b="0" kern="0" dirty="0">
                <a:effectLst/>
                <a:latin typeface="华文中宋" panose="02010600040101010101" pitchFamily="2" charset="-122"/>
                <a:ea typeface="华文中宋" panose="02010600040101010101" pitchFamily="2" charset="-122"/>
              </a:rPr>
              <a:t>种图形）来定义：</a:t>
            </a:r>
            <a:endParaRPr lang="en-US" altLang="zh-CN" sz="2400" b="0" kern="0" dirty="0">
              <a:effectLst/>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第一类是用例图（</a:t>
            </a:r>
            <a:r>
              <a:rPr lang="en-US" altLang="zh-CN" sz="2000" b="0" kern="0" dirty="0">
                <a:latin typeface="华文中宋" panose="02010600040101010101" pitchFamily="2" charset="-122"/>
                <a:ea typeface="华文中宋" panose="02010600040101010101" pitchFamily="2" charset="-122"/>
              </a:rPr>
              <a:t>Use case</a:t>
            </a:r>
            <a:r>
              <a:rPr lang="zh-CN" altLang="en-US" sz="2000" b="0" kern="0" dirty="0">
                <a:latin typeface="华文中宋" panose="02010600040101010101" pitchFamily="2" charset="-122"/>
                <a:ea typeface="华文中宋" panose="02010600040101010101" pitchFamily="2" charset="-122"/>
              </a:rPr>
              <a:t>）</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第二类是静态图 </a:t>
            </a:r>
            <a:r>
              <a:rPr lang="en-US" altLang="zh-CN" sz="2000" b="0" kern="0" dirty="0">
                <a:latin typeface="华文中宋" panose="02010600040101010101" pitchFamily="2" charset="-122"/>
                <a:ea typeface="华文中宋" panose="02010600040101010101" pitchFamily="2" charset="-122"/>
              </a:rPr>
              <a:t>(Static diagram):</a:t>
            </a:r>
            <a:r>
              <a:rPr lang="zh-CN" altLang="en-US" sz="2000" b="0" kern="0" dirty="0">
                <a:latin typeface="华文中宋" panose="02010600040101010101" pitchFamily="2" charset="-122"/>
                <a:ea typeface="华文中宋" panose="02010600040101010101" pitchFamily="2" charset="-122"/>
              </a:rPr>
              <a:t>类图</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包图</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、对象图</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solidFill>
                  <a:srgbClr val="C00000"/>
                </a:solidFill>
                <a:latin typeface="华文中宋" panose="02010600040101010101" pitchFamily="2" charset="-122"/>
                <a:ea typeface="华文中宋" panose="02010600040101010101" pitchFamily="2" charset="-122"/>
              </a:rPr>
              <a:t>第三类是行为图（</a:t>
            </a:r>
            <a:r>
              <a:rPr lang="en-US" altLang="zh-CN" sz="2000" b="0" kern="0" dirty="0">
                <a:solidFill>
                  <a:srgbClr val="C00000"/>
                </a:solidFill>
                <a:latin typeface="华文中宋" panose="02010600040101010101" pitchFamily="2" charset="-122"/>
                <a:ea typeface="华文中宋" panose="02010600040101010101" pitchFamily="2" charset="-122"/>
              </a:rPr>
              <a:t>Behavior diagram</a:t>
            </a:r>
            <a:r>
              <a:rPr lang="zh-CN" altLang="en-US" sz="2000" b="0" kern="0" dirty="0">
                <a:solidFill>
                  <a:srgbClr val="C00000"/>
                </a:solidFill>
                <a:latin typeface="华文中宋" panose="02010600040101010101" pitchFamily="2" charset="-122"/>
                <a:ea typeface="华文中宋" panose="02010600040101010101" pitchFamily="2" charset="-122"/>
              </a:rPr>
              <a:t>）：状态图、活动图</a:t>
            </a:r>
            <a:endParaRPr lang="en-US" altLang="zh-CN" sz="2000" b="0" kern="0" dirty="0">
              <a:solidFill>
                <a:srgbClr val="C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solidFill>
                  <a:srgbClr val="C00000"/>
                </a:solidFill>
                <a:latin typeface="华文中宋" panose="02010600040101010101" pitchFamily="2" charset="-122"/>
                <a:ea typeface="华文中宋" panose="02010600040101010101" pitchFamily="2" charset="-122"/>
              </a:rPr>
              <a:t>第四类是交互图（</a:t>
            </a:r>
            <a:r>
              <a:rPr lang="en-US" altLang="zh-CN" sz="2000" b="0" kern="0" dirty="0">
                <a:solidFill>
                  <a:srgbClr val="C00000"/>
                </a:solidFill>
                <a:latin typeface="华文中宋" panose="02010600040101010101" pitchFamily="2" charset="-122"/>
                <a:ea typeface="华文中宋" panose="02010600040101010101" pitchFamily="2" charset="-122"/>
              </a:rPr>
              <a:t>Interactive diagram</a:t>
            </a:r>
            <a:r>
              <a:rPr lang="zh-CN" altLang="en-US" sz="2000" b="0" kern="0" dirty="0">
                <a:solidFill>
                  <a:srgbClr val="C00000"/>
                </a:solidFill>
                <a:latin typeface="华文中宋" panose="02010600040101010101" pitchFamily="2" charset="-122"/>
                <a:ea typeface="华文中宋" panose="02010600040101010101" pitchFamily="2" charset="-122"/>
              </a:rPr>
              <a:t>）：顺序图、合作图</a:t>
            </a:r>
            <a:endParaRPr lang="en-US" altLang="zh-CN" sz="2000" b="0" kern="0" dirty="0">
              <a:solidFill>
                <a:srgbClr val="C00000"/>
              </a:solidFill>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五类是实现图 </a:t>
            </a:r>
            <a:r>
              <a:rPr lang="en-US" altLang="zh-CN" sz="2000" b="0" kern="0" dirty="0">
                <a:latin typeface="华文中宋" panose="02010600040101010101" pitchFamily="2" charset="-122"/>
                <a:ea typeface="华文中宋" panose="02010600040101010101" pitchFamily="2" charset="-122"/>
              </a:rPr>
              <a:t>( Implementation diagram )</a:t>
            </a:r>
            <a:r>
              <a:rPr lang="zh-CN" altLang="en-US" sz="2000" b="0" kern="0" dirty="0">
                <a:latin typeface="华文中宋" panose="02010600040101010101" pitchFamily="2" charset="-122"/>
                <a:ea typeface="华文中宋" panose="02010600040101010101" pitchFamily="2" charset="-122"/>
              </a:rPr>
              <a:t>：组件图、配置图</a:t>
            </a:r>
            <a:endParaRPr lang="en-US" altLang="zh-CN" sz="2000" b="0" kern="0" dirty="0">
              <a:latin typeface="华文中宋" panose="02010600040101010101" pitchFamily="2" charset="-122"/>
              <a:ea typeface="华文中宋" panose="02010600040101010101" pitchFamily="2" charset="-122"/>
            </a:endParaRPr>
          </a:p>
          <a:p>
            <a:pPr>
              <a:buFont typeface="Wingdings" panose="05000000000000000000" pitchFamily="2" charset="2"/>
              <a:buChar char="n"/>
            </a:pPr>
            <a:r>
              <a:rPr lang="zh-CN" altLang="en-US" sz="2400" b="0" kern="0" dirty="0">
                <a:effectLst/>
                <a:latin typeface="华文中宋" panose="02010600040101010101" pitchFamily="2" charset="-122"/>
                <a:ea typeface="华文中宋" panose="02010600040101010101" pitchFamily="2" charset="-122"/>
              </a:rPr>
              <a:t>从应用的角度看，当采用面向对象技术设计系统时，首先是描述需求；其次根据需求建立系统的静态模型，以构造系统的结构；第三步是描述系统的行为。</a:t>
            </a:r>
            <a:endParaRPr lang="en-US" altLang="zh-CN" sz="2400" b="0" kern="0" dirty="0">
              <a:effectLst/>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latin typeface="华文中宋" panose="02010600040101010101" pitchFamily="2" charset="-122"/>
                <a:ea typeface="华文中宋" panose="02010600040101010101" pitchFamily="2" charset="-122"/>
              </a:rPr>
              <a:t>静态图（第一步与第二步中所建立的模型）</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用例图、类图（包含包图）、对象图、组件图和配置图这五个图形，是标准建模语言</a:t>
            </a:r>
            <a:r>
              <a:rPr lang="en-US" altLang="zh-CN" sz="2000" b="0" kern="0" dirty="0">
                <a:latin typeface="华文中宋" panose="02010600040101010101" pitchFamily="2" charset="-122"/>
                <a:ea typeface="华文中宋" panose="02010600040101010101" pitchFamily="2" charset="-122"/>
              </a:rPr>
              <a:t>UML</a:t>
            </a:r>
            <a:r>
              <a:rPr lang="zh-CN" altLang="en-US" sz="2000" b="0" kern="0" dirty="0">
                <a:latin typeface="华文中宋" panose="02010600040101010101" pitchFamily="2" charset="-122"/>
                <a:ea typeface="华文中宋" panose="02010600040101010101" pitchFamily="2" charset="-122"/>
              </a:rPr>
              <a:t>的静态建模机制。</a:t>
            </a:r>
            <a:endParaRPr lang="en-US" altLang="zh-CN" sz="2000" b="0" kern="0" dirty="0">
              <a:latin typeface="华文中宋" panose="02010600040101010101" pitchFamily="2" charset="-122"/>
              <a:ea typeface="华文中宋" panose="02010600040101010101" pitchFamily="2" charset="-122"/>
            </a:endParaRPr>
          </a:p>
          <a:p>
            <a:pPr lvl="1">
              <a:buFont typeface="Wingdings" panose="05000000000000000000" pitchFamily="2" charset="2"/>
              <a:buChar char="u"/>
            </a:pPr>
            <a:r>
              <a:rPr lang="zh-CN" altLang="en-US" sz="2000" b="0" kern="0" dirty="0">
                <a:solidFill>
                  <a:srgbClr val="C00000"/>
                </a:solidFill>
                <a:latin typeface="华文中宋" panose="02010600040101010101" pitchFamily="2" charset="-122"/>
                <a:ea typeface="华文中宋" panose="02010600040101010101" pitchFamily="2" charset="-122"/>
              </a:rPr>
              <a:t>动态图</a:t>
            </a:r>
            <a:r>
              <a:rPr lang="zh-CN" altLang="en-US" sz="2000" b="0" kern="0" dirty="0">
                <a:latin typeface="华文中宋" panose="02010600040101010101" pitchFamily="2" charset="-122"/>
                <a:ea typeface="华文中宋" panose="02010600040101010101" pitchFamily="2" charset="-122"/>
              </a:rPr>
              <a:t>（第三步中所建立的模型：执行时的时序状态或交互关系）</a:t>
            </a:r>
            <a:r>
              <a:rPr lang="en-US" altLang="zh-CN" sz="2000" b="0" kern="0" dirty="0">
                <a:latin typeface="华文中宋" panose="02010600040101010101" pitchFamily="2" charset="-122"/>
                <a:ea typeface="华文中宋" panose="02010600040101010101" pitchFamily="2" charset="-122"/>
              </a:rPr>
              <a:t>:</a:t>
            </a:r>
            <a:r>
              <a:rPr lang="zh-CN" altLang="en-US" sz="2000" b="0" kern="0" dirty="0">
                <a:latin typeface="华文中宋" panose="02010600040101010101" pitchFamily="2" charset="-122"/>
                <a:ea typeface="华文中宋" panose="02010600040101010101" pitchFamily="2" charset="-122"/>
              </a:rPr>
              <a:t>状态图、活动图、顺序图和合作图这四个图形。</a:t>
            </a:r>
          </a:p>
        </p:txBody>
      </p:sp>
      <p:sp>
        <p:nvSpPr>
          <p:cNvPr id="7" name="文本框 6">
            <a:extLst>
              <a:ext uri="{FF2B5EF4-FFF2-40B4-BE49-F238E27FC236}">
                <a16:creationId xmlns:a16="http://schemas.microsoft.com/office/drawing/2014/main" id="{F079FA7E-A8C0-4D1C-9EEF-D9D63D05DE2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31527460"/>
      </p:ext>
    </p:extLst>
  </p:cSld>
  <p:clrMapOvr>
    <a:masterClrMapping/>
  </p:clrMapOvr>
  <p:transition/>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内容占位符 2"/>
          <p:cNvSpPr>
            <a:spLocks noGrp="1"/>
          </p:cNvSpPr>
          <p:nvPr>
            <p:ph idx="1"/>
          </p:nvPr>
        </p:nvSpPr>
        <p:spPr>
          <a:xfrm>
            <a:off x="551384" y="1023749"/>
            <a:ext cx="11089232" cy="5832648"/>
          </a:xfrm>
        </p:spPr>
        <p:txBody>
          <a:bodyPr/>
          <a:lstStyle/>
          <a:p>
            <a:pPr eaLnBrk="1" hangingPunct="1">
              <a:lnSpc>
                <a:spcPct val="100000"/>
              </a:lnSpc>
              <a:buFont typeface="Wingdings" panose="05000000000000000000" pitchFamily="2" charset="2"/>
              <a:buChar char="p"/>
            </a:pPr>
            <a:r>
              <a:rPr lang="zh-CN" altLang="en-US" sz="2400" dirty="0">
                <a:solidFill>
                  <a:schemeClr val="tx1"/>
                </a:solidFill>
                <a:effectLst/>
                <a:latin typeface="华文中宋" panose="02010600040101010101" pitchFamily="2" charset="-122"/>
                <a:ea typeface="华文中宋" panose="02010600040101010101" pitchFamily="2" charset="-122"/>
              </a:rPr>
              <a:t>设计是一个创造性的活动。</a:t>
            </a:r>
            <a:r>
              <a:rPr lang="zh-CN" altLang="en-US" sz="2400" dirty="0">
                <a:solidFill>
                  <a:srgbClr val="C00000"/>
                </a:solidFill>
                <a:effectLst/>
                <a:highlight>
                  <a:srgbClr val="FFFF00"/>
                </a:highlight>
                <a:latin typeface="华文中宋" panose="02010600040101010101" pitchFamily="2" charset="-122"/>
                <a:ea typeface="华文中宋" panose="02010600040101010101" pitchFamily="2" charset="-122"/>
              </a:rPr>
              <a:t>如何做出优秀的结构设计？</a:t>
            </a:r>
            <a:endParaRPr lang="en-US" altLang="zh-CN" sz="2400" dirty="0">
              <a:solidFill>
                <a:srgbClr val="C00000"/>
              </a:solidFill>
              <a:effectLst/>
              <a:highlight>
                <a:srgbClr val="FFFF00"/>
              </a:highlight>
              <a:latin typeface="华文中宋" panose="02010600040101010101" pitchFamily="2" charset="-122"/>
              <a:ea typeface="华文中宋" panose="02010600040101010101" pitchFamily="2" charset="-122"/>
            </a:endParaRPr>
          </a:p>
          <a:p>
            <a:pPr marL="261922" lvl="1" indent="0" eaLnBrk="1" hangingPunct="1">
              <a:lnSpc>
                <a:spcPct val="100000"/>
              </a:lnSpc>
              <a:buNone/>
            </a:pPr>
            <a:r>
              <a:rPr lang="zh-CN" altLang="en-US" dirty="0">
                <a:solidFill>
                  <a:srgbClr val="324A7A"/>
                </a:solidFill>
                <a:latin typeface="Times New Roman" panose="02020603050405020304" pitchFamily="18" charset="0"/>
              </a:rPr>
              <a:t>复用，优化折中，分而用之</a:t>
            </a:r>
            <a:endParaRPr lang="en-US" altLang="zh-CN" dirty="0">
              <a:solidFill>
                <a:srgbClr val="324A7A"/>
              </a:solidFill>
              <a:latin typeface="Times New Roman" panose="02020603050405020304" pitchFamily="18" charset="0"/>
            </a:endParaRPr>
          </a:p>
          <a:p>
            <a:pPr eaLnBrk="1" hangingPunct="1">
              <a:lnSpc>
                <a:spcPct val="100000"/>
              </a:lnSpc>
              <a:buFont typeface="Wingdings" panose="05000000000000000000" pitchFamily="2" charset="2"/>
              <a:buChar char="p"/>
            </a:pPr>
            <a:r>
              <a:rPr lang="en-US" altLang="zh-CN" sz="2400" dirty="0">
                <a:solidFill>
                  <a:srgbClr val="C00000"/>
                </a:solidFill>
                <a:effectLst/>
                <a:latin typeface="Times New Roman" panose="02020603050405020304" pitchFamily="18" charset="0"/>
              </a:rPr>
              <a:t>Micro Pattern(Design Pattern) and Macro Pattern (Architectural</a:t>
            </a:r>
            <a:r>
              <a:rPr lang="zh-CN" altLang="en-US" sz="2400" dirty="0">
                <a:solidFill>
                  <a:srgbClr val="C00000"/>
                </a:solidFill>
                <a:effectLst/>
                <a:latin typeface="Times New Roman" panose="02020603050405020304" pitchFamily="18" charset="0"/>
              </a:rPr>
              <a:t> </a:t>
            </a:r>
            <a:r>
              <a:rPr lang="en-US" altLang="zh-CN" sz="2400" dirty="0">
                <a:solidFill>
                  <a:srgbClr val="C00000"/>
                </a:solidFill>
                <a:effectLst/>
                <a:latin typeface="Times New Roman" panose="02020603050405020304" pitchFamily="18" charset="0"/>
              </a:rPr>
              <a:t>Styles)</a:t>
            </a:r>
          </a:p>
          <a:p>
            <a:pPr marL="261922" lvl="1" indent="0" eaLnBrk="1" hangingPunct="1">
              <a:lnSpc>
                <a:spcPct val="100000"/>
              </a:lnSpc>
              <a:buNone/>
            </a:pPr>
            <a:r>
              <a:rPr lang="zh-CN" altLang="en-US" dirty="0">
                <a:solidFill>
                  <a:srgbClr val="324A7A"/>
                </a:solidFill>
                <a:latin typeface="Times New Roman" panose="02020603050405020304" pitchFamily="18" charset="0"/>
              </a:rPr>
              <a:t>在很多工程领域中，一个设计良好的通用模式是一个工程领域的技术成熟标志之一表现为技术手册和专业课程。</a:t>
            </a:r>
            <a:endParaRPr lang="en-US" altLang="zh-CN" dirty="0">
              <a:solidFill>
                <a:srgbClr val="324A7A"/>
              </a:solidFill>
              <a:latin typeface="Times New Roman" panose="02020603050405020304" pitchFamily="18" charset="0"/>
            </a:endParaRPr>
          </a:p>
          <a:p>
            <a:pPr eaLnBrk="1" hangingPunct="1">
              <a:lnSpc>
                <a:spcPct val="150000"/>
              </a:lnSpc>
              <a:buFont typeface="Wingdings" panose="05000000000000000000" pitchFamily="2" charset="2"/>
              <a:buChar char="p"/>
            </a:pPr>
            <a:r>
              <a:rPr lang="zh-CN" altLang="en-US" sz="2400" b="0" dirty="0">
                <a:solidFill>
                  <a:schemeClr val="tx1"/>
                </a:solidFill>
                <a:effectLst/>
                <a:latin typeface="华文中宋" panose="02010600040101010101" pitchFamily="2" charset="-122"/>
                <a:ea typeface="华文中宋" panose="02010600040101010101" pitchFamily="2" charset="-122"/>
              </a:rPr>
              <a:t>软件模式是将模式的一般概念应用于软件开发领域。软件模式并非仅限于设计模式，还包括架构模式、分析模式、过程模式、</a:t>
            </a:r>
            <a:r>
              <a:rPr lang="en-US" altLang="zh-CN" sz="2400" b="0" dirty="0">
                <a:solidFill>
                  <a:schemeClr val="tx1"/>
                </a:solidFill>
                <a:effectLst/>
                <a:latin typeface="华文中宋" panose="02010600040101010101" pitchFamily="2" charset="-122"/>
                <a:ea typeface="华文中宋" panose="02010600040101010101" pitchFamily="2" charset="-122"/>
              </a:rPr>
              <a:t>UI</a:t>
            </a:r>
            <a:r>
              <a:rPr lang="zh-CN" altLang="en-US" sz="2400" b="0" dirty="0">
                <a:solidFill>
                  <a:schemeClr val="tx1"/>
                </a:solidFill>
                <a:effectLst/>
                <a:latin typeface="华文中宋" panose="02010600040101010101" pitchFamily="2" charset="-122"/>
                <a:ea typeface="华文中宋" panose="02010600040101010101" pitchFamily="2" charset="-122"/>
              </a:rPr>
              <a:t>模式等。实际上，在软件生存期的每一个阶段都存在着一些被认同的模式。 </a:t>
            </a:r>
            <a:endParaRPr lang="en-US" altLang="zh-CN" sz="2400" b="0" dirty="0">
              <a:solidFill>
                <a:schemeClr val="tx1"/>
              </a:solidFill>
              <a:effectLst/>
              <a:latin typeface="华文中宋" panose="02010600040101010101" pitchFamily="2" charset="-122"/>
              <a:ea typeface="华文中宋" panose="02010600040101010101" pitchFamily="2" charset="-122"/>
            </a:endParaRPr>
          </a:p>
          <a:p>
            <a:pPr eaLnBrk="1" hangingPunct="1">
              <a:lnSpc>
                <a:spcPct val="100000"/>
              </a:lnSpc>
              <a:buFont typeface="Wingdings" panose="05000000000000000000" pitchFamily="2" charset="2"/>
              <a:buChar char="p"/>
            </a:pPr>
            <a:r>
              <a:rPr lang="en-US" altLang="zh-CN" sz="2400" b="0" dirty="0">
                <a:solidFill>
                  <a:schemeClr val="tx1"/>
                </a:solidFill>
                <a:effectLst/>
                <a:highlight>
                  <a:srgbClr val="FFFF00"/>
                </a:highlight>
                <a:latin typeface="华文中宋" panose="02010600040101010101" pitchFamily="2" charset="-122"/>
                <a:ea typeface="华文中宋" panose="02010600040101010101" pitchFamily="2" charset="-122"/>
              </a:rPr>
              <a:t>SA</a:t>
            </a:r>
            <a:r>
              <a:rPr lang="zh-CN" altLang="en-US" sz="2400" b="0" dirty="0">
                <a:solidFill>
                  <a:schemeClr val="tx1"/>
                </a:solidFill>
                <a:effectLst/>
                <a:highlight>
                  <a:srgbClr val="FFFF00"/>
                </a:highlight>
                <a:latin typeface="华文中宋" panose="02010600040101010101" pitchFamily="2" charset="-122"/>
                <a:ea typeface="华文中宋" panose="02010600040101010101" pitchFamily="2" charset="-122"/>
              </a:rPr>
              <a:t>设计的特点之一是系统组织惯用模式的使用。</a:t>
            </a:r>
            <a:endParaRPr lang="en-US" altLang="zh-CN" sz="2400" b="0" dirty="0">
              <a:solidFill>
                <a:schemeClr val="tx1"/>
              </a:solidFill>
              <a:effectLst/>
              <a:highlight>
                <a:srgbClr val="FFFF00"/>
              </a:highlight>
              <a:latin typeface="华文中宋" panose="02010600040101010101" pitchFamily="2" charset="-122"/>
              <a:ea typeface="华文中宋" panose="02010600040101010101" pitchFamily="2" charset="-122"/>
            </a:endParaRPr>
          </a:p>
          <a:p>
            <a:pPr marL="261922" lvl="1" indent="0" eaLnBrk="1" hangingPunct="1">
              <a:lnSpc>
                <a:spcPct val="100000"/>
              </a:lnSpc>
              <a:buNone/>
            </a:pPr>
            <a:r>
              <a:rPr lang="zh-CN" altLang="en-US" dirty="0">
                <a:solidFill>
                  <a:srgbClr val="324A7A"/>
                </a:solidFill>
                <a:latin typeface="Times New Roman" panose="02020603050405020304" pitchFamily="18" charset="0"/>
              </a:rPr>
              <a:t>展示软件体系结构丰富的选择空间以及风格选择的权衡</a:t>
            </a:r>
            <a:endParaRPr lang="en-US" altLang="zh-CN" dirty="0">
              <a:solidFill>
                <a:srgbClr val="324A7A"/>
              </a:solidFill>
              <a:latin typeface="Times New Roman" panose="02020603050405020304" pitchFamily="18" charset="0"/>
            </a:endParaRPr>
          </a:p>
          <a:p>
            <a:pPr lvl="1" eaLnBrk="1" hangingPunct="1">
              <a:lnSpc>
                <a:spcPct val="100000"/>
              </a:lnSpc>
            </a:pPr>
            <a:endParaRPr lang="en-US" altLang="zh-CN" dirty="0">
              <a:latin typeface="Times New Roman" panose="02020603050405020304" pitchFamily="18" charset="0"/>
            </a:endParaRPr>
          </a:p>
          <a:p>
            <a:pPr lvl="1" eaLnBrk="1" hangingPunct="1">
              <a:lnSpc>
                <a:spcPct val="100000"/>
              </a:lnSpc>
            </a:pPr>
            <a:endParaRPr lang="zh-CN" altLang="en-US" dirty="0">
              <a:latin typeface="Times New Roman" panose="02020603050405020304" pitchFamily="18" charset="0"/>
            </a:endParaRPr>
          </a:p>
        </p:txBody>
      </p:sp>
      <p:sp>
        <p:nvSpPr>
          <p:cNvPr id="4" name="文本框 3">
            <a:extLst>
              <a:ext uri="{FF2B5EF4-FFF2-40B4-BE49-F238E27FC236}">
                <a16:creationId xmlns:a16="http://schemas.microsoft.com/office/drawing/2014/main" id="{B54661A2-4B6B-4516-B3BB-D15CEBAE4AF8}"/>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59905188"/>
      </p:ext>
    </p:extLst>
  </p:cSld>
  <p:clrMapOvr>
    <a:masterClrMapping/>
  </p:clrMapOvr>
  <p:transition/>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B176BD3-368F-45DF-811C-8DAF051226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616280" y="980727"/>
            <a:ext cx="3480546" cy="55454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7">
            <a:extLst>
              <a:ext uri="{FF2B5EF4-FFF2-40B4-BE49-F238E27FC236}">
                <a16:creationId xmlns:a16="http://schemas.microsoft.com/office/drawing/2014/main" id="{D96AF344-1331-416D-93D1-173C2B2C5F8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2312" y="3321381"/>
            <a:ext cx="2213968" cy="20518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3">
            <a:extLst>
              <a:ext uri="{FF2B5EF4-FFF2-40B4-BE49-F238E27FC236}">
                <a16:creationId xmlns:a16="http://schemas.microsoft.com/office/drawing/2014/main" id="{A9413835-2E31-4949-AEA5-D63C81CECCA1}"/>
              </a:ext>
            </a:extLst>
          </p:cNvPr>
          <p:cNvSpPr txBox="1">
            <a:spLocks noChangeArrowheads="1"/>
          </p:cNvSpPr>
          <p:nvPr/>
        </p:nvSpPr>
        <p:spPr bwMode="auto">
          <a:xfrm>
            <a:off x="551384" y="980727"/>
            <a:ext cx="8064896" cy="55454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449263" indent="-449263" algn="just" rtl="0" eaLnBrk="0" fontAlgn="base" hangingPunct="0">
              <a:lnSpc>
                <a:spcPct val="110000"/>
              </a:lnSpc>
              <a:spcBef>
                <a:spcPct val="20000"/>
              </a:spcBef>
              <a:spcAft>
                <a:spcPct val="0"/>
              </a:spcAft>
              <a:buSzPct val="100000"/>
              <a:buFont typeface="Wingdings" pitchFamily="2" charset="2"/>
              <a:buChar char="p"/>
              <a:defRPr sz="2400" b="1">
                <a:solidFill>
                  <a:srgbClr val="112F8F"/>
                </a:solidFill>
                <a:latin typeface="Times New Roman" pitchFamily="18" charset="0"/>
                <a:ea typeface="+mn-ea"/>
                <a:cs typeface="Times New Roman" pitchFamily="18" charset="0"/>
              </a:defRPr>
            </a:lvl1pPr>
            <a:lvl2pPr marL="914400" indent="-285750" algn="just" rtl="0" eaLnBrk="0" fontAlgn="base" hangingPunct="0">
              <a:lnSpc>
                <a:spcPct val="110000"/>
              </a:lnSpc>
              <a:spcBef>
                <a:spcPct val="20000"/>
              </a:spcBef>
              <a:spcAft>
                <a:spcPct val="0"/>
              </a:spcAft>
              <a:buClr>
                <a:srgbClr val="A50021"/>
              </a:buClr>
              <a:buFont typeface="Wingdings" pitchFamily="2" charset="2"/>
              <a:buChar char="Ø"/>
              <a:defRPr sz="2000" b="1">
                <a:solidFill>
                  <a:srgbClr val="112F8F"/>
                </a:solidFill>
                <a:latin typeface="Times New Roman" pitchFamily="18" charset="0"/>
                <a:ea typeface="+mn-ea"/>
                <a:cs typeface="Times New Roman" pitchFamily="18" charset="0"/>
              </a:defRPr>
            </a:lvl2pPr>
            <a:lvl3pPr marL="1322388" indent="-228600" algn="just" rtl="0" eaLnBrk="0" fontAlgn="base" hangingPunct="0">
              <a:spcBef>
                <a:spcPct val="20000"/>
              </a:spcBef>
              <a:spcAft>
                <a:spcPct val="0"/>
              </a:spcAft>
              <a:buChar char="•"/>
              <a:defRPr sz="2400" b="1">
                <a:solidFill>
                  <a:srgbClr val="112F8F"/>
                </a:solidFill>
                <a:latin typeface="Times New Roman" pitchFamily="18" charset="0"/>
                <a:ea typeface="+mn-ea"/>
                <a:cs typeface="Times New Roman" pitchFamily="18" charset="0"/>
              </a:defRPr>
            </a:lvl3pPr>
            <a:lvl4pPr marL="1730375"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4pPr>
            <a:lvl5pPr marL="2138363" indent="-228600" algn="just" rtl="0" eaLnBrk="0" fontAlgn="base" hangingPunct="0">
              <a:spcBef>
                <a:spcPct val="20000"/>
              </a:spcBef>
              <a:spcAft>
                <a:spcPct val="0"/>
              </a:spcAft>
              <a:buChar char="»"/>
              <a:defRPr sz="2000">
                <a:solidFill>
                  <a:schemeClr val="tx1"/>
                </a:solidFill>
                <a:latin typeface="Times New Roman" pitchFamily="18" charset="0"/>
                <a:ea typeface="黑体" pitchFamily="2" charset="-122"/>
                <a:cs typeface="Times New Roman" pitchFamily="18" charset="0"/>
              </a:defRPr>
            </a:lvl5pPr>
            <a:lvl6pPr marL="2595563" indent="-228600" algn="l" rtl="0" eaLnBrk="1" fontAlgn="base" hangingPunct="1">
              <a:spcBef>
                <a:spcPct val="20000"/>
              </a:spcBef>
              <a:spcAft>
                <a:spcPct val="0"/>
              </a:spcAft>
              <a:buChar char="»"/>
              <a:defRPr sz="2000">
                <a:solidFill>
                  <a:schemeClr val="tx1"/>
                </a:solidFill>
                <a:latin typeface="+mn-lt"/>
                <a:ea typeface="宋体" pitchFamily="2" charset="-122"/>
              </a:defRPr>
            </a:lvl6pPr>
            <a:lvl7pPr marL="3052763" indent="-228600" algn="l" rtl="0" eaLnBrk="1" fontAlgn="base" hangingPunct="1">
              <a:spcBef>
                <a:spcPct val="20000"/>
              </a:spcBef>
              <a:spcAft>
                <a:spcPct val="0"/>
              </a:spcAft>
              <a:buChar char="»"/>
              <a:defRPr sz="2000">
                <a:solidFill>
                  <a:schemeClr val="tx1"/>
                </a:solidFill>
                <a:latin typeface="+mn-lt"/>
                <a:ea typeface="宋体" pitchFamily="2" charset="-122"/>
              </a:defRPr>
            </a:lvl7pPr>
            <a:lvl8pPr marL="3509963" indent="-228600" algn="l" rtl="0" eaLnBrk="1" fontAlgn="base" hangingPunct="1">
              <a:spcBef>
                <a:spcPct val="20000"/>
              </a:spcBef>
              <a:spcAft>
                <a:spcPct val="0"/>
              </a:spcAft>
              <a:buChar char="»"/>
              <a:defRPr sz="2000">
                <a:solidFill>
                  <a:schemeClr val="tx1"/>
                </a:solidFill>
                <a:latin typeface="+mn-lt"/>
                <a:ea typeface="宋体" pitchFamily="2" charset="-122"/>
              </a:defRPr>
            </a:lvl8pPr>
            <a:lvl9pPr marL="3967163" indent="-228600" algn="l" rtl="0" eaLnBrk="1" fontAlgn="base" hangingPunct="1">
              <a:spcBef>
                <a:spcPct val="20000"/>
              </a:spcBef>
              <a:spcAft>
                <a:spcPct val="0"/>
              </a:spcAft>
              <a:buChar char="»"/>
              <a:defRPr sz="2000">
                <a:solidFill>
                  <a:schemeClr val="tx1"/>
                </a:solidFill>
                <a:latin typeface="+mn-lt"/>
                <a:ea typeface="宋体" pitchFamily="2" charset="-122"/>
              </a:defRPr>
            </a:lvl9pPr>
          </a:lstStyle>
          <a:p>
            <a:pPr eaLnBrk="1" hangingPunct="1">
              <a:lnSpc>
                <a:spcPct val="150000"/>
              </a:lnSpc>
            </a:pPr>
            <a:r>
              <a:rPr kumimoji="1" lang="zh-CN" altLang="en-US" b="0" kern="0" dirty="0">
                <a:solidFill>
                  <a:schemeClr val="tx1"/>
                </a:solidFill>
                <a:latin typeface="+mn-lt"/>
                <a:ea typeface="华文中宋" panose="02010600040101010101" pitchFamily="2" charset="-122"/>
              </a:rPr>
              <a:t>软件业的</a:t>
            </a:r>
            <a:r>
              <a:rPr kumimoji="1" lang="zh-CN" altLang="en-US" u="sng" kern="0" dirty="0">
                <a:solidFill>
                  <a:srgbClr val="C00000"/>
                </a:solidFill>
                <a:highlight>
                  <a:srgbClr val="FFFF00"/>
                </a:highlight>
                <a:latin typeface="+mn-lt"/>
                <a:ea typeface="华文中宋" panose="02010600040101010101" pitchFamily="2" charset="-122"/>
              </a:rPr>
              <a:t>圣经</a:t>
            </a:r>
            <a:r>
              <a:rPr kumimoji="1" lang="zh-CN" altLang="en-US" b="0" kern="0" dirty="0">
                <a:solidFill>
                  <a:schemeClr val="tx1"/>
                </a:solidFill>
                <a:latin typeface="+mn-lt"/>
                <a:ea typeface="华文中宋" panose="02010600040101010101" pitchFamily="2" charset="-122"/>
              </a:rPr>
              <a:t>：设计模式 </a:t>
            </a:r>
            <a:r>
              <a:rPr kumimoji="1" lang="en-US" altLang="zh-CN" b="0" kern="0" dirty="0">
                <a:solidFill>
                  <a:schemeClr val="tx1"/>
                </a:solidFill>
                <a:latin typeface="+mn-lt"/>
                <a:ea typeface="华文中宋" panose="02010600040101010101" pitchFamily="2" charset="-122"/>
              </a:rPr>
              <a:t>Design Pattern</a:t>
            </a:r>
            <a:endParaRPr kumimoji="1" lang="zh-CN" altLang="en-US" b="0" kern="0" dirty="0">
              <a:solidFill>
                <a:schemeClr val="tx1"/>
              </a:solidFill>
              <a:latin typeface="+mn-lt"/>
              <a:ea typeface="华文中宋" panose="02010600040101010101" pitchFamily="2" charset="-122"/>
            </a:endParaRPr>
          </a:p>
          <a:p>
            <a:pPr eaLnBrk="1" hangingPunct="1">
              <a:lnSpc>
                <a:spcPct val="150000"/>
              </a:lnSpc>
            </a:pPr>
            <a:r>
              <a:rPr kumimoji="1" lang="zh-CN" altLang="en-US" b="0" kern="0" dirty="0">
                <a:solidFill>
                  <a:schemeClr val="tx1"/>
                </a:solidFill>
                <a:latin typeface="+mn-lt"/>
                <a:ea typeface="华文中宋" panose="02010600040101010101" pitchFamily="2" charset="-122"/>
              </a:rPr>
              <a:t>每个模式都描述了一个</a:t>
            </a:r>
            <a:r>
              <a:rPr kumimoji="1" lang="zh-CN" altLang="en-US" b="0" dirty="0">
                <a:solidFill>
                  <a:srgbClr val="C00000"/>
                </a:solidFill>
                <a:latin typeface="+mn-lt"/>
                <a:ea typeface="华文中宋" panose="02010600040101010101" pitchFamily="2" charset="-122"/>
              </a:rPr>
              <a:t>在我们的环境中不断出现的问题</a:t>
            </a:r>
            <a:r>
              <a:rPr kumimoji="1" lang="zh-CN" altLang="en-US" b="0" kern="0" dirty="0">
                <a:solidFill>
                  <a:schemeClr val="tx1"/>
                </a:solidFill>
                <a:latin typeface="+mn-lt"/>
                <a:ea typeface="华文中宋" panose="02010600040101010101" pitchFamily="2" charset="-122"/>
              </a:rPr>
              <a:t>，然后描述了该问题的</a:t>
            </a:r>
            <a:r>
              <a:rPr kumimoji="1" lang="zh-CN" altLang="en-US" b="0" dirty="0">
                <a:solidFill>
                  <a:srgbClr val="C00000"/>
                </a:solidFill>
                <a:latin typeface="+mn-lt"/>
                <a:ea typeface="华文中宋" panose="02010600040101010101" pitchFamily="2" charset="-122"/>
              </a:rPr>
              <a:t>解决方案</a:t>
            </a:r>
            <a:r>
              <a:rPr kumimoji="1" lang="zh-CN" altLang="en-US" b="0" kern="0" dirty="0">
                <a:solidFill>
                  <a:schemeClr val="tx1"/>
                </a:solidFill>
                <a:latin typeface="+mn-lt"/>
                <a:ea typeface="华文中宋" panose="02010600040101010101" pitchFamily="2" charset="-122"/>
              </a:rPr>
              <a:t>的核心，通过这种方式，我们可以无数次地重用那些已有的解决方案，无需再重复相同的工作。 </a:t>
            </a:r>
          </a:p>
          <a:p>
            <a:pPr eaLnBrk="1" hangingPunct="1">
              <a:lnSpc>
                <a:spcPct val="150000"/>
              </a:lnSpc>
            </a:pPr>
            <a:r>
              <a:rPr kumimoji="1" lang="zh-CN" altLang="en-US" b="0" kern="0" dirty="0">
                <a:solidFill>
                  <a:schemeClr val="tx1"/>
                </a:solidFill>
                <a:latin typeface="+mn-lt"/>
                <a:ea typeface="华文中宋" panose="02010600040101010101" pitchFamily="2" charset="-122"/>
              </a:rPr>
              <a:t>模式</a:t>
            </a:r>
            <a:endParaRPr kumimoji="1" lang="en-US" altLang="zh-CN" kern="0" dirty="0">
              <a:solidFill>
                <a:srgbClr val="C00000"/>
              </a:solidFill>
              <a:latin typeface="+mn-lt"/>
              <a:ea typeface="华文中宋" panose="02010600040101010101" pitchFamily="2" charset="-122"/>
            </a:endParaRPr>
          </a:p>
          <a:p>
            <a:pPr lvl="1" eaLnBrk="1" hangingPunct="1">
              <a:lnSpc>
                <a:spcPct val="150000"/>
              </a:lnSpc>
              <a:buFont typeface="Wingdings" panose="05000000000000000000" pitchFamily="2" charset="2"/>
              <a:buChar char="u"/>
            </a:pPr>
            <a:r>
              <a:rPr kumimoji="1" lang="en-US" altLang="zh-CN" sz="1800" kern="0" dirty="0">
                <a:solidFill>
                  <a:srgbClr val="C00000"/>
                </a:solidFill>
                <a:ea typeface="华文中宋" panose="02010600040101010101" pitchFamily="2" charset="-122"/>
              </a:rPr>
              <a:t>Pattern = ( Problem /</a:t>
            </a:r>
            <a:r>
              <a:rPr kumimoji="1" lang="zh-CN" altLang="en-US" sz="1800" kern="0" dirty="0">
                <a:solidFill>
                  <a:srgbClr val="C00000"/>
                </a:solidFill>
                <a:ea typeface="华文中宋" panose="02010600040101010101" pitchFamily="2" charset="-122"/>
              </a:rPr>
              <a:t> </a:t>
            </a:r>
            <a:r>
              <a:rPr kumimoji="1" lang="en-US" altLang="zh-CN" sz="1800" kern="0" dirty="0">
                <a:solidFill>
                  <a:srgbClr val="C00000"/>
                </a:solidFill>
                <a:ea typeface="华文中宋" panose="02010600040101010101" pitchFamily="2" charset="-122"/>
              </a:rPr>
              <a:t>Solution ) in a  Context</a:t>
            </a:r>
          </a:p>
          <a:p>
            <a:pPr lvl="1" eaLnBrk="1" hangingPunct="1">
              <a:lnSpc>
                <a:spcPct val="150000"/>
              </a:lnSpc>
              <a:buFont typeface="Wingdings" panose="05000000000000000000" pitchFamily="2" charset="2"/>
              <a:buChar char="u"/>
            </a:pPr>
            <a:r>
              <a:rPr kumimoji="1" lang="en-US" altLang="zh-CN" kern="0" dirty="0">
                <a:solidFill>
                  <a:srgbClr val="C00000"/>
                </a:solidFill>
                <a:latin typeface="+mn-lt"/>
                <a:ea typeface="华文中宋" panose="02010600040101010101" pitchFamily="2" charset="-122"/>
              </a:rPr>
              <a:t>Context</a:t>
            </a:r>
            <a:r>
              <a:rPr kumimoji="1" lang="zh-CN" altLang="en-US" kern="0" dirty="0">
                <a:latin typeface="+mn-lt"/>
                <a:ea typeface="华文中宋" panose="02010600040101010101" pitchFamily="2" charset="-122"/>
              </a:rPr>
              <a:t>（模式可适用的前提条件）</a:t>
            </a:r>
          </a:p>
          <a:p>
            <a:pPr lvl="1" eaLnBrk="1" hangingPunct="1">
              <a:lnSpc>
                <a:spcPct val="150000"/>
              </a:lnSpc>
              <a:buFont typeface="Wingdings" panose="05000000000000000000" pitchFamily="2" charset="2"/>
              <a:buChar char="u"/>
            </a:pPr>
            <a:r>
              <a:rPr kumimoji="1" lang="en-US" altLang="zh-CN" kern="0" dirty="0">
                <a:solidFill>
                  <a:srgbClr val="C00000"/>
                </a:solidFill>
                <a:latin typeface="+mn-lt"/>
                <a:ea typeface="华文中宋" panose="02010600040101010101" pitchFamily="2" charset="-122"/>
              </a:rPr>
              <a:t>Problem</a:t>
            </a:r>
            <a:r>
              <a:rPr kumimoji="1" lang="zh-CN" altLang="en-US" kern="0" dirty="0">
                <a:latin typeface="+mn-lt"/>
                <a:ea typeface="华文中宋" panose="02010600040101010101" pitchFamily="2" charset="-122"/>
              </a:rPr>
              <a:t>（在特定条件下要解决的目标问题）</a:t>
            </a:r>
          </a:p>
          <a:p>
            <a:pPr lvl="1" eaLnBrk="1" hangingPunct="1">
              <a:lnSpc>
                <a:spcPct val="150000"/>
              </a:lnSpc>
              <a:buFont typeface="Wingdings" panose="05000000000000000000" pitchFamily="2" charset="2"/>
              <a:buChar char="u"/>
            </a:pPr>
            <a:r>
              <a:rPr kumimoji="1" lang="en-US" altLang="zh-CN" kern="0" dirty="0">
                <a:solidFill>
                  <a:srgbClr val="C00000"/>
                </a:solidFill>
                <a:latin typeface="+mn-lt"/>
                <a:ea typeface="华文中宋" panose="02010600040101010101" pitchFamily="2" charset="-122"/>
              </a:rPr>
              <a:t>Solution</a:t>
            </a:r>
            <a:r>
              <a:rPr kumimoji="1" lang="zh-CN" altLang="en-US" kern="0" dirty="0">
                <a:latin typeface="+mn-lt"/>
                <a:ea typeface="华文中宋" panose="02010600040101010101" pitchFamily="2" charset="-122"/>
              </a:rPr>
              <a:t>（对目标问题求解过程中各种物理关系的记述）</a:t>
            </a:r>
            <a:endParaRPr kumimoji="1" lang="en-US" altLang="zh-CN" kern="0" dirty="0">
              <a:latin typeface="+mn-lt"/>
              <a:ea typeface="华文中宋" panose="02010600040101010101" pitchFamily="2" charset="-122"/>
            </a:endParaRPr>
          </a:p>
          <a:p>
            <a:pPr lvl="2" eaLnBrk="1" hangingPunct="1">
              <a:buFont typeface="Arial" panose="020B0604020202020204" pitchFamily="34" charset="0"/>
              <a:buChar char="•"/>
            </a:pPr>
            <a:endParaRPr kumimoji="1" lang="zh-CN" altLang="en-US" sz="1800" kern="0" dirty="0">
              <a:ea typeface="黑体" panose="02010609060101010101" pitchFamily="49" charset="-122"/>
            </a:endParaRPr>
          </a:p>
        </p:txBody>
      </p:sp>
      <p:sp>
        <p:nvSpPr>
          <p:cNvPr id="9" name="文本框 8">
            <a:extLst>
              <a:ext uri="{FF2B5EF4-FFF2-40B4-BE49-F238E27FC236}">
                <a16:creationId xmlns:a16="http://schemas.microsoft.com/office/drawing/2014/main" id="{F9AF7FD8-6D0A-4D78-9AE4-09749806BDD4}"/>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493344397"/>
      </p:ext>
    </p:extLst>
  </p:cSld>
  <p:clrMapOvr>
    <a:masterClrMapping/>
  </p:clrMapOvr>
  <p:transition/>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551384" y="879490"/>
            <a:ext cx="10297144" cy="561629"/>
          </a:xfrm>
          <a:prstGeom prst="rect">
            <a:avLst/>
          </a:prstGeom>
          <a:noFill/>
        </p:spPr>
        <p:txBody>
          <a:bodyPr wrap="square">
            <a:spAutoFit/>
          </a:bodyPr>
          <a:lstStyle/>
          <a:p>
            <a:pPr>
              <a:lnSpc>
                <a:spcPts val="4000"/>
              </a:lnSpc>
              <a:defRPr/>
            </a:pPr>
            <a:r>
              <a:rPr lang="zh-CN" altLang="en-US" sz="2800" b="1" dirty="0">
                <a:latin typeface="华文中宋" panose="02010600040101010101" pitchFamily="2" charset="-122"/>
                <a:ea typeface="华文中宋" panose="02010600040101010101" pitchFamily="2" charset="-122"/>
                <a:cs typeface="Times New Roman" pitchFamily="18" charset="0"/>
              </a:rPr>
              <a:t>体系结构风格（</a:t>
            </a:r>
            <a:r>
              <a:rPr lang="en-US" altLang="zh-CN" sz="2800" b="1" dirty="0">
                <a:latin typeface="华文中宋" panose="02010600040101010101" pitchFamily="2" charset="-122"/>
                <a:ea typeface="华文中宋" panose="02010600040101010101" pitchFamily="2" charset="-122"/>
                <a:cs typeface="Times New Roman" pitchFamily="18" charset="0"/>
              </a:rPr>
              <a:t>Macro Pattern</a:t>
            </a:r>
            <a:r>
              <a:rPr lang="zh-CN" altLang="en-US" sz="2800" b="1" dirty="0">
                <a:latin typeface="华文中宋" panose="02010600040101010101" pitchFamily="2" charset="-122"/>
                <a:ea typeface="华文中宋" panose="02010600040101010101" pitchFamily="2" charset="-122"/>
                <a:cs typeface="Times New Roman" pitchFamily="18" charset="0"/>
              </a:rPr>
              <a:t>）</a:t>
            </a:r>
            <a:endParaRPr lang="zh-CN" altLang="en-US" b="1" dirty="0">
              <a:latin typeface="+mj-lt"/>
              <a:ea typeface="+mj-ea"/>
              <a:cs typeface="+mn-ea"/>
            </a:endParaRPr>
          </a:p>
        </p:txBody>
      </p:sp>
      <p:graphicFrame>
        <p:nvGraphicFramePr>
          <p:cNvPr id="9" name="内容占位符 3"/>
          <p:cNvGraphicFramePr>
            <a:graphicFrameLocks noGrp="1"/>
          </p:cNvGraphicFramePr>
          <p:nvPr>
            <p:ph idx="1"/>
            <p:extLst>
              <p:ext uri="{D42A27DB-BD31-4B8C-83A1-F6EECF244321}">
                <p14:modId xmlns:p14="http://schemas.microsoft.com/office/powerpoint/2010/main" val="2744032267"/>
              </p:ext>
            </p:extLst>
          </p:nvPr>
        </p:nvGraphicFramePr>
        <p:xfrm>
          <a:off x="571500" y="1484784"/>
          <a:ext cx="11213132" cy="4730279"/>
        </p:xfrm>
        <a:graphic>
          <a:graphicData uri="http://schemas.openxmlformats.org/drawingml/2006/table">
            <a:tbl>
              <a:tblPr firstRow="1" bandRow="1">
                <a:tableStyleId>{5C22544A-7EE6-4342-B048-85BDC9FD1C3A}</a:tableStyleId>
              </a:tblPr>
              <a:tblGrid>
                <a:gridCol w="1853409">
                  <a:extLst>
                    <a:ext uri="{9D8B030D-6E8A-4147-A177-3AD203B41FA5}">
                      <a16:colId xmlns:a16="http://schemas.microsoft.com/office/drawing/2014/main" val="20000"/>
                    </a:ext>
                  </a:extLst>
                </a:gridCol>
                <a:gridCol w="2502103">
                  <a:extLst>
                    <a:ext uri="{9D8B030D-6E8A-4147-A177-3AD203B41FA5}">
                      <a16:colId xmlns:a16="http://schemas.microsoft.com/office/drawing/2014/main" val="20001"/>
                    </a:ext>
                  </a:extLst>
                </a:gridCol>
                <a:gridCol w="2038750">
                  <a:extLst>
                    <a:ext uri="{9D8B030D-6E8A-4147-A177-3AD203B41FA5}">
                      <a16:colId xmlns:a16="http://schemas.microsoft.com/office/drawing/2014/main" val="20002"/>
                    </a:ext>
                  </a:extLst>
                </a:gridCol>
                <a:gridCol w="2131423">
                  <a:extLst>
                    <a:ext uri="{9D8B030D-6E8A-4147-A177-3AD203B41FA5}">
                      <a16:colId xmlns:a16="http://schemas.microsoft.com/office/drawing/2014/main" val="20003"/>
                    </a:ext>
                  </a:extLst>
                </a:gridCol>
                <a:gridCol w="2687447">
                  <a:extLst>
                    <a:ext uri="{9D8B030D-6E8A-4147-A177-3AD203B41FA5}">
                      <a16:colId xmlns:a16="http://schemas.microsoft.com/office/drawing/2014/main" val="20004"/>
                    </a:ext>
                  </a:extLst>
                </a:gridCol>
              </a:tblGrid>
              <a:tr h="967727">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数据流系统</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调用和返回系统</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独立构件</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虚拟机</a:t>
                      </a:r>
                    </a:p>
                  </a:txBody>
                  <a:tcPr marL="91439" marR="91439"/>
                </a:tc>
                <a:tc>
                  <a:txBody>
                    <a:bodyPr/>
                    <a:lstStyle/>
                    <a:p>
                      <a:pPr algn="ctr">
                        <a:lnSpc>
                          <a:spcPct val="200000"/>
                        </a:lnSpc>
                      </a:pPr>
                      <a:r>
                        <a:rPr lang="zh-CN" altLang="en-US" sz="2400" dirty="0">
                          <a:solidFill>
                            <a:srgbClr val="002060"/>
                          </a:solidFill>
                          <a:latin typeface="华文中宋" panose="02010600040101010101" pitchFamily="2" charset="-122"/>
                          <a:ea typeface="华文中宋" panose="02010600040101010101" pitchFamily="2" charset="-122"/>
                        </a:rPr>
                        <a:t>数据中心系统</a:t>
                      </a:r>
                    </a:p>
                  </a:txBody>
                  <a:tcPr marL="91439" marR="91439"/>
                </a:tc>
                <a:extLst>
                  <a:ext uri="{0D108BD9-81ED-4DB2-BD59-A6C34878D82A}">
                    <a16:rowId xmlns:a16="http://schemas.microsoft.com/office/drawing/2014/main" val="10000"/>
                  </a:ext>
                </a:extLst>
              </a:tr>
              <a:tr h="1254184">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批处理序列</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主子程序</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通信进程</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解释器</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数据库</a:t>
                      </a:r>
                    </a:p>
                  </a:txBody>
                  <a:tcPr marL="91439" marR="91439"/>
                </a:tc>
                <a:extLst>
                  <a:ext uri="{0D108BD9-81ED-4DB2-BD59-A6C34878D82A}">
                    <a16:rowId xmlns:a16="http://schemas.microsoft.com/office/drawing/2014/main" val="10001"/>
                  </a:ext>
                </a:extLst>
              </a:tr>
              <a:tr h="1254184">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管道过滤器</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面向对象系统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时间系统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基于规则系统</a:t>
                      </a: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超文本系统</a:t>
                      </a:r>
                    </a:p>
                  </a:txBody>
                  <a:tcPr marL="91439" marR="91439"/>
                </a:tc>
                <a:extLst>
                  <a:ext uri="{0D108BD9-81ED-4DB2-BD59-A6C34878D82A}">
                    <a16:rowId xmlns:a16="http://schemas.microsoft.com/office/drawing/2014/main" val="10002"/>
                  </a:ext>
                </a:extLst>
              </a:tr>
              <a:tr h="1254184">
                <a:tc>
                  <a:txBody>
                    <a:bodyPr/>
                    <a:lstStyle/>
                    <a:p>
                      <a:pPr algn="ctr">
                        <a:lnSpc>
                          <a:spcPct val="200000"/>
                        </a:lnSpc>
                      </a:pPr>
                      <a:endParaRPr lang="zh-CN" altLang="en-US" sz="2400" dirty="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多级分层</a:t>
                      </a:r>
                    </a:p>
                  </a:txBody>
                  <a:tcPr marL="91439" marR="91439"/>
                </a:tc>
                <a:tc>
                  <a:txBody>
                    <a:bodyPr/>
                    <a:lstStyle/>
                    <a:p>
                      <a:pPr algn="ctr">
                        <a:lnSpc>
                          <a:spcPct val="200000"/>
                        </a:lnSpc>
                      </a:pPr>
                      <a:endParaRPr lang="zh-CN" altLang="en-US" sz="2400" dirty="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endParaRPr lang="zh-CN" altLang="en-US" sz="2400">
                        <a:solidFill>
                          <a:schemeClr val="tx1"/>
                        </a:solidFill>
                        <a:latin typeface="华文楷体" panose="02010600040101010101" pitchFamily="2" charset="-122"/>
                        <a:ea typeface="华文楷体" panose="02010600040101010101" pitchFamily="2" charset="-122"/>
                      </a:endParaRPr>
                    </a:p>
                  </a:txBody>
                  <a:tcPr marL="91439" marR="91439"/>
                </a:tc>
                <a:tc>
                  <a:txBody>
                    <a:bodyPr/>
                    <a:lstStyle/>
                    <a:p>
                      <a:pPr algn="ctr">
                        <a:lnSpc>
                          <a:spcPct val="200000"/>
                        </a:lnSpc>
                      </a:pPr>
                      <a:r>
                        <a:rPr lang="zh-CN" altLang="en-US" sz="2400" dirty="0">
                          <a:solidFill>
                            <a:schemeClr val="tx1"/>
                          </a:solidFill>
                          <a:latin typeface="华文楷体" panose="02010600040101010101" pitchFamily="2" charset="-122"/>
                          <a:ea typeface="华文楷体" panose="02010600040101010101" pitchFamily="2" charset="-122"/>
                        </a:rPr>
                        <a:t>黑板</a:t>
                      </a:r>
                    </a:p>
                  </a:txBody>
                  <a:tcPr marL="91439" marR="91439"/>
                </a:tc>
                <a:extLst>
                  <a:ext uri="{0D108BD9-81ED-4DB2-BD59-A6C34878D82A}">
                    <a16:rowId xmlns:a16="http://schemas.microsoft.com/office/drawing/2014/main" val="10003"/>
                  </a:ext>
                </a:extLst>
              </a:tr>
            </a:tbl>
          </a:graphicData>
        </a:graphic>
      </p:graphicFrame>
      <p:sp>
        <p:nvSpPr>
          <p:cNvPr id="4" name="文本框 3">
            <a:extLst>
              <a:ext uri="{FF2B5EF4-FFF2-40B4-BE49-F238E27FC236}">
                <a16:creationId xmlns:a16="http://schemas.microsoft.com/office/drawing/2014/main" id="{0397A8E2-6920-4294-AC0B-16D67EEEEFEF}"/>
              </a:ext>
            </a:extLst>
          </p:cNvPr>
          <p:cNvSpPr txBox="1"/>
          <p:nvPr/>
        </p:nvSpPr>
        <p:spPr>
          <a:xfrm>
            <a:off x="479376" y="21941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00B050"/>
                </a:solidFill>
                <a:latin typeface="华文楷体" panose="02010600040101010101" pitchFamily="2" charset="-122"/>
                <a:ea typeface="华文楷体" panose="02010600040101010101" pitchFamily="2" charset="-122"/>
              </a:rPr>
              <a:t>设计模式</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83170384"/>
      </p:ext>
    </p:extLst>
  </p:cSld>
  <p:clrMapOvr>
    <a:masterClrMapping/>
  </p:clrMapOvr>
  <p:transition/>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1A4B6D4D-DFFE-4B90-ABCA-AB36FF3F5B1A}"/>
              </a:ext>
            </a:extLst>
          </p:cNvPr>
          <p:cNvSpPr>
            <a:spLocks noGrp="1" noChangeArrowheads="1"/>
          </p:cNvSpPr>
          <p:nvPr>
            <p:ph idx="1"/>
          </p:nvPr>
        </p:nvSpPr>
        <p:spPr>
          <a:xfrm>
            <a:off x="624417" y="1125538"/>
            <a:ext cx="10972800" cy="5065712"/>
          </a:xfrm>
        </p:spPr>
        <p:txBody>
          <a:bodyPr/>
          <a:lstStyle/>
          <a:p>
            <a:pPr eaLnBrk="1" hangingPunct="1"/>
            <a:r>
              <a:rPr lang="zh-CN" altLang="en-US" sz="2800" dirty="0"/>
              <a:t>一些不正确的观念 </a:t>
            </a:r>
          </a:p>
          <a:p>
            <a:pPr lvl="1" eaLnBrk="1" hangingPunct="1">
              <a:lnSpc>
                <a:spcPct val="150000"/>
              </a:lnSpc>
            </a:pPr>
            <a:r>
              <a:rPr lang="zh-CN" altLang="en-US" sz="2400" dirty="0"/>
              <a:t>观念之一：我们拥有一套讲述如何开发软件的书籍，书中充满了标准与示例，可以帮助我们解决软件开发中遇到的任何问题。 </a:t>
            </a:r>
          </a:p>
          <a:p>
            <a:pPr lvl="1" eaLnBrk="1" hangingPunct="1">
              <a:lnSpc>
                <a:spcPct val="150000"/>
              </a:lnSpc>
            </a:pPr>
            <a:r>
              <a:rPr lang="zh-CN" altLang="en-US" sz="2400" dirty="0"/>
              <a:t>观念之二：我们拥有最好的开发工具、最好的计算机，一定能做出优秀的软件。 </a:t>
            </a:r>
          </a:p>
          <a:p>
            <a:pPr lvl="1" eaLnBrk="1" hangingPunct="1">
              <a:lnSpc>
                <a:spcPct val="150000"/>
              </a:lnSpc>
            </a:pPr>
            <a:r>
              <a:rPr lang="zh-CN" altLang="en-US" sz="2400" dirty="0"/>
              <a:t>观念之三：如果我们落后于计划，可以增加更多的程序员来解决。 </a:t>
            </a:r>
          </a:p>
          <a:p>
            <a:pPr lvl="1" eaLnBrk="1" hangingPunct="1">
              <a:lnSpc>
                <a:spcPct val="150000"/>
              </a:lnSpc>
            </a:pPr>
            <a:r>
              <a:rPr lang="zh-CN" altLang="en-US" sz="2400" dirty="0"/>
              <a:t>观念之四：既然需求分析很困难，不管三七二十一先把软件做了再说，反正软件是灵活的，随时可以修改。 </a:t>
            </a:r>
          </a:p>
        </p:txBody>
      </p:sp>
      <p:sp>
        <p:nvSpPr>
          <p:cNvPr id="6" name="内容占位符 2">
            <a:extLst>
              <a:ext uri="{FF2B5EF4-FFF2-40B4-BE49-F238E27FC236}">
                <a16:creationId xmlns:a16="http://schemas.microsoft.com/office/drawing/2014/main" id="{CCF17118-B286-48A0-B4D2-E7FF2D97BD06}"/>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3592610584"/>
      </p:ext>
    </p:extLst>
  </p:cSld>
  <p:clrMapOvr>
    <a:masterClrMapping/>
  </p:clrMapOvr>
  <p:transition/>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B0F18D54-C219-4AF2-8BE3-5968280484B4}"/>
              </a:ext>
            </a:extLst>
          </p:cNvPr>
          <p:cNvSpPr>
            <a:spLocks noGrp="1" noChangeArrowheads="1"/>
          </p:cNvSpPr>
          <p:nvPr>
            <p:ph idx="1"/>
          </p:nvPr>
        </p:nvSpPr>
        <p:spPr>
          <a:xfrm>
            <a:off x="624417" y="1125538"/>
            <a:ext cx="10972800" cy="5065712"/>
          </a:xfrm>
        </p:spPr>
        <p:txBody>
          <a:bodyPr/>
          <a:lstStyle/>
          <a:p>
            <a:pPr eaLnBrk="1" hangingPunct="1"/>
            <a:r>
              <a:rPr lang="zh-CN" altLang="en-US" sz="2800" dirty="0"/>
              <a:t>一些有争议的观念 </a:t>
            </a:r>
          </a:p>
          <a:p>
            <a:pPr lvl="1" eaLnBrk="1" hangingPunct="1">
              <a:lnSpc>
                <a:spcPct val="150000"/>
              </a:lnSpc>
            </a:pPr>
            <a:r>
              <a:rPr lang="zh-CN" altLang="en-US" sz="2400" dirty="0"/>
              <a:t>争议之一：如果软件运行较慢，是换一台更快的计算机，还是设计一种更快的算法？ </a:t>
            </a:r>
          </a:p>
          <a:p>
            <a:pPr lvl="1" eaLnBrk="1" hangingPunct="1">
              <a:lnSpc>
                <a:spcPct val="150000"/>
              </a:lnSpc>
            </a:pPr>
            <a:r>
              <a:rPr lang="zh-CN" altLang="en-US" sz="2400" dirty="0"/>
              <a:t>争议之二：有最好的软件工程方法，最好的编程语言吗？ </a:t>
            </a:r>
          </a:p>
          <a:p>
            <a:pPr lvl="1" eaLnBrk="1" hangingPunct="1">
              <a:lnSpc>
                <a:spcPct val="150000"/>
              </a:lnSpc>
            </a:pPr>
            <a:r>
              <a:rPr lang="zh-CN" altLang="en-US" sz="2400" dirty="0"/>
              <a:t>争议之三：编程时是否应该多使用技巧？ </a:t>
            </a:r>
          </a:p>
          <a:p>
            <a:pPr lvl="1" eaLnBrk="1" hangingPunct="1">
              <a:lnSpc>
                <a:spcPct val="150000"/>
              </a:lnSpc>
            </a:pPr>
            <a:r>
              <a:rPr lang="zh-CN" altLang="en-US" sz="2400" dirty="0"/>
              <a:t>争议之四：软件中的错误是否可按严重程度分等级？ </a:t>
            </a:r>
          </a:p>
        </p:txBody>
      </p:sp>
      <p:sp>
        <p:nvSpPr>
          <p:cNvPr id="6" name="内容占位符 2">
            <a:extLst>
              <a:ext uri="{FF2B5EF4-FFF2-40B4-BE49-F238E27FC236}">
                <a16:creationId xmlns:a16="http://schemas.microsoft.com/office/drawing/2014/main" id="{B1848756-D265-497E-8CF7-FB5A2D0FC4B0}"/>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2087943951"/>
      </p:ext>
    </p:extLst>
  </p:cSld>
  <p:clrMapOvr>
    <a:masterClrMapping/>
  </p:clrMapOvr>
  <p:transition/>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AF0E47E0-100A-4F49-A623-5D59332F9767}"/>
              </a:ext>
            </a:extLst>
          </p:cNvPr>
          <p:cNvSpPr>
            <a:spLocks noGrp="1" noChangeArrowheads="1"/>
          </p:cNvSpPr>
          <p:nvPr>
            <p:ph idx="1"/>
          </p:nvPr>
        </p:nvSpPr>
        <p:spPr>
          <a:xfrm>
            <a:off x="623392" y="980728"/>
            <a:ext cx="11017224" cy="5065712"/>
          </a:xfrm>
        </p:spPr>
        <p:txBody>
          <a:bodyPr/>
          <a:lstStyle/>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程 序 员 </a:t>
            </a:r>
          </a:p>
          <a:p>
            <a:pPr lvl="2" eaLnBrk="1" hangingPunct="1">
              <a:buNone/>
            </a:pPr>
            <a:r>
              <a:rPr lang="en-US" altLang="zh-CN" sz="2400" dirty="0">
                <a:latin typeface="华文楷体" panose="02010600040101010101" pitchFamily="2" charset="-122"/>
                <a:ea typeface="华文楷体" panose="02010600040101010101" pitchFamily="2" charset="-122"/>
              </a:rPr>
              <a:t>1</a:t>
            </a:r>
            <a:r>
              <a:rPr lang="zh-CN" altLang="en-US" sz="2400" dirty="0">
                <a:latin typeface="华文楷体" panose="02010600040101010101" pitchFamily="2" charset="-122"/>
                <a:ea typeface="华文楷体" panose="02010600040101010101" pitchFamily="2" charset="-122"/>
              </a:rPr>
              <a:t>、诚实 </a:t>
            </a:r>
          </a:p>
          <a:p>
            <a:pPr lvl="2" eaLnBrk="1" hangingPunct="1">
              <a:buNone/>
            </a:pPr>
            <a:r>
              <a:rPr lang="en-US" altLang="zh-CN" sz="2400" dirty="0">
                <a:latin typeface="华文楷体" panose="02010600040101010101" pitchFamily="2" charset="-122"/>
                <a:ea typeface="华文楷体" panose="02010600040101010101" pitchFamily="2" charset="-122"/>
              </a:rPr>
              <a:t>2</a:t>
            </a:r>
            <a:r>
              <a:rPr lang="zh-CN" altLang="en-US" sz="2400" dirty="0">
                <a:latin typeface="华文楷体" panose="02010600040101010101" pitchFamily="2" charset="-122"/>
                <a:ea typeface="华文楷体" panose="02010600040101010101" pitchFamily="2" charset="-122"/>
              </a:rPr>
              <a:t>、简单</a:t>
            </a:r>
            <a:r>
              <a:rPr lang="en-US" altLang="zh-CN" sz="2400" dirty="0">
                <a:latin typeface="华文楷体" panose="02010600040101010101" pitchFamily="2" charset="-122"/>
                <a:ea typeface="华文楷体" panose="02010600040101010101" pitchFamily="2" charset="-122"/>
              </a:rPr>
              <a:t>——</a:t>
            </a:r>
            <a:r>
              <a:rPr lang="zh-CN" altLang="en-US" sz="2400" dirty="0">
                <a:latin typeface="华文楷体" panose="02010600040101010101" pitchFamily="2" charset="-122"/>
                <a:ea typeface="华文楷体" panose="02010600040101010101" pitchFamily="2" charset="-122"/>
              </a:rPr>
              <a:t>实用主义 </a:t>
            </a:r>
          </a:p>
          <a:p>
            <a:pPr lvl="2" eaLnBrk="1" hangingPunct="1">
              <a:buNone/>
            </a:pPr>
            <a:r>
              <a:rPr lang="en-US" altLang="zh-CN" sz="2400" dirty="0">
                <a:latin typeface="华文楷体" panose="02010600040101010101" pitchFamily="2" charset="-122"/>
                <a:ea typeface="华文楷体" panose="02010600040101010101" pitchFamily="2" charset="-122"/>
              </a:rPr>
              <a:t>3</a:t>
            </a:r>
            <a:r>
              <a:rPr lang="zh-CN" altLang="en-US" sz="2400" dirty="0">
                <a:latin typeface="华文楷体" panose="02010600040101010101" pitchFamily="2" charset="-122"/>
                <a:ea typeface="华文楷体" panose="02010600040101010101" pitchFamily="2" charset="-122"/>
              </a:rPr>
              <a:t>、爱憎分明 </a:t>
            </a:r>
          </a:p>
          <a:p>
            <a:pPr lvl="2" eaLnBrk="1" hangingPunct="1">
              <a:buNone/>
            </a:pPr>
            <a:r>
              <a:rPr lang="en-US" altLang="zh-CN" sz="2400" dirty="0">
                <a:latin typeface="华文楷体" panose="02010600040101010101" pitchFamily="2" charset="-122"/>
                <a:ea typeface="华文楷体" panose="02010600040101010101" pitchFamily="2" charset="-122"/>
              </a:rPr>
              <a:t>4</a:t>
            </a:r>
            <a:r>
              <a:rPr lang="zh-CN" altLang="en-US" sz="2400" dirty="0">
                <a:latin typeface="华文楷体" panose="02010600040101010101" pitchFamily="2" charset="-122"/>
                <a:ea typeface="华文楷体" panose="02010600040101010101" pitchFamily="2" charset="-122"/>
              </a:rPr>
              <a:t>、工作单调但不乏味 </a:t>
            </a:r>
            <a:endParaRPr lang="zh-CN" altLang="en-US" sz="2400" b="0" dirty="0">
              <a:latin typeface="华文中宋" panose="02010600040101010101" pitchFamily="2" charset="-122"/>
              <a:ea typeface="华文中宋" panose="02010600040101010101" pitchFamily="2" charset="-122"/>
            </a:endParaRPr>
          </a:p>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有人问编程大师：“程序设计的真正含义是什么 ？” ，大师回答说：“饿了的时候就吃，困的时候就睡，只要时机恰当就进行程序设计。” </a:t>
            </a:r>
          </a:p>
          <a:p>
            <a:pPr eaLnBrk="1" hangingPunct="1">
              <a:lnSpc>
                <a:spcPct val="150000"/>
              </a:lnSpc>
              <a:buFont typeface="Wingdings" panose="05000000000000000000" pitchFamily="2" charset="2"/>
              <a:buChar char="p"/>
            </a:pPr>
            <a:r>
              <a:rPr lang="zh-CN" altLang="en-US" sz="2800" b="0" dirty="0">
                <a:effectLst/>
                <a:latin typeface="华文中宋" panose="02010600040101010101" pitchFamily="2" charset="-122"/>
                <a:ea typeface="华文中宋" panose="02010600040101010101" pitchFamily="2" charset="-122"/>
              </a:rPr>
              <a:t>“不要编程的时候就想睡觉，而要在睡觉时都想着编程。” </a:t>
            </a:r>
          </a:p>
        </p:txBody>
      </p:sp>
      <p:sp>
        <p:nvSpPr>
          <p:cNvPr id="6" name="内容占位符 2">
            <a:extLst>
              <a:ext uri="{FF2B5EF4-FFF2-40B4-BE49-F238E27FC236}">
                <a16:creationId xmlns:a16="http://schemas.microsoft.com/office/drawing/2014/main" id="{91D8C633-744B-47CE-99B9-3BBDB7504D31}"/>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kern="0" dirty="0">
                <a:latin typeface="华文中宋" panose="02010600040101010101" pitchFamily="2" charset="-122"/>
                <a:ea typeface="华文中宋" panose="02010600040101010101" pitchFamily="2" charset="-122"/>
              </a:rPr>
              <a:t>IT</a:t>
            </a:r>
            <a:r>
              <a:rPr lang="zh-CN" altLang="en-US" kern="0" dirty="0">
                <a:latin typeface="华文中宋" panose="02010600040101010101" pitchFamily="2" charset="-122"/>
                <a:ea typeface="华文中宋" panose="02010600040101010101" pitchFamily="2" charset="-122"/>
              </a:rPr>
              <a:t>往事</a:t>
            </a:r>
          </a:p>
        </p:txBody>
      </p:sp>
    </p:spTree>
    <p:extLst>
      <p:ext uri="{BB962C8B-B14F-4D97-AF65-F5344CB8AC3E}">
        <p14:creationId xmlns:p14="http://schemas.microsoft.com/office/powerpoint/2010/main" val="3207671003"/>
      </p:ext>
    </p:extLst>
  </p:cSld>
  <p:clrMapOvr>
    <a:masterClrMapping/>
  </p:clrMapOvr>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矩形 5">
            <a:extLst>
              <a:ext uri="{FF2B5EF4-FFF2-40B4-BE49-F238E27FC236}">
                <a16:creationId xmlns:a16="http://schemas.microsoft.com/office/drawing/2014/main" id="{D2A9F8DD-0725-4E8F-889E-E82307144808}"/>
              </a:ext>
            </a:extLst>
          </p:cNvPr>
          <p:cNvSpPr/>
          <p:nvPr/>
        </p:nvSpPr>
        <p:spPr>
          <a:xfrm>
            <a:off x="551384" y="1052736"/>
            <a:ext cx="4824536" cy="5444054"/>
          </a:xfrm>
          <a:prstGeom prst="rect">
            <a:avLst/>
          </a:prstGeom>
        </p:spPr>
        <p:txBody>
          <a:bodyPr wrap="square">
            <a:spAutoFit/>
          </a:bodyPr>
          <a:lstStyle/>
          <a:p>
            <a:pPr>
              <a:lnSpc>
                <a:spcPct val="150000"/>
              </a:lnSpc>
            </a:pPr>
            <a:r>
              <a:rPr lang="zh-CN" altLang="en-US" b="1" kern="0" dirty="0">
                <a:latin typeface="华文中宋" panose="02010600040101010101" pitchFamily="2" charset="-122"/>
                <a:ea typeface="华文中宋" panose="02010600040101010101" pitchFamily="2" charset="-122"/>
              </a:rPr>
              <a:t>可计算问题</a:t>
            </a:r>
            <a:endParaRPr lang="en-US" altLang="zh-CN" b="1" kern="0" dirty="0">
              <a:latin typeface="华文中宋" panose="02010600040101010101" pitchFamily="2" charset="-122"/>
              <a:ea typeface="华文中宋"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设函数 </a:t>
            </a:r>
            <a:r>
              <a:rPr lang="en-US" altLang="zh-CN" sz="2000" kern="0" dirty="0">
                <a:solidFill>
                  <a:srgbClr val="324A7A"/>
                </a:solidFill>
                <a:latin typeface="华文楷体" panose="02010600040101010101" pitchFamily="2" charset="-122"/>
                <a:ea typeface="华文楷体" panose="02010600040101010101" pitchFamily="2" charset="-122"/>
              </a:rPr>
              <a:t>f </a:t>
            </a:r>
            <a:r>
              <a:rPr lang="zh-CN" altLang="en-US" sz="2000" kern="0" dirty="0">
                <a:solidFill>
                  <a:srgbClr val="324A7A"/>
                </a:solidFill>
                <a:latin typeface="华文楷体" panose="02010600040101010101" pitchFamily="2" charset="-122"/>
                <a:ea typeface="华文楷体" panose="02010600040101010101" pitchFamily="2" charset="-122"/>
              </a:rPr>
              <a:t>的定义域是 </a:t>
            </a:r>
            <a:r>
              <a:rPr lang="en-US" altLang="zh-CN" sz="2000" kern="0" dirty="0">
                <a:solidFill>
                  <a:srgbClr val="324A7A"/>
                </a:solidFill>
                <a:latin typeface="华文楷体" panose="02010600040101010101" pitchFamily="2" charset="-122"/>
                <a:ea typeface="华文楷体" panose="02010600040101010101" pitchFamily="2" charset="-122"/>
              </a:rPr>
              <a:t>D </a:t>
            </a:r>
            <a:r>
              <a:rPr lang="zh-CN" altLang="en-US" sz="2000" kern="0" dirty="0">
                <a:solidFill>
                  <a:srgbClr val="324A7A"/>
                </a:solidFill>
                <a:latin typeface="华文楷体" panose="02010600040101010101" pitchFamily="2" charset="-122"/>
                <a:ea typeface="华文楷体" panose="02010600040101010101" pitchFamily="2" charset="-122"/>
              </a:rPr>
              <a:t>，值域是 </a:t>
            </a:r>
            <a:r>
              <a:rPr lang="en-US" altLang="zh-CN" sz="2000" kern="0" dirty="0">
                <a:solidFill>
                  <a:srgbClr val="324A7A"/>
                </a:solidFill>
                <a:latin typeface="华文楷体" panose="02010600040101010101" pitchFamily="2" charset="-122"/>
                <a:ea typeface="华文楷体" panose="02010600040101010101" pitchFamily="2" charset="-122"/>
              </a:rPr>
              <a:t>R </a:t>
            </a:r>
            <a:r>
              <a:rPr lang="zh-CN" altLang="en-US" sz="2000" kern="0" dirty="0">
                <a:solidFill>
                  <a:srgbClr val="324A7A"/>
                </a:solidFill>
                <a:latin typeface="华文楷体" panose="02010600040101010101" pitchFamily="2" charset="-122"/>
                <a:ea typeface="华文楷体" panose="02010600040101010101" pitchFamily="2" charset="-122"/>
              </a:rPr>
              <a:t>，如果存在一种算法，对于</a:t>
            </a:r>
            <a:r>
              <a:rPr lang="en-US" altLang="zh-CN" sz="2000" kern="0" dirty="0">
                <a:solidFill>
                  <a:srgbClr val="324A7A"/>
                </a:solidFill>
                <a:latin typeface="华文楷体" panose="02010600040101010101" pitchFamily="2" charset="-122"/>
                <a:ea typeface="华文楷体" panose="02010600040101010101" pitchFamily="2" charset="-122"/>
              </a:rPr>
              <a:t>D</a:t>
            </a:r>
            <a:r>
              <a:rPr lang="zh-CN" altLang="en-US" sz="2000" kern="0" dirty="0">
                <a:solidFill>
                  <a:srgbClr val="324A7A"/>
                </a:solidFill>
                <a:latin typeface="华文楷体" panose="02010600040101010101" pitchFamily="2" charset="-122"/>
                <a:ea typeface="华文楷体" panose="02010600040101010101" pitchFamily="2" charset="-122"/>
              </a:rPr>
              <a:t>中任意给定的 </a:t>
            </a:r>
            <a:r>
              <a:rPr lang="en-US" altLang="zh-CN" sz="2000" kern="0" dirty="0">
                <a:solidFill>
                  <a:srgbClr val="324A7A"/>
                </a:solidFill>
                <a:latin typeface="华文楷体" panose="02010600040101010101" pitchFamily="2" charset="-122"/>
                <a:ea typeface="华文楷体" panose="02010600040101010101" pitchFamily="2" charset="-122"/>
              </a:rPr>
              <a:t>x </a:t>
            </a:r>
            <a:r>
              <a:rPr lang="zh-CN" altLang="en-US" sz="2000" kern="0" dirty="0">
                <a:solidFill>
                  <a:srgbClr val="324A7A"/>
                </a:solidFill>
                <a:latin typeface="华文楷体" panose="02010600040101010101" pitchFamily="2" charset="-122"/>
                <a:ea typeface="华文楷体" panose="02010600040101010101" pitchFamily="2" charset="-122"/>
              </a:rPr>
              <a:t>，都能计算出 </a:t>
            </a:r>
            <a:r>
              <a:rPr lang="en-US" altLang="zh-CN" sz="2000" kern="0" dirty="0">
                <a:solidFill>
                  <a:srgbClr val="324A7A"/>
                </a:solidFill>
                <a:latin typeface="华文楷体" panose="02010600040101010101" pitchFamily="2" charset="-122"/>
                <a:ea typeface="华文楷体" panose="02010600040101010101" pitchFamily="2" charset="-122"/>
              </a:rPr>
              <a:t>f(x) </a:t>
            </a:r>
            <a:r>
              <a:rPr lang="zh-CN" altLang="en-US" sz="2000" kern="0" dirty="0">
                <a:solidFill>
                  <a:srgbClr val="324A7A"/>
                </a:solidFill>
                <a:latin typeface="华文楷体" panose="02010600040101010101" pitchFamily="2" charset="-122"/>
                <a:ea typeface="华文楷体" panose="02010600040101010101" pitchFamily="2" charset="-122"/>
              </a:rPr>
              <a:t>的值，则称函数 </a:t>
            </a:r>
            <a:r>
              <a:rPr lang="en-US" altLang="zh-CN" sz="2000" kern="0" dirty="0">
                <a:solidFill>
                  <a:srgbClr val="324A7A"/>
                </a:solidFill>
                <a:latin typeface="华文楷体" panose="02010600040101010101" pitchFamily="2" charset="-122"/>
                <a:ea typeface="华文楷体" panose="02010600040101010101" pitchFamily="2" charset="-122"/>
              </a:rPr>
              <a:t>f </a:t>
            </a:r>
            <a:r>
              <a:rPr lang="zh-CN" altLang="en-US" sz="2000" kern="0" dirty="0">
                <a:solidFill>
                  <a:srgbClr val="324A7A"/>
                </a:solidFill>
                <a:latin typeface="华文楷体" panose="02010600040101010101" pitchFamily="2" charset="-122"/>
                <a:ea typeface="华文楷体" panose="02010600040101010101" pitchFamily="2" charset="-122"/>
              </a:rPr>
              <a:t>是可计算的。</a:t>
            </a:r>
            <a:endParaRPr lang="en-US" altLang="zh-CN" sz="2000" kern="0" dirty="0">
              <a:solidFill>
                <a:srgbClr val="324A7A"/>
              </a:solidFill>
              <a:latin typeface="华文楷体" panose="02010600040101010101" pitchFamily="2" charset="-122"/>
              <a:ea typeface="华文楷体"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即：为计算建立一个数学</a:t>
            </a:r>
            <a:r>
              <a:rPr lang="zh-CN" altLang="en-US" sz="2000" kern="0" dirty="0">
                <a:solidFill>
                  <a:srgbClr val="324A7A"/>
                </a:solidFill>
                <a:highlight>
                  <a:srgbClr val="FFFF00"/>
                </a:highlight>
                <a:latin typeface="华文楷体" panose="02010600040101010101" pitchFamily="2" charset="-122"/>
                <a:ea typeface="华文楷体" panose="02010600040101010101" pitchFamily="2" charset="-122"/>
              </a:rPr>
              <a:t>模型</a:t>
            </a:r>
            <a:r>
              <a:rPr lang="zh-CN" altLang="en-US" sz="2000" kern="0" dirty="0">
                <a:solidFill>
                  <a:srgbClr val="324A7A"/>
                </a:solidFill>
                <a:latin typeface="华文楷体" panose="02010600040101010101" pitchFamily="2" charset="-122"/>
                <a:ea typeface="华文楷体" panose="02010600040101010101" pitchFamily="2" charset="-122"/>
              </a:rPr>
              <a:t>（计算模型），然后证明，凡是这个计算模型能够完成的任务，就是可计算的任务。</a:t>
            </a:r>
            <a:endParaRPr lang="en-US" altLang="zh-CN" sz="2000" kern="0" dirty="0">
              <a:solidFill>
                <a:srgbClr val="324A7A"/>
              </a:solidFill>
              <a:latin typeface="华文楷体" panose="02010600040101010101" pitchFamily="2" charset="-122"/>
              <a:ea typeface="华文楷体" panose="02010600040101010101" pitchFamily="2" charset="-122"/>
            </a:endParaRPr>
          </a:p>
          <a:p>
            <a:pPr marL="571485" indent="-285750">
              <a:buFont typeface="Arial" panose="020B0604020202020204" pitchFamily="34" charset="0"/>
              <a:buChar char="•"/>
            </a:pPr>
            <a:r>
              <a:rPr lang="zh-CN" altLang="en-US" sz="2000" kern="0" dirty="0">
                <a:solidFill>
                  <a:srgbClr val="324A7A"/>
                </a:solidFill>
                <a:latin typeface="华文楷体" panose="02010600040101010101" pitchFamily="2" charset="-122"/>
                <a:ea typeface="华文楷体" panose="02010600040101010101" pitchFamily="2" charset="-122"/>
              </a:rPr>
              <a:t>图灵提出了一个模型</a:t>
            </a:r>
            <a:r>
              <a:rPr lang="en-US" altLang="zh-CN" sz="2000" kern="0" dirty="0">
                <a:solidFill>
                  <a:srgbClr val="324A7A"/>
                </a:solidFill>
                <a:latin typeface="华文楷体" panose="02010600040101010101" pitchFamily="2" charset="-122"/>
                <a:ea typeface="华文楷体" panose="02010600040101010101" pitchFamily="2" charset="-122"/>
              </a:rPr>
              <a:t>……</a:t>
            </a:r>
          </a:p>
          <a:p>
            <a:pPr marL="1943017" lvl="3" indent="-285750">
              <a:lnSpc>
                <a:spcPct val="150000"/>
              </a:lnSpc>
              <a:buFont typeface="Arial" panose="020B0604020202020204" pitchFamily="34" charset="0"/>
              <a:buChar char="•"/>
            </a:pPr>
            <a:r>
              <a:rPr lang="en-US" altLang="zh-CN" sz="1800" kern="0" dirty="0"/>
              <a:t>1936</a:t>
            </a:r>
            <a:r>
              <a:rPr lang="zh-CN" altLang="en-US" sz="1800" kern="0" dirty="0"/>
              <a:t>年，图灵的文章</a:t>
            </a:r>
            <a:r>
              <a:rPr lang="en-US" altLang="zh-CN" sz="1800" kern="0" dirty="0"/>
              <a:t>《</a:t>
            </a:r>
            <a:r>
              <a:rPr lang="zh-CN" altLang="en-US" sz="1800" kern="0" dirty="0"/>
              <a:t>论可计算数在判定问题中的应用</a:t>
            </a:r>
            <a:r>
              <a:rPr lang="en-US" altLang="zh-CN" sz="1800" kern="0" dirty="0"/>
              <a:t>》</a:t>
            </a:r>
            <a:r>
              <a:rPr lang="zh-CN" altLang="en-US" sz="1800" kern="0" dirty="0"/>
              <a:t>中，提出了一种理想的计算器的数学模型，</a:t>
            </a:r>
            <a:r>
              <a:rPr lang="en-US" altLang="zh-CN" sz="1800" kern="0" dirty="0">
                <a:highlight>
                  <a:srgbClr val="FFFF00"/>
                </a:highlight>
              </a:rPr>
              <a:t>Turing Machine.</a:t>
            </a:r>
          </a:p>
        </p:txBody>
      </p:sp>
      <p:sp>
        <p:nvSpPr>
          <p:cNvPr id="7" name="椭圆 6">
            <a:extLst>
              <a:ext uri="{FF2B5EF4-FFF2-40B4-BE49-F238E27FC236}">
                <a16:creationId xmlns:a16="http://schemas.microsoft.com/office/drawing/2014/main" id="{27C8FA0C-9020-4BFE-B27A-3845099D0B09}"/>
              </a:ext>
            </a:extLst>
          </p:cNvPr>
          <p:cNvSpPr/>
          <p:nvPr/>
        </p:nvSpPr>
        <p:spPr bwMode="auto">
          <a:xfrm>
            <a:off x="5390571" y="1188762"/>
            <a:ext cx="2361613" cy="2240238"/>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cxnSp>
        <p:nvCxnSpPr>
          <p:cNvPr id="9" name="直接连接符 8">
            <a:extLst>
              <a:ext uri="{FF2B5EF4-FFF2-40B4-BE49-F238E27FC236}">
                <a16:creationId xmlns:a16="http://schemas.microsoft.com/office/drawing/2014/main" id="{583EA1A0-8450-4083-BB8B-213487A6A51F}"/>
              </a:ext>
            </a:extLst>
          </p:cNvPr>
          <p:cNvCxnSpPr>
            <a:cxnSpLocks/>
          </p:cNvCxnSpPr>
          <p:nvPr/>
        </p:nvCxnSpPr>
        <p:spPr bwMode="auto">
          <a:xfrm flipH="1">
            <a:off x="5555940" y="1196752"/>
            <a:ext cx="1080120" cy="1619261"/>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1" name="图片 10">
            <a:extLst>
              <a:ext uri="{FF2B5EF4-FFF2-40B4-BE49-F238E27FC236}">
                <a16:creationId xmlns:a16="http://schemas.microsoft.com/office/drawing/2014/main" id="{0CCF3666-5DD1-4636-8D7A-08D794E9478E}"/>
              </a:ext>
            </a:extLst>
          </p:cNvPr>
          <p:cNvPicPr>
            <a:picLocks noChangeAspect="1"/>
          </p:cNvPicPr>
          <p:nvPr/>
        </p:nvPicPr>
        <p:blipFill>
          <a:blip r:embed="rId3"/>
          <a:stretch>
            <a:fillRect/>
          </a:stretch>
        </p:blipFill>
        <p:spPr>
          <a:xfrm>
            <a:off x="5375921" y="3875043"/>
            <a:ext cx="2232247" cy="2649582"/>
          </a:xfrm>
          <a:prstGeom prst="rect">
            <a:avLst/>
          </a:prstGeom>
        </p:spPr>
      </p:pic>
      <p:pic>
        <p:nvPicPr>
          <p:cNvPr id="12" name="图片 11">
            <a:extLst>
              <a:ext uri="{FF2B5EF4-FFF2-40B4-BE49-F238E27FC236}">
                <a16:creationId xmlns:a16="http://schemas.microsoft.com/office/drawing/2014/main" id="{31B7ED59-5B3F-442D-8853-35B52C726436}"/>
              </a:ext>
            </a:extLst>
          </p:cNvPr>
          <p:cNvPicPr>
            <a:picLocks noChangeAspect="1"/>
          </p:cNvPicPr>
          <p:nvPr/>
        </p:nvPicPr>
        <p:blipFill>
          <a:blip r:embed="rId4"/>
          <a:stretch>
            <a:fillRect/>
          </a:stretch>
        </p:blipFill>
        <p:spPr>
          <a:xfrm>
            <a:off x="1127448" y="4476607"/>
            <a:ext cx="1368152" cy="1944216"/>
          </a:xfrm>
          <a:prstGeom prst="rect">
            <a:avLst/>
          </a:prstGeom>
        </p:spPr>
      </p:pic>
      <p:sp>
        <p:nvSpPr>
          <p:cNvPr id="15" name="文本框 14">
            <a:extLst>
              <a:ext uri="{FF2B5EF4-FFF2-40B4-BE49-F238E27FC236}">
                <a16:creationId xmlns:a16="http://schemas.microsoft.com/office/drawing/2014/main" id="{7FA0DAF3-040E-4627-A2F5-D274AD434DEA}"/>
              </a:ext>
            </a:extLst>
          </p:cNvPr>
          <p:cNvSpPr txBox="1"/>
          <p:nvPr/>
        </p:nvSpPr>
        <p:spPr>
          <a:xfrm>
            <a:off x="8440352" y="6380358"/>
            <a:ext cx="1800200" cy="461665"/>
          </a:xfrm>
          <a:prstGeom prst="rect">
            <a:avLst/>
          </a:prstGeom>
          <a:noFill/>
        </p:spPr>
        <p:txBody>
          <a:bodyPr wrap="square" rtlCol="0">
            <a:spAutoFit/>
          </a:bodyPr>
          <a:lstStyle/>
          <a:p>
            <a:r>
              <a:rPr lang="en-US" altLang="zh-CN" dirty="0">
                <a:solidFill>
                  <a:schemeClr val="bg1"/>
                </a:solidFill>
              </a:rPr>
              <a:t>1912-1954</a:t>
            </a:r>
            <a:endParaRPr lang="zh-CN" altLang="en-US" dirty="0">
              <a:solidFill>
                <a:schemeClr val="bg1"/>
              </a:solidFill>
            </a:endParaRPr>
          </a:p>
        </p:txBody>
      </p:sp>
      <p:pic>
        <p:nvPicPr>
          <p:cNvPr id="18" name="图片 17">
            <a:extLst>
              <a:ext uri="{FF2B5EF4-FFF2-40B4-BE49-F238E27FC236}">
                <a16:creationId xmlns:a16="http://schemas.microsoft.com/office/drawing/2014/main" id="{18A64242-CD34-455F-8F87-DF0984ADAA97}"/>
              </a:ext>
            </a:extLst>
          </p:cNvPr>
          <p:cNvPicPr>
            <a:picLocks noChangeAspect="1"/>
          </p:cNvPicPr>
          <p:nvPr/>
        </p:nvPicPr>
        <p:blipFill>
          <a:blip r:embed="rId5"/>
          <a:stretch>
            <a:fillRect/>
          </a:stretch>
        </p:blipFill>
        <p:spPr>
          <a:xfrm>
            <a:off x="8005736" y="1050235"/>
            <a:ext cx="3572920" cy="5468660"/>
          </a:xfrm>
          <a:prstGeom prst="rect">
            <a:avLst/>
          </a:prstGeom>
        </p:spPr>
      </p:pic>
      <p:pic>
        <p:nvPicPr>
          <p:cNvPr id="25602" name="Picture 2" descr="https://dss2.bdstatic.com/70cFvnSh_Q1YnxGkpoWK1HF6hhy/it/u=2040973445,2450782249&amp;fm=26&amp;gp=0.jpg">
            <a:extLst>
              <a:ext uri="{FF2B5EF4-FFF2-40B4-BE49-F238E27FC236}">
                <a16:creationId xmlns:a16="http://schemas.microsoft.com/office/drawing/2014/main" id="{1997B3E3-7EC1-429F-AAD6-00DC24862CD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578656" y="6222978"/>
            <a:ext cx="599123" cy="599123"/>
          </a:xfrm>
          <a:prstGeom prst="rect">
            <a:avLst/>
          </a:prstGeom>
          <a:noFill/>
          <a:extLst>
            <a:ext uri="{909E8E84-426E-40DD-AFC4-6F175D3DCCD1}">
              <a14:hiddenFill xmlns:a14="http://schemas.microsoft.com/office/drawing/2010/main">
                <a:solidFill>
                  <a:srgbClr val="FFFFFF"/>
                </a:solidFill>
              </a14:hiddenFill>
            </a:ext>
          </a:extLst>
        </p:spPr>
      </p:pic>
      <p:sp>
        <p:nvSpPr>
          <p:cNvPr id="13" name="内容占位符 2">
            <a:extLst>
              <a:ext uri="{FF2B5EF4-FFF2-40B4-BE49-F238E27FC236}">
                <a16:creationId xmlns:a16="http://schemas.microsoft.com/office/drawing/2014/main" id="{AEE19D93-FDA8-46E7-A5D9-4E91977F8B20}"/>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497681277"/>
      </p:ext>
    </p:extLst>
  </p:cSld>
  <p:clrMapOvr>
    <a:masterClrMapping/>
  </p:clrMapOvr>
  <p:transition/>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965997" y="2334007"/>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181897" y="2832482"/>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509644" y="206084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514563" y="2534687"/>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514562" y="299151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513305" y="3444176"/>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509644" y="3905413"/>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732648687"/>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B4D6F24-B342-4374-B811-CA3AE8C80667}"/>
              </a:ext>
            </a:extLst>
          </p:cNvPr>
          <p:cNvSpPr>
            <a:spLocks noGrp="1"/>
          </p:cNvSpPr>
          <p:nvPr>
            <p:ph sz="quarter" idx="12"/>
          </p:nvPr>
        </p:nvSpPr>
        <p:spPr/>
        <p:txBody>
          <a:bodyPr/>
          <a:lstStyle/>
          <a:p>
            <a:endParaRPr lang="zh-CN" altLang="en-US"/>
          </a:p>
        </p:txBody>
      </p:sp>
      <p:pic>
        <p:nvPicPr>
          <p:cNvPr id="5" name="图片 4">
            <a:extLst>
              <a:ext uri="{FF2B5EF4-FFF2-40B4-BE49-F238E27FC236}">
                <a16:creationId xmlns:a16="http://schemas.microsoft.com/office/drawing/2014/main" id="{2A9640E9-CBBD-474F-AABF-144A55A5AB74}"/>
              </a:ext>
            </a:extLst>
          </p:cNvPr>
          <p:cNvPicPr>
            <a:picLocks noChangeAspect="1"/>
          </p:cNvPicPr>
          <p:nvPr/>
        </p:nvPicPr>
        <p:blipFill>
          <a:blip r:embed="rId3"/>
          <a:stretch>
            <a:fillRect/>
          </a:stretch>
        </p:blipFill>
        <p:spPr>
          <a:xfrm>
            <a:off x="226100" y="1206697"/>
            <a:ext cx="4429740" cy="2276492"/>
          </a:xfrm>
          <a:prstGeom prst="rect">
            <a:avLst/>
          </a:prstGeom>
        </p:spPr>
      </p:pic>
      <p:pic>
        <p:nvPicPr>
          <p:cNvPr id="6" name="图片 5">
            <a:extLst>
              <a:ext uri="{FF2B5EF4-FFF2-40B4-BE49-F238E27FC236}">
                <a16:creationId xmlns:a16="http://schemas.microsoft.com/office/drawing/2014/main" id="{A034FDEE-29D4-4030-AEA4-05909E394F33}"/>
              </a:ext>
            </a:extLst>
          </p:cNvPr>
          <p:cNvPicPr>
            <a:picLocks noChangeAspect="1"/>
          </p:cNvPicPr>
          <p:nvPr/>
        </p:nvPicPr>
        <p:blipFill>
          <a:blip r:embed="rId4"/>
          <a:stretch>
            <a:fillRect/>
          </a:stretch>
        </p:blipFill>
        <p:spPr>
          <a:xfrm>
            <a:off x="8328248" y="1236429"/>
            <a:ext cx="3528392" cy="2228866"/>
          </a:xfrm>
          <a:prstGeom prst="rect">
            <a:avLst/>
          </a:prstGeom>
        </p:spPr>
      </p:pic>
      <p:pic>
        <p:nvPicPr>
          <p:cNvPr id="8" name="图片 7">
            <a:extLst>
              <a:ext uri="{FF2B5EF4-FFF2-40B4-BE49-F238E27FC236}">
                <a16:creationId xmlns:a16="http://schemas.microsoft.com/office/drawing/2014/main" id="{5EAB8D5A-75DD-46EA-9918-A0053A83F213}"/>
              </a:ext>
            </a:extLst>
          </p:cNvPr>
          <p:cNvPicPr>
            <a:picLocks noChangeAspect="1"/>
          </p:cNvPicPr>
          <p:nvPr/>
        </p:nvPicPr>
        <p:blipFill>
          <a:blip r:embed="rId5"/>
          <a:stretch>
            <a:fillRect/>
          </a:stretch>
        </p:blipFill>
        <p:spPr>
          <a:xfrm>
            <a:off x="4655840" y="1256072"/>
            <a:ext cx="3600400" cy="2227117"/>
          </a:xfrm>
          <a:prstGeom prst="rect">
            <a:avLst/>
          </a:prstGeom>
        </p:spPr>
      </p:pic>
      <p:pic>
        <p:nvPicPr>
          <p:cNvPr id="9" name="图片 8">
            <a:extLst>
              <a:ext uri="{FF2B5EF4-FFF2-40B4-BE49-F238E27FC236}">
                <a16:creationId xmlns:a16="http://schemas.microsoft.com/office/drawing/2014/main" id="{6B93ECFF-0A8D-4464-97B0-4B00637BB463}"/>
              </a:ext>
            </a:extLst>
          </p:cNvPr>
          <p:cNvPicPr>
            <a:picLocks noChangeAspect="1"/>
          </p:cNvPicPr>
          <p:nvPr/>
        </p:nvPicPr>
        <p:blipFill>
          <a:blip r:embed="rId6"/>
          <a:stretch>
            <a:fillRect/>
          </a:stretch>
        </p:blipFill>
        <p:spPr>
          <a:xfrm>
            <a:off x="263643" y="3677551"/>
            <a:ext cx="4246194" cy="2271729"/>
          </a:xfrm>
          <a:prstGeom prst="rect">
            <a:avLst/>
          </a:prstGeom>
        </p:spPr>
      </p:pic>
      <p:pic>
        <p:nvPicPr>
          <p:cNvPr id="10" name="图片 9">
            <a:extLst>
              <a:ext uri="{FF2B5EF4-FFF2-40B4-BE49-F238E27FC236}">
                <a16:creationId xmlns:a16="http://schemas.microsoft.com/office/drawing/2014/main" id="{EE2AA9A9-56A2-41DB-A325-7E87E283A599}"/>
              </a:ext>
            </a:extLst>
          </p:cNvPr>
          <p:cNvPicPr>
            <a:picLocks noChangeAspect="1"/>
          </p:cNvPicPr>
          <p:nvPr/>
        </p:nvPicPr>
        <p:blipFill>
          <a:blip r:embed="rId7"/>
          <a:stretch>
            <a:fillRect/>
          </a:stretch>
        </p:blipFill>
        <p:spPr>
          <a:xfrm>
            <a:off x="4655840" y="3646284"/>
            <a:ext cx="3600400" cy="2290779"/>
          </a:xfrm>
          <a:prstGeom prst="rect">
            <a:avLst/>
          </a:prstGeom>
        </p:spPr>
      </p:pic>
      <p:pic>
        <p:nvPicPr>
          <p:cNvPr id="11" name="图片 10">
            <a:extLst>
              <a:ext uri="{FF2B5EF4-FFF2-40B4-BE49-F238E27FC236}">
                <a16:creationId xmlns:a16="http://schemas.microsoft.com/office/drawing/2014/main" id="{6EA67188-BAA9-46B3-BDC3-00563440D47C}"/>
              </a:ext>
            </a:extLst>
          </p:cNvPr>
          <p:cNvPicPr>
            <a:picLocks noChangeAspect="1"/>
          </p:cNvPicPr>
          <p:nvPr/>
        </p:nvPicPr>
        <p:blipFill>
          <a:blip r:embed="rId8"/>
          <a:stretch>
            <a:fillRect/>
          </a:stretch>
        </p:blipFill>
        <p:spPr>
          <a:xfrm>
            <a:off x="8328247" y="3663263"/>
            <a:ext cx="3528393" cy="2286017"/>
          </a:xfrm>
          <a:prstGeom prst="rect">
            <a:avLst/>
          </a:prstGeom>
        </p:spPr>
      </p:pic>
      <p:sp>
        <p:nvSpPr>
          <p:cNvPr id="12" name="文本框 11">
            <a:extLst>
              <a:ext uri="{FF2B5EF4-FFF2-40B4-BE49-F238E27FC236}">
                <a16:creationId xmlns:a16="http://schemas.microsoft.com/office/drawing/2014/main" id="{40F32CE3-BD9A-4281-AD26-BAFFFA44C490}"/>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90630374"/>
      </p:ext>
    </p:extLst>
  </p:cSld>
  <p:clrMapOvr>
    <a:masterClrMapping/>
  </p:clrMapOvr>
  <p:transition/>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7329EA42-1FD3-478A-86F6-2D47F5216F60}"/>
              </a:ext>
            </a:extLst>
          </p:cNvPr>
          <p:cNvPicPr>
            <a:picLocks noChangeAspect="1"/>
          </p:cNvPicPr>
          <p:nvPr/>
        </p:nvPicPr>
        <p:blipFill>
          <a:blip r:embed="rId3"/>
          <a:stretch>
            <a:fillRect/>
          </a:stretch>
        </p:blipFill>
        <p:spPr>
          <a:xfrm>
            <a:off x="5241429" y="994845"/>
            <a:ext cx="4157693" cy="2506163"/>
          </a:xfrm>
          <a:prstGeom prst="rect">
            <a:avLst/>
          </a:prstGeom>
        </p:spPr>
      </p:pic>
      <p:pic>
        <p:nvPicPr>
          <p:cNvPr id="6" name="图片 5">
            <a:extLst>
              <a:ext uri="{FF2B5EF4-FFF2-40B4-BE49-F238E27FC236}">
                <a16:creationId xmlns:a16="http://schemas.microsoft.com/office/drawing/2014/main" id="{F02F2B25-C4AF-42FA-82E9-2E80EB243BF5}"/>
              </a:ext>
            </a:extLst>
          </p:cNvPr>
          <p:cNvPicPr>
            <a:picLocks noChangeAspect="1"/>
          </p:cNvPicPr>
          <p:nvPr/>
        </p:nvPicPr>
        <p:blipFill>
          <a:blip r:embed="rId4"/>
          <a:stretch>
            <a:fillRect/>
          </a:stretch>
        </p:blipFill>
        <p:spPr>
          <a:xfrm>
            <a:off x="839416" y="3642611"/>
            <a:ext cx="4114830" cy="2450357"/>
          </a:xfrm>
          <a:prstGeom prst="rect">
            <a:avLst/>
          </a:prstGeom>
        </p:spPr>
      </p:pic>
      <p:pic>
        <p:nvPicPr>
          <p:cNvPr id="7" name="图片 6">
            <a:extLst>
              <a:ext uri="{FF2B5EF4-FFF2-40B4-BE49-F238E27FC236}">
                <a16:creationId xmlns:a16="http://schemas.microsoft.com/office/drawing/2014/main" id="{0F743356-FCA7-46BB-A248-F82778D4839B}"/>
              </a:ext>
            </a:extLst>
          </p:cNvPr>
          <p:cNvPicPr>
            <a:picLocks noChangeAspect="1"/>
          </p:cNvPicPr>
          <p:nvPr/>
        </p:nvPicPr>
        <p:blipFill>
          <a:blip r:embed="rId5"/>
          <a:stretch>
            <a:fillRect/>
          </a:stretch>
        </p:blipFill>
        <p:spPr>
          <a:xfrm>
            <a:off x="5313437" y="3623175"/>
            <a:ext cx="4152930" cy="2359040"/>
          </a:xfrm>
          <a:prstGeom prst="rect">
            <a:avLst/>
          </a:prstGeom>
        </p:spPr>
      </p:pic>
      <p:pic>
        <p:nvPicPr>
          <p:cNvPr id="8" name="图片 7">
            <a:extLst>
              <a:ext uri="{FF2B5EF4-FFF2-40B4-BE49-F238E27FC236}">
                <a16:creationId xmlns:a16="http://schemas.microsoft.com/office/drawing/2014/main" id="{546D7CB7-E7A2-493C-9380-4CDA017DD1DC}"/>
              </a:ext>
            </a:extLst>
          </p:cNvPr>
          <p:cNvPicPr>
            <a:picLocks noChangeAspect="1"/>
          </p:cNvPicPr>
          <p:nvPr/>
        </p:nvPicPr>
        <p:blipFill>
          <a:blip r:embed="rId6"/>
          <a:stretch>
            <a:fillRect/>
          </a:stretch>
        </p:blipFill>
        <p:spPr>
          <a:xfrm>
            <a:off x="848941" y="1015996"/>
            <a:ext cx="4105305" cy="2460504"/>
          </a:xfrm>
          <a:prstGeom prst="rect">
            <a:avLst/>
          </a:prstGeom>
        </p:spPr>
      </p:pic>
      <p:sp>
        <p:nvSpPr>
          <p:cNvPr id="9" name="文本框 8">
            <a:extLst>
              <a:ext uri="{FF2B5EF4-FFF2-40B4-BE49-F238E27FC236}">
                <a16:creationId xmlns:a16="http://schemas.microsoft.com/office/drawing/2014/main" id="{35A0CAA9-7570-4711-AC36-A4A3BEE1046E}"/>
              </a:ext>
            </a:extLst>
          </p:cNvPr>
          <p:cNvSpPr txBox="1"/>
          <p:nvPr/>
        </p:nvSpPr>
        <p:spPr>
          <a:xfrm>
            <a:off x="9561909" y="2165785"/>
            <a:ext cx="2063552" cy="3816429"/>
          </a:xfrm>
          <a:prstGeom prst="rect">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p:spPr>
        <p:txBody>
          <a:bodyPr wrap="square" rtlCol="0">
            <a:spAutoFit/>
          </a:bodyPr>
          <a:lstStyle/>
          <a:p>
            <a:pPr>
              <a:lnSpc>
                <a:spcPct val="200000"/>
              </a:lnSpc>
            </a:pPr>
            <a:r>
              <a:rPr lang="en-US" altLang="zh-CN" sz="1100" dirty="0"/>
              <a:t>1 bit</a:t>
            </a:r>
            <a:r>
              <a:rPr lang="zh-CN" altLang="en-US" sz="1100" dirty="0"/>
              <a:t>（比特） </a:t>
            </a:r>
            <a:r>
              <a:rPr lang="en-US" altLang="zh-CN" sz="1100" dirty="0"/>
              <a:t>=1 Binary Digit</a:t>
            </a:r>
          </a:p>
          <a:p>
            <a:pPr>
              <a:lnSpc>
                <a:spcPct val="200000"/>
              </a:lnSpc>
            </a:pPr>
            <a:r>
              <a:rPr lang="en-US" altLang="zh-CN" sz="1100" dirty="0"/>
              <a:t>8 </a:t>
            </a:r>
            <a:r>
              <a:rPr lang="en-US" altLang="zh-CN" sz="1100" dirty="0" err="1"/>
              <a:t>bts</a:t>
            </a:r>
            <a:r>
              <a:rPr lang="en-US" altLang="zh-CN" sz="1100" dirty="0"/>
              <a:t> = 1 Byte</a:t>
            </a:r>
            <a:r>
              <a:rPr lang="zh-CN" altLang="en-US" sz="1100" dirty="0"/>
              <a:t>（字节）</a:t>
            </a:r>
          </a:p>
          <a:p>
            <a:pPr>
              <a:lnSpc>
                <a:spcPct val="200000"/>
              </a:lnSpc>
            </a:pPr>
            <a:r>
              <a:rPr lang="en-US" altLang="zh-CN" sz="1100" dirty="0"/>
              <a:t>1,000 Bytes = 1 Kilobyte</a:t>
            </a:r>
          </a:p>
          <a:p>
            <a:pPr>
              <a:lnSpc>
                <a:spcPct val="200000"/>
              </a:lnSpc>
            </a:pPr>
            <a:r>
              <a:rPr lang="en-US" altLang="zh-CN" sz="1100" dirty="0"/>
              <a:t>1,000 Kilobytes = 1 Megabyte</a:t>
            </a:r>
          </a:p>
          <a:p>
            <a:pPr>
              <a:lnSpc>
                <a:spcPct val="200000"/>
              </a:lnSpc>
            </a:pPr>
            <a:r>
              <a:rPr lang="en-US" altLang="zh-CN" sz="1100" dirty="0"/>
              <a:t>1,000 Megabytes = 1 Gigabyte</a:t>
            </a:r>
          </a:p>
          <a:p>
            <a:pPr>
              <a:lnSpc>
                <a:spcPct val="200000"/>
              </a:lnSpc>
            </a:pPr>
            <a:r>
              <a:rPr lang="en-US" altLang="zh-CN" sz="1100" dirty="0"/>
              <a:t>1,000 Gigabytes = 1 Terabyte</a:t>
            </a:r>
          </a:p>
          <a:p>
            <a:pPr>
              <a:lnSpc>
                <a:spcPct val="200000"/>
              </a:lnSpc>
            </a:pPr>
            <a:r>
              <a:rPr lang="en-US" altLang="zh-CN" sz="1100" dirty="0"/>
              <a:t>1,000 Terabytes = 1 Petabyte</a:t>
            </a:r>
          </a:p>
          <a:p>
            <a:pPr>
              <a:lnSpc>
                <a:spcPct val="200000"/>
              </a:lnSpc>
            </a:pPr>
            <a:r>
              <a:rPr lang="en-US" altLang="zh-CN" sz="1100" dirty="0"/>
              <a:t>1,000 Petabytes = 1 Exabyte</a:t>
            </a:r>
          </a:p>
          <a:p>
            <a:pPr>
              <a:lnSpc>
                <a:spcPct val="200000"/>
              </a:lnSpc>
            </a:pPr>
            <a:r>
              <a:rPr lang="en-US" altLang="zh-CN" sz="1100" dirty="0"/>
              <a:t>1,000 </a:t>
            </a:r>
            <a:r>
              <a:rPr lang="en-US" altLang="zh-CN" sz="1100" dirty="0" err="1"/>
              <a:t>Exabytes</a:t>
            </a:r>
            <a:r>
              <a:rPr lang="en-US" altLang="zh-CN" sz="1100" dirty="0"/>
              <a:t> = 1 Zettabyte</a:t>
            </a:r>
          </a:p>
          <a:p>
            <a:pPr>
              <a:lnSpc>
                <a:spcPct val="200000"/>
              </a:lnSpc>
            </a:pPr>
            <a:r>
              <a:rPr lang="en-US" altLang="zh-CN" sz="1100" dirty="0"/>
              <a:t>1,000 Zettabytes = 1 Yottabyte</a:t>
            </a:r>
          </a:p>
          <a:p>
            <a:pPr>
              <a:lnSpc>
                <a:spcPct val="200000"/>
              </a:lnSpc>
            </a:pPr>
            <a:r>
              <a:rPr lang="en-US" altLang="zh-CN" sz="1100" dirty="0"/>
              <a:t>1,000 Yottabytes = 1 Brontobyte</a:t>
            </a:r>
          </a:p>
        </p:txBody>
      </p:sp>
      <p:cxnSp>
        <p:nvCxnSpPr>
          <p:cNvPr id="11" name="直接连接符 10">
            <a:extLst>
              <a:ext uri="{FF2B5EF4-FFF2-40B4-BE49-F238E27FC236}">
                <a16:creationId xmlns:a16="http://schemas.microsoft.com/office/drawing/2014/main" id="{E7BF26E0-47E6-4B4C-856B-806F57A8C2E7}"/>
              </a:ext>
            </a:extLst>
          </p:cNvPr>
          <p:cNvCxnSpPr/>
          <p:nvPr/>
        </p:nvCxnSpPr>
        <p:spPr bwMode="auto">
          <a:xfrm>
            <a:off x="9696400" y="4869160"/>
            <a:ext cx="1512168" cy="0"/>
          </a:xfrm>
          <a:prstGeom prst="lin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 name="文本框 11">
            <a:extLst>
              <a:ext uri="{FF2B5EF4-FFF2-40B4-BE49-F238E27FC236}">
                <a16:creationId xmlns:a16="http://schemas.microsoft.com/office/drawing/2014/main" id="{CD1B9653-6D1A-484A-AC75-25BC131F4F66}"/>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413008019"/>
      </p:ext>
    </p:extLst>
  </p:cSld>
  <p:clrMapOvr>
    <a:masterClrMapping/>
  </p:clrMapOvr>
  <p:transition/>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6452589-F196-4AE9-83B1-2DD71E0BBABB}"/>
              </a:ext>
            </a:extLst>
          </p:cNvPr>
          <p:cNvPicPr>
            <a:picLocks noChangeAspect="1"/>
          </p:cNvPicPr>
          <p:nvPr/>
        </p:nvPicPr>
        <p:blipFill>
          <a:blip r:embed="rId2"/>
          <a:stretch>
            <a:fillRect/>
          </a:stretch>
        </p:blipFill>
        <p:spPr>
          <a:xfrm>
            <a:off x="136422" y="965161"/>
            <a:ext cx="7710544" cy="3471951"/>
          </a:xfrm>
          <a:prstGeom prst="rect">
            <a:avLst/>
          </a:prstGeom>
        </p:spPr>
      </p:pic>
      <p:pic>
        <p:nvPicPr>
          <p:cNvPr id="6" name="图片 5">
            <a:extLst>
              <a:ext uri="{FF2B5EF4-FFF2-40B4-BE49-F238E27FC236}">
                <a16:creationId xmlns:a16="http://schemas.microsoft.com/office/drawing/2014/main" id="{E2810EC2-15CC-4E1A-AEB5-6C50A20404CD}"/>
              </a:ext>
            </a:extLst>
          </p:cNvPr>
          <p:cNvPicPr>
            <a:picLocks noChangeAspect="1"/>
          </p:cNvPicPr>
          <p:nvPr/>
        </p:nvPicPr>
        <p:blipFill>
          <a:blip r:embed="rId3"/>
          <a:stretch>
            <a:fillRect/>
          </a:stretch>
        </p:blipFill>
        <p:spPr>
          <a:xfrm>
            <a:off x="7896200" y="965161"/>
            <a:ext cx="4029104" cy="1815767"/>
          </a:xfrm>
          <a:prstGeom prst="rect">
            <a:avLst/>
          </a:prstGeom>
        </p:spPr>
      </p:pic>
      <p:pic>
        <p:nvPicPr>
          <p:cNvPr id="7" name="图片 6">
            <a:extLst>
              <a:ext uri="{FF2B5EF4-FFF2-40B4-BE49-F238E27FC236}">
                <a16:creationId xmlns:a16="http://schemas.microsoft.com/office/drawing/2014/main" id="{D2D5C7FB-4C86-4F7E-86CC-EBED816058AC}"/>
              </a:ext>
            </a:extLst>
          </p:cNvPr>
          <p:cNvPicPr>
            <a:picLocks noChangeAspect="1"/>
          </p:cNvPicPr>
          <p:nvPr/>
        </p:nvPicPr>
        <p:blipFill>
          <a:blip r:embed="rId4"/>
          <a:stretch>
            <a:fillRect/>
          </a:stretch>
        </p:blipFill>
        <p:spPr>
          <a:xfrm>
            <a:off x="7896200" y="2850943"/>
            <a:ext cx="4067205" cy="1730185"/>
          </a:xfrm>
          <a:prstGeom prst="rect">
            <a:avLst/>
          </a:prstGeom>
        </p:spPr>
      </p:pic>
      <p:pic>
        <p:nvPicPr>
          <p:cNvPr id="8" name="图片 7">
            <a:extLst>
              <a:ext uri="{FF2B5EF4-FFF2-40B4-BE49-F238E27FC236}">
                <a16:creationId xmlns:a16="http://schemas.microsoft.com/office/drawing/2014/main" id="{5BE370F9-409C-45DC-BB84-EA3DEAD82819}"/>
              </a:ext>
            </a:extLst>
          </p:cNvPr>
          <p:cNvPicPr>
            <a:picLocks noChangeAspect="1"/>
          </p:cNvPicPr>
          <p:nvPr/>
        </p:nvPicPr>
        <p:blipFill>
          <a:blip r:embed="rId5"/>
          <a:stretch>
            <a:fillRect/>
          </a:stretch>
        </p:blipFill>
        <p:spPr>
          <a:xfrm>
            <a:off x="7896200" y="4594702"/>
            <a:ext cx="4248472" cy="2263298"/>
          </a:xfrm>
          <a:prstGeom prst="rect">
            <a:avLst/>
          </a:prstGeom>
        </p:spPr>
      </p:pic>
      <p:pic>
        <p:nvPicPr>
          <p:cNvPr id="9" name="图片 8">
            <a:extLst>
              <a:ext uri="{FF2B5EF4-FFF2-40B4-BE49-F238E27FC236}">
                <a16:creationId xmlns:a16="http://schemas.microsoft.com/office/drawing/2014/main" id="{9AB759B1-5148-4322-8922-42E719B2E9C7}"/>
              </a:ext>
            </a:extLst>
          </p:cNvPr>
          <p:cNvPicPr>
            <a:picLocks noChangeAspect="1"/>
          </p:cNvPicPr>
          <p:nvPr/>
        </p:nvPicPr>
        <p:blipFill>
          <a:blip r:embed="rId6"/>
          <a:stretch>
            <a:fillRect/>
          </a:stretch>
        </p:blipFill>
        <p:spPr>
          <a:xfrm>
            <a:off x="136422" y="4437112"/>
            <a:ext cx="4124355" cy="2271729"/>
          </a:xfrm>
          <a:prstGeom prst="rect">
            <a:avLst/>
          </a:prstGeom>
        </p:spPr>
      </p:pic>
      <p:pic>
        <p:nvPicPr>
          <p:cNvPr id="10" name="图片 9">
            <a:extLst>
              <a:ext uri="{FF2B5EF4-FFF2-40B4-BE49-F238E27FC236}">
                <a16:creationId xmlns:a16="http://schemas.microsoft.com/office/drawing/2014/main" id="{6D7A6B24-D711-4D83-B60C-7C8AA3E95537}"/>
              </a:ext>
            </a:extLst>
          </p:cNvPr>
          <p:cNvPicPr>
            <a:picLocks noChangeAspect="1"/>
          </p:cNvPicPr>
          <p:nvPr/>
        </p:nvPicPr>
        <p:blipFill>
          <a:blip r:embed="rId7"/>
          <a:stretch>
            <a:fillRect/>
          </a:stretch>
        </p:blipFill>
        <p:spPr>
          <a:xfrm>
            <a:off x="4260777" y="4453853"/>
            <a:ext cx="3586189" cy="2233629"/>
          </a:xfrm>
          <a:prstGeom prst="rect">
            <a:avLst/>
          </a:prstGeom>
        </p:spPr>
      </p:pic>
      <p:sp>
        <p:nvSpPr>
          <p:cNvPr id="11" name="文本框 10">
            <a:extLst>
              <a:ext uri="{FF2B5EF4-FFF2-40B4-BE49-F238E27FC236}">
                <a16:creationId xmlns:a16="http://schemas.microsoft.com/office/drawing/2014/main" id="{9716EBC3-E804-4E0D-ADB6-6F0CA5F058E1}"/>
              </a:ext>
            </a:extLst>
          </p:cNvPr>
          <p:cNvSpPr txBox="1"/>
          <p:nvPr/>
        </p:nvSpPr>
        <p:spPr>
          <a:xfrm>
            <a:off x="479376"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18546000"/>
      </p:ext>
    </p:extLst>
  </p:cSld>
  <p:clrMapOvr>
    <a:masterClrMapping/>
  </p:clrMapOvr>
  <p:transition/>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B7EA5766-0780-4C8B-93CB-E2987DB3B80D}"/>
              </a:ext>
            </a:extLst>
          </p:cNvPr>
          <p:cNvPicPr>
            <a:picLocks noChangeAspect="1"/>
          </p:cNvPicPr>
          <p:nvPr/>
        </p:nvPicPr>
        <p:blipFill>
          <a:blip r:embed="rId2"/>
          <a:stretch>
            <a:fillRect/>
          </a:stretch>
        </p:blipFill>
        <p:spPr>
          <a:xfrm>
            <a:off x="8053046" y="1195371"/>
            <a:ext cx="3938616" cy="2209816"/>
          </a:xfrm>
          <a:prstGeom prst="rect">
            <a:avLst/>
          </a:prstGeom>
        </p:spPr>
      </p:pic>
      <p:pic>
        <p:nvPicPr>
          <p:cNvPr id="6" name="图片 5">
            <a:extLst>
              <a:ext uri="{FF2B5EF4-FFF2-40B4-BE49-F238E27FC236}">
                <a16:creationId xmlns:a16="http://schemas.microsoft.com/office/drawing/2014/main" id="{E727F8F2-837A-4196-94EA-1C016964CBC0}"/>
              </a:ext>
            </a:extLst>
          </p:cNvPr>
          <p:cNvPicPr>
            <a:picLocks noChangeAspect="1"/>
          </p:cNvPicPr>
          <p:nvPr/>
        </p:nvPicPr>
        <p:blipFill>
          <a:blip r:embed="rId3"/>
          <a:stretch>
            <a:fillRect/>
          </a:stretch>
        </p:blipFill>
        <p:spPr>
          <a:xfrm>
            <a:off x="4092116" y="1171558"/>
            <a:ext cx="3938616" cy="2257442"/>
          </a:xfrm>
          <a:prstGeom prst="rect">
            <a:avLst/>
          </a:prstGeom>
        </p:spPr>
      </p:pic>
      <p:pic>
        <p:nvPicPr>
          <p:cNvPr id="7" name="图片 6">
            <a:extLst>
              <a:ext uri="{FF2B5EF4-FFF2-40B4-BE49-F238E27FC236}">
                <a16:creationId xmlns:a16="http://schemas.microsoft.com/office/drawing/2014/main" id="{86BDA775-07E8-4939-994C-039870C3E4B6}"/>
              </a:ext>
            </a:extLst>
          </p:cNvPr>
          <p:cNvPicPr>
            <a:picLocks noChangeAspect="1"/>
          </p:cNvPicPr>
          <p:nvPr/>
        </p:nvPicPr>
        <p:blipFill>
          <a:blip r:embed="rId4"/>
          <a:stretch>
            <a:fillRect/>
          </a:stretch>
        </p:blipFill>
        <p:spPr>
          <a:xfrm>
            <a:off x="8128799" y="3861048"/>
            <a:ext cx="3981479" cy="2164572"/>
          </a:xfrm>
          <a:prstGeom prst="rect">
            <a:avLst/>
          </a:prstGeom>
        </p:spPr>
      </p:pic>
      <p:pic>
        <p:nvPicPr>
          <p:cNvPr id="8" name="图片 7">
            <a:extLst>
              <a:ext uri="{FF2B5EF4-FFF2-40B4-BE49-F238E27FC236}">
                <a16:creationId xmlns:a16="http://schemas.microsoft.com/office/drawing/2014/main" id="{815937F9-8E31-41A0-B245-320EAD49D23B}"/>
              </a:ext>
            </a:extLst>
          </p:cNvPr>
          <p:cNvPicPr>
            <a:picLocks noChangeAspect="1"/>
          </p:cNvPicPr>
          <p:nvPr/>
        </p:nvPicPr>
        <p:blipFill>
          <a:blip r:embed="rId5"/>
          <a:stretch>
            <a:fillRect/>
          </a:stretch>
        </p:blipFill>
        <p:spPr>
          <a:xfrm>
            <a:off x="114003" y="3861048"/>
            <a:ext cx="3871941" cy="2205054"/>
          </a:xfrm>
          <a:prstGeom prst="rect">
            <a:avLst/>
          </a:prstGeom>
        </p:spPr>
      </p:pic>
      <p:pic>
        <p:nvPicPr>
          <p:cNvPr id="9" name="图片 8">
            <a:extLst>
              <a:ext uri="{FF2B5EF4-FFF2-40B4-BE49-F238E27FC236}">
                <a16:creationId xmlns:a16="http://schemas.microsoft.com/office/drawing/2014/main" id="{BA7ABAA4-6F18-487F-A049-9EC86F6CCC89}"/>
              </a:ext>
            </a:extLst>
          </p:cNvPr>
          <p:cNvPicPr>
            <a:picLocks noChangeAspect="1"/>
          </p:cNvPicPr>
          <p:nvPr/>
        </p:nvPicPr>
        <p:blipFill>
          <a:blip r:embed="rId6"/>
          <a:stretch>
            <a:fillRect/>
          </a:stretch>
        </p:blipFill>
        <p:spPr>
          <a:xfrm>
            <a:off x="4079776" y="3901529"/>
            <a:ext cx="3957666" cy="2124091"/>
          </a:xfrm>
          <a:prstGeom prst="rect">
            <a:avLst/>
          </a:prstGeom>
        </p:spPr>
      </p:pic>
      <p:pic>
        <p:nvPicPr>
          <p:cNvPr id="10" name="图片 9">
            <a:extLst>
              <a:ext uri="{FF2B5EF4-FFF2-40B4-BE49-F238E27FC236}">
                <a16:creationId xmlns:a16="http://schemas.microsoft.com/office/drawing/2014/main" id="{45CF0AF4-9EB6-4E5A-B43A-01A178026F9B}"/>
              </a:ext>
            </a:extLst>
          </p:cNvPr>
          <p:cNvPicPr>
            <a:picLocks noChangeAspect="1"/>
          </p:cNvPicPr>
          <p:nvPr/>
        </p:nvPicPr>
        <p:blipFill>
          <a:blip r:embed="rId7"/>
          <a:stretch>
            <a:fillRect/>
          </a:stretch>
        </p:blipFill>
        <p:spPr>
          <a:xfrm>
            <a:off x="114003" y="1188809"/>
            <a:ext cx="3957666" cy="2257442"/>
          </a:xfrm>
          <a:prstGeom prst="rect">
            <a:avLst/>
          </a:prstGeom>
        </p:spPr>
      </p:pic>
      <p:sp>
        <p:nvSpPr>
          <p:cNvPr id="11" name="文本框 10">
            <a:extLst>
              <a:ext uri="{FF2B5EF4-FFF2-40B4-BE49-F238E27FC236}">
                <a16:creationId xmlns:a16="http://schemas.microsoft.com/office/drawing/2014/main" id="{241433FB-979F-4D28-A41F-3672DD6339C2}"/>
              </a:ext>
            </a:extLst>
          </p:cNvPr>
          <p:cNvSpPr txBox="1"/>
          <p:nvPr/>
        </p:nvSpPr>
        <p:spPr>
          <a:xfrm>
            <a:off x="551384" y="286015"/>
            <a:ext cx="6826716"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5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dirty="0">
              <a:solidFill>
                <a:srgbClr val="00B050"/>
              </a:solidFill>
              <a:latin typeface="Times New Roman" panose="02020603050405020304" pitchFamily="18" charset="0"/>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829973398"/>
      </p:ext>
    </p:extLst>
  </p:cSld>
  <p:clrMapOvr>
    <a:masterClrMapping/>
  </p:clrMapOvr>
  <p:transition/>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A7B68F35-C73C-4A17-B0DD-F81F34DEFD1B}"/>
              </a:ext>
            </a:extLst>
          </p:cNvPr>
          <p:cNvSpPr>
            <a:spLocks noGrp="1"/>
          </p:cNvSpPr>
          <p:nvPr>
            <p:ph idx="10"/>
          </p:nvPr>
        </p:nvSpPr>
        <p:spPr>
          <a:xfrm>
            <a:off x="504056" y="258982"/>
            <a:ext cx="12936760" cy="667156"/>
          </a:xfrm>
        </p:spPr>
        <p:txBody>
          <a:bodyPr/>
          <a:lstStyle/>
          <a:p>
            <a:r>
              <a:rPr lang="en-US" altLang="zh-CN" sz="3200" dirty="0">
                <a:latin typeface="+mn-lt"/>
              </a:rPr>
              <a:t>https://www.top500.org/lists/green500/2020/06/</a:t>
            </a:r>
            <a:endParaRPr lang="zh-CN" altLang="en-US" sz="3200" dirty="0">
              <a:latin typeface="+mn-lt"/>
            </a:endParaRPr>
          </a:p>
        </p:txBody>
      </p:sp>
      <p:pic>
        <p:nvPicPr>
          <p:cNvPr id="5" name="图片 3">
            <a:extLst>
              <a:ext uri="{FF2B5EF4-FFF2-40B4-BE49-F238E27FC236}">
                <a16:creationId xmlns:a16="http://schemas.microsoft.com/office/drawing/2014/main" id="{F8BEBEC4-15FB-4CBE-991C-CDAF299836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4056" y="908720"/>
            <a:ext cx="10920536" cy="5112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9CFCB24F-BF62-4C5C-8FA1-93A5C3DC6D13}"/>
              </a:ext>
            </a:extLst>
          </p:cNvPr>
          <p:cNvPicPr>
            <a:picLocks noChangeAspect="1"/>
          </p:cNvPicPr>
          <p:nvPr/>
        </p:nvPicPr>
        <p:blipFill>
          <a:blip r:embed="rId3"/>
          <a:stretch>
            <a:fillRect/>
          </a:stretch>
        </p:blipFill>
        <p:spPr>
          <a:xfrm>
            <a:off x="8505798" y="4829163"/>
            <a:ext cx="3686202" cy="1695462"/>
          </a:xfrm>
          <a:prstGeom prst="rect">
            <a:avLst/>
          </a:prstGeom>
        </p:spPr>
      </p:pic>
      <p:pic>
        <p:nvPicPr>
          <p:cNvPr id="7" name="图片 6">
            <a:extLst>
              <a:ext uri="{FF2B5EF4-FFF2-40B4-BE49-F238E27FC236}">
                <a16:creationId xmlns:a16="http://schemas.microsoft.com/office/drawing/2014/main" id="{00643481-96ED-47A0-892A-25ECF81B1B2B}"/>
              </a:ext>
            </a:extLst>
          </p:cNvPr>
          <p:cNvPicPr>
            <a:picLocks noChangeAspect="1"/>
          </p:cNvPicPr>
          <p:nvPr/>
        </p:nvPicPr>
        <p:blipFill>
          <a:blip r:embed="rId4"/>
          <a:stretch>
            <a:fillRect/>
          </a:stretch>
        </p:blipFill>
        <p:spPr>
          <a:xfrm>
            <a:off x="8505798" y="6602796"/>
            <a:ext cx="2657494" cy="171451"/>
          </a:xfrm>
          <a:prstGeom prst="rect">
            <a:avLst/>
          </a:prstGeom>
        </p:spPr>
      </p:pic>
    </p:spTree>
    <p:extLst>
      <p:ext uri="{BB962C8B-B14F-4D97-AF65-F5344CB8AC3E}">
        <p14:creationId xmlns:p14="http://schemas.microsoft.com/office/powerpoint/2010/main" val="3755738291"/>
      </p:ext>
    </p:extLst>
  </p:cSld>
  <p:clrMapOvr>
    <a:masterClrMapping/>
  </p:clrMapOvr>
  <p:transition/>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676AA0A5-AAF0-4760-BEC9-0FC9CEB662CA}"/>
              </a:ext>
            </a:extLst>
          </p:cNvPr>
          <p:cNvPicPr>
            <a:picLocks noGrp="1" noChangeAspect="1"/>
          </p:cNvPicPr>
          <p:nvPr>
            <p:ph idx="1"/>
          </p:nvPr>
        </p:nvPicPr>
        <p:blipFill>
          <a:blip r:embed="rId2"/>
          <a:stretch>
            <a:fillRect/>
          </a:stretch>
        </p:blipFill>
        <p:spPr>
          <a:xfrm>
            <a:off x="119336" y="1124744"/>
            <a:ext cx="11739291" cy="5733256"/>
          </a:xfrm>
        </p:spPr>
      </p:pic>
      <p:sp>
        <p:nvSpPr>
          <p:cNvPr id="3" name="内容占位符 2">
            <a:extLst>
              <a:ext uri="{FF2B5EF4-FFF2-40B4-BE49-F238E27FC236}">
                <a16:creationId xmlns:a16="http://schemas.microsoft.com/office/drawing/2014/main" id="{8CB9348C-0AB9-4B4E-AC3D-069A2C4D0F88}"/>
              </a:ext>
            </a:extLst>
          </p:cNvPr>
          <p:cNvSpPr>
            <a:spLocks noGrp="1"/>
          </p:cNvSpPr>
          <p:nvPr>
            <p:ph idx="10"/>
          </p:nvPr>
        </p:nvSpPr>
        <p:spPr>
          <a:xfrm>
            <a:off x="551384" y="404664"/>
            <a:ext cx="11233248" cy="667156"/>
          </a:xfrm>
        </p:spPr>
        <p:txBody>
          <a:bodyPr/>
          <a:lstStyle/>
          <a:p>
            <a:r>
              <a:rPr lang="en-US" altLang="zh-CN" dirty="0">
                <a:hlinkClick r:id="rId3"/>
              </a:rPr>
              <a:t>June 2022 | TOP500</a:t>
            </a:r>
            <a:r>
              <a:rPr lang="en-US" altLang="zh-CN" dirty="0"/>
              <a:t> </a:t>
            </a:r>
            <a:r>
              <a:rPr lang="en-US" altLang="zh-CN" sz="2800" dirty="0">
                <a:latin typeface="Times New Roman" panose="02020603050405020304" pitchFamily="18" charset="0"/>
              </a:rPr>
              <a:t>www.top500.org/lists/green500/2022/06/</a:t>
            </a:r>
            <a:endParaRPr lang="zh-CN" altLang="en-US" dirty="0">
              <a:latin typeface="Times New Roman" panose="02020603050405020304" pitchFamily="18" charset="0"/>
            </a:endParaRPr>
          </a:p>
        </p:txBody>
      </p:sp>
    </p:spTree>
    <p:extLst>
      <p:ext uri="{BB962C8B-B14F-4D97-AF65-F5344CB8AC3E}">
        <p14:creationId xmlns:p14="http://schemas.microsoft.com/office/powerpoint/2010/main" val="2525949365"/>
      </p:ext>
    </p:extLst>
  </p:cSld>
  <p:clrMapOvr>
    <a:masterClrMapping/>
  </p:clrMapOvr>
  <p:transition/>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623392" y="960209"/>
            <a:ext cx="10753872" cy="5472608"/>
          </a:xfrm>
        </p:spPr>
        <p:txBody>
          <a:bodyPr/>
          <a:lstStyle/>
          <a:p>
            <a:pPr>
              <a:lnSpc>
                <a:spcPct val="200000"/>
              </a:lnSpc>
            </a:pPr>
            <a:r>
              <a:rPr lang="zh-CN" altLang="en-US" sz="2400" b="0" dirty="0">
                <a:latin typeface="华文楷体" panose="02010600040101010101" pitchFamily="2" charset="-122"/>
                <a:ea typeface="华文楷体" panose="02010600040101010101" pitchFamily="2" charset="-122"/>
              </a:rPr>
              <a:t>正确答案与正确问题哪个更重要？</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zh-CN" altLang="en-US" sz="2400" b="0" dirty="0">
                <a:latin typeface="华文楷体" panose="02010600040101010101" pitchFamily="2" charset="-122"/>
                <a:ea typeface="华文楷体" panose="02010600040101010101" pitchFamily="2" charset="-122"/>
              </a:rPr>
              <a:t>当我们放眼世界的时候，应该以什么样的思维和工具来观察这个世界？</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en-US" altLang="zh-CN" sz="2400" b="0" dirty="0">
                <a:latin typeface="华文楷体" panose="02010600040101010101" pitchFamily="2" charset="-122"/>
                <a:ea typeface="华文楷体" panose="02010600040101010101" pitchFamily="2" charset="-122"/>
              </a:rPr>
              <a:t>21</a:t>
            </a:r>
            <a:r>
              <a:rPr lang="zh-CN" altLang="zh-CN" sz="2400" b="0" dirty="0">
                <a:latin typeface="华文楷体" panose="02010600040101010101" pitchFamily="2" charset="-122"/>
                <a:ea typeface="华文楷体" panose="02010600040101010101" pitchFamily="2" charset="-122"/>
              </a:rPr>
              <a:t>世纪前</a:t>
            </a:r>
            <a:r>
              <a:rPr lang="en-US" altLang="zh-CN" sz="2400" b="0" dirty="0">
                <a:latin typeface="华文楷体" panose="02010600040101010101" pitchFamily="2" charset="-122"/>
                <a:ea typeface="华文楷体" panose="02010600040101010101" pitchFamily="2" charset="-122"/>
              </a:rPr>
              <a:t>25</a:t>
            </a:r>
            <a:r>
              <a:rPr lang="zh-CN" altLang="zh-CN" sz="2400" b="0" dirty="0">
                <a:latin typeface="华文楷体" panose="02010600040101010101" pitchFamily="2" charset="-122"/>
                <a:ea typeface="华文楷体" panose="02010600040101010101" pitchFamily="2" charset="-122"/>
              </a:rPr>
              <a:t>年，何谓</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受过良好教育的人</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（哈佛大学 </a:t>
            </a:r>
            <a:r>
              <a:rPr lang="zh-CN" altLang="zh-CN" sz="2400" b="0" dirty="0">
                <a:latin typeface="华文楷体" panose="02010600040101010101" pitchFamily="2" charset="-122"/>
                <a:ea typeface="华文楷体" panose="02010600040101010101" pitchFamily="2" charset="-122"/>
              </a:rPr>
              <a:t>威廉</a:t>
            </a:r>
            <a:r>
              <a:rPr lang="en-US" altLang="zh-CN" sz="2400" b="0" dirty="0">
                <a:latin typeface="华文楷体" panose="02010600040101010101" pitchFamily="2" charset="-122"/>
                <a:ea typeface="华文楷体" panose="02010600040101010101" pitchFamily="2" charset="-122"/>
              </a:rPr>
              <a:t>·</a:t>
            </a:r>
            <a:r>
              <a:rPr lang="zh-CN" altLang="zh-CN" sz="2400" b="0" dirty="0">
                <a:latin typeface="华文楷体" panose="02010600040101010101" pitchFamily="2" charset="-122"/>
                <a:ea typeface="华文楷体" panose="02010600040101010101" pitchFamily="2" charset="-122"/>
              </a:rPr>
              <a:t>科比</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zh-CN" altLang="zh-CN" sz="2400" b="0" dirty="0">
                <a:latin typeface="华文楷体" panose="02010600040101010101" pitchFamily="2" charset="-122"/>
                <a:ea typeface="华文楷体" panose="02010600040101010101" pitchFamily="2" charset="-122"/>
              </a:rPr>
              <a:t>在</a:t>
            </a:r>
            <a:r>
              <a:rPr lang="zh-CN" altLang="en-US" sz="2400" b="0" dirty="0">
                <a:latin typeface="华文楷体" panose="02010600040101010101" pitchFamily="2" charset="-122"/>
                <a:ea typeface="华文楷体" panose="02010600040101010101" pitchFamily="2" charset="-122"/>
              </a:rPr>
              <a:t>这</a:t>
            </a:r>
            <a:r>
              <a:rPr lang="zh-CN" altLang="zh-CN" sz="2400" b="0" dirty="0">
                <a:latin typeface="华文楷体" panose="02010600040101010101" pitchFamily="2" charset="-122"/>
                <a:ea typeface="华文楷体" panose="02010600040101010101" pitchFamily="2" charset="-122"/>
              </a:rPr>
              <a:t>个知识爆炸的时代，</a:t>
            </a:r>
            <a:r>
              <a:rPr lang="zh-CN" altLang="en-US" sz="2400" b="0" dirty="0">
                <a:latin typeface="华文楷体" panose="02010600040101010101" pitchFamily="2" charset="-122"/>
                <a:ea typeface="华文楷体" panose="02010600040101010101" pitchFamily="2" charset="-122"/>
              </a:rPr>
              <a:t>我们的学习应如何转移或适应？</a:t>
            </a:r>
            <a:endParaRPr lang="en-US" altLang="zh-CN" sz="2400" b="0" dirty="0">
              <a:latin typeface="华文楷体" panose="02010600040101010101" pitchFamily="2" charset="-122"/>
              <a:ea typeface="华文楷体" panose="02010600040101010101" pitchFamily="2" charset="-122"/>
            </a:endParaRPr>
          </a:p>
          <a:p>
            <a:pPr>
              <a:lnSpc>
                <a:spcPct val="200000"/>
              </a:lnSpc>
            </a:pPr>
            <a:r>
              <a:rPr lang="zh-CN" altLang="en-US" sz="2400" dirty="0">
                <a:solidFill>
                  <a:srgbClr val="C00000"/>
                </a:solidFill>
                <a:latin typeface="华文楷体" panose="02010600040101010101" pitchFamily="2" charset="-122"/>
                <a:ea typeface="华文楷体" panose="02010600040101010101" pitchFamily="2" charset="-122"/>
              </a:rPr>
              <a:t>无物不虚，无物不实。数字与真实双栖。我们是啥？</a:t>
            </a:r>
            <a:endParaRPr lang="en-US" altLang="zh-CN" sz="2400" b="0" dirty="0">
              <a:latin typeface="华文楷体" panose="02010600040101010101" pitchFamily="2" charset="-122"/>
              <a:ea typeface="华文楷体" panose="02010600040101010101" pitchFamily="2" charset="-122"/>
            </a:endParaRPr>
          </a:p>
          <a:p>
            <a:pPr algn="l">
              <a:lnSpc>
                <a:spcPct val="200000"/>
              </a:lnSpc>
            </a:pPr>
            <a:r>
              <a:rPr lang="en-US" altLang="zh-CN" sz="2400" dirty="0">
                <a:solidFill>
                  <a:srgbClr val="C00000"/>
                </a:solidFill>
                <a:latin typeface="华文楷体" panose="02010600040101010101" pitchFamily="2" charset="-122"/>
                <a:ea typeface="华文楷体" panose="02010600040101010101" pitchFamily="2" charset="-122"/>
              </a:rPr>
              <a:t>We  shape our buildings , and afterwards ,our buildings shape us (</a:t>
            </a:r>
            <a:r>
              <a:rPr lang="zh-CN" altLang="en-US" sz="2400" dirty="0">
                <a:solidFill>
                  <a:srgbClr val="C00000"/>
                </a:solidFill>
                <a:latin typeface="华文楷体" panose="02010600040101010101" pitchFamily="2" charset="-122"/>
                <a:ea typeface="华文楷体" panose="02010600040101010101" pitchFamily="2" charset="-122"/>
              </a:rPr>
              <a:t>丘吉尔</a:t>
            </a:r>
            <a:r>
              <a:rPr lang="en-US" altLang="zh-CN" sz="2400" dirty="0">
                <a:solidFill>
                  <a:srgbClr val="C00000"/>
                </a:solidFill>
                <a:latin typeface="华文楷体" panose="02010600040101010101" pitchFamily="2" charset="-122"/>
                <a:ea typeface="华文楷体" panose="02010600040101010101" pitchFamily="2" charset="-122"/>
              </a:rPr>
              <a:t>) .</a:t>
            </a:r>
          </a:p>
          <a:p>
            <a:pPr>
              <a:lnSpc>
                <a:spcPct val="200000"/>
              </a:lnSpc>
            </a:pPr>
            <a:r>
              <a:rPr lang="zh-CN" altLang="en-US" sz="2400" dirty="0">
                <a:solidFill>
                  <a:srgbClr val="C00000"/>
                </a:solidFill>
                <a:latin typeface="华文楷体" panose="02010600040101010101" pitchFamily="2" charset="-122"/>
                <a:ea typeface="华文楷体" panose="02010600040101010101" pitchFamily="2" charset="-122"/>
              </a:rPr>
              <a:t>你的每次选择，都是为你想要的世界投的一票。</a:t>
            </a:r>
            <a:endParaRPr lang="en-US" altLang="zh-CN" sz="2400" dirty="0">
              <a:solidFill>
                <a:srgbClr val="C00000"/>
              </a:solidFill>
              <a:latin typeface="华文楷体" panose="02010600040101010101" pitchFamily="2" charset="-122"/>
              <a:ea typeface="华文楷体" panose="02010600040101010101" pitchFamily="2" charset="-122"/>
            </a:endParaRPr>
          </a:p>
          <a:p>
            <a:pPr>
              <a:lnSpc>
                <a:spcPct val="150000"/>
              </a:lnSpc>
            </a:pPr>
            <a:endParaRPr lang="en-US" altLang="zh-CN" dirty="0">
              <a:effectLst/>
            </a:endParaRPr>
          </a:p>
          <a:p>
            <a:pPr>
              <a:lnSpc>
                <a:spcPct val="150000"/>
              </a:lnSpc>
            </a:pPr>
            <a:endParaRPr lang="zh-CN" altLang="en-US" dirty="0"/>
          </a:p>
        </p:txBody>
      </p:sp>
      <p:sp>
        <p:nvSpPr>
          <p:cNvPr id="3" name="内容占位符 2"/>
          <p:cNvSpPr>
            <a:spLocks noGrp="1"/>
          </p:cNvSpPr>
          <p:nvPr>
            <p:ph idx="10"/>
          </p:nvPr>
        </p:nvSpPr>
        <p:spPr/>
        <p:txBody>
          <a:bodyPr/>
          <a:lstStyle/>
          <a:p>
            <a:r>
              <a:rPr lang="zh-CN" altLang="en-US" sz="3600" dirty="0">
                <a:solidFill>
                  <a:srgbClr val="00B050"/>
                </a:solidFill>
                <a:latin typeface="华文中宋" panose="02010600040101010101" pitchFamily="2" charset="-122"/>
                <a:ea typeface="华文中宋" panose="02010600040101010101" pitchFamily="2" charset="-122"/>
              </a:rPr>
              <a:t>思与悟</a:t>
            </a:r>
          </a:p>
        </p:txBody>
      </p:sp>
    </p:spTree>
    <p:extLst>
      <p:ext uri="{BB962C8B-B14F-4D97-AF65-F5344CB8AC3E}">
        <p14:creationId xmlns:p14="http://schemas.microsoft.com/office/powerpoint/2010/main" val="1206220043"/>
      </p:ext>
    </p:extLst>
  </p:cSld>
  <p:clrMapOvr>
    <a:masterClrMapping/>
  </p:clrMapOvr>
  <p:transition/>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EE13FCAE-801A-4EC6-8B97-7A10C2724B64}"/>
              </a:ext>
            </a:extLst>
          </p:cNvPr>
          <p:cNvSpPr>
            <a:spLocks noGrp="1"/>
          </p:cNvSpPr>
          <p:nvPr>
            <p:ph idx="1"/>
          </p:nvPr>
        </p:nvSpPr>
        <p:spPr>
          <a:xfrm>
            <a:off x="596539" y="908721"/>
            <a:ext cx="10972069" cy="5617492"/>
          </a:xfrm>
        </p:spPr>
        <p:txBody>
          <a:bodyPr/>
          <a:lstStyle/>
          <a:p>
            <a:pPr>
              <a:lnSpc>
                <a:spcPct val="150000"/>
              </a:lnSpc>
            </a:pPr>
            <a:r>
              <a:rPr lang="zh-CN" altLang="en-US" b="0" dirty="0">
                <a:effectLst/>
                <a:latin typeface="华文中宋" panose="02010600040101010101" pitchFamily="2" charset="-122"/>
                <a:ea typeface="华文中宋" panose="02010600040101010101" pitchFamily="2" charset="-122"/>
              </a:rPr>
              <a:t>题</a:t>
            </a:r>
            <a:r>
              <a:rPr lang="en-US" altLang="zh-CN" b="0" dirty="0">
                <a:effectLst/>
                <a:latin typeface="华文中宋" panose="02010600040101010101" pitchFamily="2" charset="-122"/>
                <a:ea typeface="华文中宋" panose="02010600040101010101" pitchFamily="2" charset="-122"/>
              </a:rPr>
              <a:t>1</a:t>
            </a:r>
            <a:r>
              <a:rPr lang="zh-CN" altLang="en-US" b="0" dirty="0">
                <a:effectLst/>
                <a:latin typeface="华文中宋" panose="02010600040101010101" pitchFamily="2" charset="-122"/>
                <a:ea typeface="华文中宋" panose="02010600040101010101" pitchFamily="2" charset="-122"/>
              </a:rPr>
              <a:t>：任选一位图灵奖获得者，简要分析他（她）的成长和获奖。</a:t>
            </a:r>
            <a:endParaRPr lang="en-US" altLang="zh-CN" b="0" dirty="0">
              <a:effectLst/>
              <a:latin typeface="华文中宋" panose="02010600040101010101" pitchFamily="2" charset="-122"/>
              <a:ea typeface="华文中宋" panose="02010600040101010101" pitchFamily="2" charset="-122"/>
            </a:endParaRPr>
          </a:p>
          <a:p>
            <a:pPr>
              <a:lnSpc>
                <a:spcPct val="150000"/>
              </a:lnSpc>
            </a:pPr>
            <a:r>
              <a:rPr lang="zh-CN" altLang="en-US" b="0" dirty="0">
                <a:effectLst/>
                <a:latin typeface="华文中宋" panose="02010600040101010101" pitchFamily="2" charset="-122"/>
                <a:ea typeface="华文中宋" panose="02010600040101010101" pitchFamily="2" charset="-122"/>
              </a:rPr>
              <a:t>题</a:t>
            </a:r>
            <a:r>
              <a:rPr lang="en-US" altLang="zh-CN" b="0" dirty="0">
                <a:effectLst/>
                <a:latin typeface="华文中宋" panose="02010600040101010101" pitchFamily="2" charset="-122"/>
                <a:ea typeface="华文中宋" panose="02010600040101010101" pitchFamily="2" charset="-122"/>
              </a:rPr>
              <a:t>2</a:t>
            </a:r>
            <a:r>
              <a:rPr lang="zh-CN" altLang="en-US" b="0" dirty="0">
                <a:effectLst/>
                <a:latin typeface="华文中宋" panose="02010600040101010101" pitchFamily="2" charset="-122"/>
                <a:ea typeface="华文中宋" panose="02010600040101010101" pitchFamily="2" charset="-122"/>
              </a:rPr>
              <a:t>：综述：国产软硬件的过去、现在和将来：</a:t>
            </a:r>
            <a:endParaRPr lang="en-US" altLang="zh-CN" b="0" dirty="0">
              <a:effectLst/>
              <a:latin typeface="华文中宋" panose="02010600040101010101" pitchFamily="2" charset="-122"/>
              <a:ea typeface="华文中宋" panose="02010600040101010101" pitchFamily="2" charset="-122"/>
            </a:endParaRPr>
          </a:p>
          <a:p>
            <a:pPr marL="0" indent="0">
              <a:lnSpc>
                <a:spcPct val="100000"/>
              </a:lnSpc>
              <a:buNone/>
            </a:pPr>
            <a:r>
              <a:rPr lang="zh-CN" altLang="en-US" sz="2400" b="0" dirty="0">
                <a:effectLst/>
                <a:latin typeface="华文中宋" panose="02010600040101010101" pitchFamily="2" charset="-122"/>
                <a:ea typeface="华文中宋" panose="02010600040101010101" pitchFamily="2" charset="-122"/>
              </a:rPr>
              <a:t>                                                   </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en-US" altLang="zh-CN" sz="2400" b="0" dirty="0">
                <a:solidFill>
                  <a:schemeClr val="tx1"/>
                </a:solidFill>
                <a:effectLst/>
                <a:latin typeface="华文楷体" panose="02010600040101010101" pitchFamily="2" charset="-122"/>
                <a:ea typeface="华文楷体" panose="02010600040101010101" pitchFamily="2" charset="-122"/>
              </a:rPr>
              <a:t>1</a:t>
            </a:r>
            <a:r>
              <a:rPr lang="zh-CN" altLang="en-US" sz="2400" b="0" dirty="0">
                <a:solidFill>
                  <a:schemeClr val="tx1"/>
                </a:solidFill>
                <a:effectLst/>
                <a:latin typeface="华文楷体" panose="02010600040101010101" pitchFamily="2" charset="-122"/>
                <a:ea typeface="华文楷体" panose="02010600040101010101" pitchFamily="2" charset="-122"/>
              </a:rPr>
              <a:t>）</a:t>
            </a:r>
            <a:r>
              <a:rPr lang="en-US" altLang="zh-CN" sz="2400" b="0" dirty="0">
                <a:solidFill>
                  <a:schemeClr val="tx1"/>
                </a:solidFill>
                <a:effectLst/>
                <a:latin typeface="华文楷体" panose="02010600040101010101" pitchFamily="2" charset="-122"/>
                <a:ea typeface="华文楷体" panose="02010600040101010101" pitchFamily="2" charset="-122"/>
              </a:rPr>
              <a:t>CPU</a:t>
            </a:r>
          </a:p>
          <a:p>
            <a:pPr marL="0" indent="0">
              <a:lnSpc>
                <a:spcPct val="100000"/>
              </a:lnSpc>
              <a:buNone/>
            </a:pPr>
            <a:r>
              <a:rPr lang="zh-CN" altLang="en-US" sz="2400" b="0" dirty="0">
                <a:solidFill>
                  <a:schemeClr val="tx1"/>
                </a:solidFill>
                <a:effectLst/>
                <a:latin typeface="华文楷体" panose="02010600040101010101" pitchFamily="2" charset="-122"/>
                <a:ea typeface="华文楷体" panose="02010600040101010101" pitchFamily="2" charset="-122"/>
              </a:rPr>
              <a:t>                                                                 （</a:t>
            </a:r>
            <a:r>
              <a:rPr lang="en-US" altLang="zh-CN" sz="2400" b="0" dirty="0">
                <a:solidFill>
                  <a:schemeClr val="tx1"/>
                </a:solidFill>
                <a:effectLst/>
                <a:latin typeface="华文楷体" panose="02010600040101010101" pitchFamily="2" charset="-122"/>
                <a:ea typeface="华文楷体" panose="02010600040101010101" pitchFamily="2" charset="-122"/>
              </a:rPr>
              <a:t>2</a:t>
            </a:r>
            <a:r>
              <a:rPr lang="zh-CN" altLang="en-US" sz="2400" b="0" dirty="0">
                <a:solidFill>
                  <a:schemeClr val="tx1"/>
                </a:solidFill>
                <a:effectLst/>
                <a:latin typeface="华文楷体" panose="02010600040101010101" pitchFamily="2" charset="-122"/>
                <a:ea typeface="华文楷体" panose="02010600040101010101" pitchFamily="2" charset="-122"/>
              </a:rPr>
              <a:t>）数据库</a:t>
            </a:r>
            <a:endParaRPr lang="en-US" altLang="zh-CN" sz="2400" b="0" dirty="0">
              <a:solidFill>
                <a:schemeClr val="tx1"/>
              </a:solidFill>
              <a:effectLst/>
              <a:latin typeface="华文楷体" panose="02010600040101010101" pitchFamily="2" charset="-122"/>
              <a:ea typeface="华文楷体" panose="02010600040101010101" pitchFamily="2" charset="-122"/>
            </a:endParaRPr>
          </a:p>
          <a:p>
            <a:pPr marL="0" indent="0">
              <a:lnSpc>
                <a:spcPct val="100000"/>
              </a:lnSpc>
              <a:buNone/>
            </a:pPr>
            <a:r>
              <a:rPr lang="zh-CN" altLang="en-US" sz="2400" b="0" dirty="0">
                <a:solidFill>
                  <a:schemeClr val="tx1"/>
                </a:solidFill>
                <a:effectLst/>
                <a:latin typeface="华文楷体" panose="02010600040101010101" pitchFamily="2" charset="-122"/>
                <a:ea typeface="华文楷体" panose="02010600040101010101" pitchFamily="2" charset="-122"/>
              </a:rPr>
              <a:t>                                                                 （</a:t>
            </a:r>
            <a:r>
              <a:rPr lang="en-US" altLang="zh-CN" sz="2400" b="0" dirty="0">
                <a:solidFill>
                  <a:schemeClr val="tx1"/>
                </a:solidFill>
                <a:effectLst/>
                <a:latin typeface="华文楷体" panose="02010600040101010101" pitchFamily="2" charset="-122"/>
                <a:ea typeface="华文楷体" panose="02010600040101010101" pitchFamily="2" charset="-122"/>
              </a:rPr>
              <a:t>3</a:t>
            </a:r>
            <a:r>
              <a:rPr lang="zh-CN" altLang="en-US" sz="2400" b="0" dirty="0">
                <a:solidFill>
                  <a:schemeClr val="tx1"/>
                </a:solidFill>
                <a:effectLst/>
                <a:latin typeface="华文楷体" panose="02010600040101010101" pitchFamily="2" charset="-122"/>
                <a:ea typeface="华文楷体" panose="02010600040101010101" pitchFamily="2" charset="-122"/>
              </a:rPr>
              <a:t>）操作系统</a:t>
            </a:r>
            <a:endParaRPr lang="en-US" altLang="zh-CN" sz="2400" b="0" dirty="0">
              <a:solidFill>
                <a:schemeClr val="tx1"/>
              </a:solidFill>
              <a:effectLst/>
              <a:latin typeface="华文楷体" panose="02010600040101010101" pitchFamily="2" charset="-122"/>
              <a:ea typeface="华文楷体" panose="02010600040101010101" pitchFamily="2" charset="-122"/>
            </a:endParaRPr>
          </a:p>
          <a:p>
            <a:pPr>
              <a:lnSpc>
                <a:spcPct val="200000"/>
              </a:lnSpc>
            </a:pPr>
            <a:r>
              <a:rPr lang="zh-CN" altLang="en-US" sz="1800" dirty="0">
                <a:solidFill>
                  <a:schemeClr val="tx1"/>
                </a:solidFill>
                <a:latin typeface="华文中宋" panose="02010600040101010101" pitchFamily="2" charset="-122"/>
                <a:ea typeface="华文中宋" panose="02010600040101010101" pitchFamily="2" charset="-122"/>
              </a:rPr>
              <a:t>要求：字数不限，请大家不晚于</a:t>
            </a:r>
            <a:r>
              <a:rPr lang="en-US" altLang="zh-CN" sz="1800" dirty="0">
                <a:solidFill>
                  <a:schemeClr val="tx1"/>
                </a:solidFill>
                <a:latin typeface="华文中宋" panose="02010600040101010101" pitchFamily="2" charset="-122"/>
                <a:ea typeface="华文中宋" panose="02010600040101010101" pitchFamily="2" charset="-122"/>
              </a:rPr>
              <a:t>2024</a:t>
            </a:r>
            <a:r>
              <a:rPr lang="zh-CN" altLang="en-US" sz="1800" dirty="0">
                <a:solidFill>
                  <a:schemeClr val="tx1"/>
                </a:solidFill>
                <a:latin typeface="华文中宋" panose="02010600040101010101" pitchFamily="2" charset="-122"/>
                <a:ea typeface="华文中宋" panose="02010600040101010101" pitchFamily="2" charset="-122"/>
              </a:rPr>
              <a:t>年</a:t>
            </a:r>
            <a:r>
              <a:rPr lang="en-US" altLang="zh-CN" sz="1800" dirty="0">
                <a:solidFill>
                  <a:schemeClr val="tx1"/>
                </a:solidFill>
                <a:latin typeface="华文中宋" panose="02010600040101010101" pitchFamily="2" charset="-122"/>
                <a:ea typeface="华文中宋" panose="02010600040101010101" pitchFamily="2" charset="-122"/>
              </a:rPr>
              <a:t>03</a:t>
            </a:r>
            <a:r>
              <a:rPr lang="zh-CN" altLang="en-US" sz="1800" dirty="0">
                <a:solidFill>
                  <a:schemeClr val="tx1"/>
                </a:solidFill>
                <a:latin typeface="华文中宋" panose="02010600040101010101" pitchFamily="2" charset="-122"/>
                <a:ea typeface="华文中宋" panose="02010600040101010101" pitchFamily="2" charset="-122"/>
              </a:rPr>
              <a:t>月</a:t>
            </a:r>
            <a:r>
              <a:rPr lang="en-US" altLang="zh-CN" sz="1800" dirty="0">
                <a:solidFill>
                  <a:schemeClr val="tx1"/>
                </a:solidFill>
                <a:latin typeface="华文中宋" panose="02010600040101010101" pitchFamily="2" charset="-122"/>
                <a:ea typeface="华文中宋" panose="02010600040101010101" pitchFamily="2" charset="-122"/>
              </a:rPr>
              <a:t>04</a:t>
            </a:r>
            <a:r>
              <a:rPr lang="zh-CN" altLang="en-US" sz="1800" dirty="0">
                <a:solidFill>
                  <a:schemeClr val="tx1"/>
                </a:solidFill>
                <a:latin typeface="华文中宋" panose="02010600040101010101" pitchFamily="2" charset="-122"/>
                <a:ea typeface="华文中宋" panose="02010600040101010101" pitchFamily="2" charset="-122"/>
              </a:rPr>
              <a:t>日将完成后电子本版本上传到</a:t>
            </a:r>
            <a:r>
              <a:rPr lang="en-US" altLang="zh-CN" sz="1800" dirty="0">
                <a:solidFill>
                  <a:schemeClr val="tx1"/>
                </a:solidFill>
                <a:latin typeface="华文中宋" panose="02010600040101010101" pitchFamily="2" charset="-122"/>
                <a:ea typeface="华文中宋" panose="02010600040101010101" pitchFamily="2" charset="-122"/>
              </a:rPr>
              <a:t>FTP</a:t>
            </a:r>
            <a:r>
              <a:rPr lang="zh-CN" altLang="en-US" sz="1800" dirty="0">
                <a:solidFill>
                  <a:schemeClr val="tx1"/>
                </a:solidFill>
                <a:latin typeface="华文中宋" panose="02010600040101010101" pitchFamily="2" charset="-122"/>
                <a:ea typeface="华文中宋" panose="02010600040101010101" pitchFamily="2" charset="-122"/>
              </a:rPr>
              <a:t>服务器（</a:t>
            </a:r>
            <a:r>
              <a:rPr lang="en-US" altLang="zh-CN" sz="1800" dirty="0">
                <a:solidFill>
                  <a:schemeClr val="tx1"/>
                </a:solidFill>
                <a:latin typeface="华文中宋" panose="02010600040101010101" pitchFamily="2" charset="-122"/>
                <a:ea typeface="华文中宋" panose="02010600040101010101" pitchFamily="2" charset="-122"/>
              </a:rPr>
              <a:t>121.192.180.66 </a:t>
            </a:r>
            <a:r>
              <a:rPr lang="zh-CN" altLang="en-US" sz="1800" dirty="0">
                <a:solidFill>
                  <a:schemeClr val="tx1"/>
                </a:solidFill>
                <a:latin typeface="华文中宋" panose="02010600040101010101" pitchFamily="2" charset="-122"/>
                <a:ea typeface="华文中宋" panose="02010600040101010101" pitchFamily="2" charset="-122"/>
              </a:rPr>
              <a:t>）作业的</a:t>
            </a:r>
            <a:r>
              <a:rPr lang="zh-CN" altLang="en-US" sz="1800" dirty="0">
                <a:solidFill>
                  <a:srgbClr val="C00000"/>
                </a:solidFill>
                <a:latin typeface="华文中宋" panose="02010600040101010101" pitchFamily="2" charset="-122"/>
                <a:ea typeface="华文中宋" panose="02010600040101010101" pitchFamily="2" charset="-122"/>
              </a:rPr>
              <a:t>“</a:t>
            </a:r>
            <a:r>
              <a:rPr lang="en-US" altLang="zh-CN" sz="1800" dirty="0">
                <a:solidFill>
                  <a:srgbClr val="C00000"/>
                </a:solidFill>
                <a:latin typeface="华文中宋" panose="02010600040101010101" pitchFamily="2" charset="-122"/>
                <a:ea typeface="华文中宋" panose="02010600040101010101" pitchFamily="2" charset="-122"/>
              </a:rPr>
              <a:t>2021</a:t>
            </a:r>
            <a:r>
              <a:rPr lang="zh-CN" altLang="en-US" sz="1800" dirty="0">
                <a:solidFill>
                  <a:srgbClr val="C00000"/>
                </a:solidFill>
                <a:latin typeface="华文中宋" panose="02010600040101010101" pitchFamily="2" charset="-122"/>
                <a:ea typeface="华文中宋" panose="02010600040101010101" pitchFamily="2" charset="-122"/>
              </a:rPr>
              <a:t>级本科生”</a:t>
            </a:r>
            <a:r>
              <a:rPr lang="en-US" altLang="zh-CN" sz="1800" dirty="0">
                <a:solidFill>
                  <a:srgbClr val="C00000"/>
                </a:solidFill>
                <a:latin typeface="华文中宋" panose="02010600040101010101" pitchFamily="2" charset="-122"/>
                <a:ea typeface="华文中宋" panose="02010600040101010101" pitchFamily="2" charset="-122"/>
              </a:rPr>
              <a:t>/</a:t>
            </a:r>
            <a:r>
              <a:rPr lang="zh-CN" altLang="en-US" sz="1800" dirty="0">
                <a:solidFill>
                  <a:srgbClr val="C00000"/>
                </a:solidFill>
                <a:latin typeface="华文中宋" panose="02010600040101010101" pitchFamily="2" charset="-122"/>
                <a:ea typeface="华文中宋" panose="02010600040101010101" pitchFamily="2" charset="-122"/>
              </a:rPr>
              <a:t> “第</a:t>
            </a:r>
            <a:r>
              <a:rPr lang="en-US" altLang="zh-CN" sz="1800" dirty="0">
                <a:solidFill>
                  <a:srgbClr val="C00000"/>
                </a:solidFill>
                <a:latin typeface="华文中宋" panose="02010600040101010101" pitchFamily="2" charset="-122"/>
                <a:ea typeface="华文中宋" panose="02010600040101010101" pitchFamily="2" charset="-122"/>
              </a:rPr>
              <a:t>1</a:t>
            </a:r>
            <a:r>
              <a:rPr lang="zh-CN" altLang="en-US" sz="1800" dirty="0">
                <a:solidFill>
                  <a:srgbClr val="C00000"/>
                </a:solidFill>
                <a:latin typeface="华文中宋" panose="02010600040101010101" pitchFamily="2" charset="-122"/>
                <a:ea typeface="华文中宋" panose="02010600040101010101" pitchFamily="2" charset="-122"/>
              </a:rPr>
              <a:t>次作业” </a:t>
            </a:r>
            <a:r>
              <a:rPr lang="zh-CN" altLang="en-US" sz="1800" dirty="0">
                <a:solidFill>
                  <a:schemeClr val="tx1"/>
                </a:solidFill>
                <a:latin typeface="华文中宋" panose="02010600040101010101" pitchFamily="2" charset="-122"/>
                <a:ea typeface="华文中宋" panose="02010600040101010101" pitchFamily="2" charset="-122"/>
              </a:rPr>
              <a:t>下。文件命名规则为：学号</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chemeClr val="tx1"/>
                </a:solidFill>
                <a:latin typeface="华文中宋" panose="02010600040101010101" pitchFamily="2" charset="-122"/>
                <a:ea typeface="华文中宋" panose="02010600040101010101" pitchFamily="2" charset="-122"/>
              </a:rPr>
              <a:t>姓名</a:t>
            </a:r>
            <a:r>
              <a:rPr lang="en-US" altLang="zh-CN" sz="1800" dirty="0">
                <a:solidFill>
                  <a:schemeClr val="tx1"/>
                </a:solidFill>
                <a:latin typeface="华文中宋" panose="02010600040101010101" pitchFamily="2" charset="-122"/>
                <a:ea typeface="华文中宋" panose="02010600040101010101" pitchFamily="2" charset="-122"/>
              </a:rPr>
              <a:t>+(01)   //   (01)</a:t>
            </a:r>
            <a:r>
              <a:rPr lang="zh-CN" altLang="en-US" sz="1800" dirty="0">
                <a:solidFill>
                  <a:schemeClr val="tx1"/>
                </a:solidFill>
                <a:latin typeface="华文中宋" panose="02010600040101010101" pitchFamily="2" charset="-122"/>
                <a:ea typeface="华文中宋" panose="02010600040101010101" pitchFamily="2" charset="-122"/>
              </a:rPr>
              <a:t>、</a:t>
            </a:r>
            <a:r>
              <a:rPr lang="en-US" altLang="zh-CN" sz="1800" dirty="0">
                <a:solidFill>
                  <a:schemeClr val="tx1"/>
                </a:solidFill>
                <a:latin typeface="华文中宋" panose="02010600040101010101" pitchFamily="2" charset="-122"/>
                <a:ea typeface="华文中宋" panose="02010600040101010101" pitchFamily="2" charset="-122"/>
              </a:rPr>
              <a:t> (02)</a:t>
            </a:r>
            <a:r>
              <a:rPr lang="zh-CN" altLang="en-US" sz="1800" dirty="0">
                <a:solidFill>
                  <a:schemeClr val="tx1"/>
                </a:solidFill>
                <a:latin typeface="华文中宋" panose="02010600040101010101" pitchFamily="2" charset="-122"/>
                <a:ea typeface="华文中宋" panose="02010600040101010101" pitchFamily="2" charset="-122"/>
              </a:rPr>
              <a:t>、</a:t>
            </a:r>
            <a:r>
              <a:rPr lang="en-US" altLang="zh-CN" sz="1800" dirty="0">
                <a:solidFill>
                  <a:schemeClr val="tx1"/>
                </a:solidFill>
                <a:latin typeface="华文中宋" panose="02010600040101010101" pitchFamily="2" charset="-122"/>
                <a:ea typeface="华文中宋" panose="02010600040101010101" pitchFamily="2" charset="-122"/>
              </a:rPr>
              <a:t> (0n)</a:t>
            </a:r>
            <a:r>
              <a:rPr lang="zh-CN" altLang="en-US" sz="1800" dirty="0">
                <a:solidFill>
                  <a:schemeClr val="tx1"/>
                </a:solidFill>
                <a:latin typeface="华文中宋" panose="02010600040101010101" pitchFamily="2" charset="-122"/>
                <a:ea typeface="华文中宋" panose="02010600040101010101" pitchFamily="2" charset="-122"/>
              </a:rPr>
              <a:t>表示第</a:t>
            </a:r>
            <a:r>
              <a:rPr lang="en-US" altLang="zh-CN" sz="1800" dirty="0">
                <a:solidFill>
                  <a:schemeClr val="tx1"/>
                </a:solidFill>
                <a:latin typeface="华文中宋" panose="02010600040101010101" pitchFamily="2" charset="-122"/>
                <a:ea typeface="华文中宋" panose="02010600040101010101" pitchFamily="2" charset="-122"/>
              </a:rPr>
              <a:t>1</a:t>
            </a:r>
            <a:r>
              <a:rPr lang="zh-CN" altLang="en-US" sz="1800" dirty="0">
                <a:solidFill>
                  <a:schemeClr val="tx1"/>
                </a:solidFill>
                <a:latin typeface="华文中宋" panose="02010600040101010101" pitchFamily="2" charset="-122"/>
                <a:ea typeface="华文中宋" panose="02010600040101010101" pitchFamily="2" charset="-122"/>
              </a:rPr>
              <a:t>、</a:t>
            </a:r>
            <a:r>
              <a:rPr lang="en-US" altLang="zh-CN" sz="1800" dirty="0">
                <a:solidFill>
                  <a:schemeClr val="tx1"/>
                </a:solidFill>
                <a:latin typeface="华文中宋" panose="02010600040101010101" pitchFamily="2" charset="-122"/>
                <a:ea typeface="华文中宋" panose="02010600040101010101" pitchFamily="2" charset="-122"/>
              </a:rPr>
              <a:t>2</a:t>
            </a:r>
            <a:r>
              <a:rPr lang="zh-CN" altLang="en-US" sz="1800" dirty="0">
                <a:solidFill>
                  <a:schemeClr val="tx1"/>
                </a:solidFill>
                <a:latin typeface="华文中宋" panose="02010600040101010101" pitchFamily="2" charset="-122"/>
                <a:ea typeface="华文中宋" panose="02010600040101010101" pitchFamily="2" charset="-122"/>
              </a:rPr>
              <a:t>和</a:t>
            </a:r>
            <a:r>
              <a:rPr lang="en-US" altLang="zh-CN" sz="1800" dirty="0">
                <a:solidFill>
                  <a:schemeClr val="tx1"/>
                </a:solidFill>
                <a:latin typeface="华文中宋" panose="02010600040101010101" pitchFamily="2" charset="-122"/>
                <a:ea typeface="华文中宋" panose="02010600040101010101" pitchFamily="2" charset="-122"/>
              </a:rPr>
              <a:t>n</a:t>
            </a:r>
            <a:r>
              <a:rPr lang="zh-CN" altLang="en-US" sz="1800" dirty="0">
                <a:solidFill>
                  <a:schemeClr val="tx1"/>
                </a:solidFill>
                <a:latin typeface="华文中宋" panose="02010600040101010101" pitchFamily="2" charset="-122"/>
                <a:ea typeface="华文中宋" panose="02010600040101010101" pitchFamily="2" charset="-122"/>
              </a:rPr>
              <a:t>次的作业</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rgbClr val="C00000"/>
                </a:solidFill>
                <a:latin typeface="华文中宋" panose="02010600040101010101" pitchFamily="2" charset="-122"/>
                <a:ea typeface="华文中宋" panose="02010600040101010101" pitchFamily="2" charset="-122"/>
              </a:rPr>
              <a:t>平时的作业是有分数的</a:t>
            </a:r>
            <a:r>
              <a:rPr lang="en-US" altLang="zh-CN" sz="1800" dirty="0">
                <a:solidFill>
                  <a:schemeClr val="tx1"/>
                </a:solidFill>
                <a:latin typeface="华文中宋" panose="02010600040101010101" pitchFamily="2" charset="-122"/>
                <a:ea typeface="华文中宋" panose="02010600040101010101" pitchFamily="2" charset="-122"/>
              </a:rPr>
              <a:t>)</a:t>
            </a:r>
            <a:r>
              <a:rPr lang="zh-CN" altLang="en-US" sz="1800" dirty="0">
                <a:solidFill>
                  <a:schemeClr val="tx1"/>
                </a:solidFill>
                <a:latin typeface="华文中宋" panose="02010600040101010101" pitchFamily="2" charset="-122"/>
                <a:ea typeface="华文中宋" panose="02010600040101010101" pitchFamily="2" charset="-122"/>
              </a:rPr>
              <a:t>。</a:t>
            </a:r>
          </a:p>
          <a:p>
            <a:pPr>
              <a:lnSpc>
                <a:spcPct val="150000"/>
              </a:lnSpc>
            </a:pPr>
            <a:endParaRPr lang="en-US" altLang="zh-CN" sz="2400" b="0" dirty="0">
              <a:effectLst/>
              <a:latin typeface="华文中宋" panose="02010600040101010101" pitchFamily="2" charset="-122"/>
              <a:ea typeface="华文中宋" panose="02010600040101010101" pitchFamily="2" charset="-122"/>
            </a:endParaRPr>
          </a:p>
          <a:p>
            <a:pPr>
              <a:lnSpc>
                <a:spcPct val="150000"/>
              </a:lnSpc>
            </a:pPr>
            <a:endParaRPr lang="en-US" altLang="zh-CN" dirty="0"/>
          </a:p>
          <a:p>
            <a:pPr>
              <a:lnSpc>
                <a:spcPct val="150000"/>
              </a:lnSpc>
            </a:pPr>
            <a:endParaRPr lang="en-US" altLang="zh-CN" dirty="0"/>
          </a:p>
          <a:p>
            <a:pPr>
              <a:lnSpc>
                <a:spcPct val="150000"/>
              </a:lnSpc>
            </a:pPr>
            <a:endParaRPr lang="en-US" altLang="zh-CN" dirty="0"/>
          </a:p>
        </p:txBody>
      </p:sp>
      <p:sp>
        <p:nvSpPr>
          <p:cNvPr id="6" name="标题 1">
            <a:extLst>
              <a:ext uri="{FF2B5EF4-FFF2-40B4-BE49-F238E27FC236}">
                <a16:creationId xmlns:a16="http://schemas.microsoft.com/office/drawing/2014/main" id="{4B2F16AD-FAAC-42D7-AA79-72D57A97AF39}"/>
              </a:ext>
            </a:extLst>
          </p:cNvPr>
          <p:cNvSpPr txBox="1">
            <a:spLocks/>
          </p:cNvSpPr>
          <p:nvPr/>
        </p:nvSpPr>
        <p:spPr>
          <a:xfrm>
            <a:off x="479376" y="373044"/>
            <a:ext cx="10972069" cy="688975"/>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3600" kern="0" dirty="0">
                <a:effectLst>
                  <a:outerShdw blurRad="38100" dist="38100" dir="2700000" algn="tl">
                    <a:srgbClr val="000000">
                      <a:alpha val="43137"/>
                    </a:srgbClr>
                  </a:outerShdw>
                </a:effectLst>
                <a:latin typeface="Ink Free" panose="03080402000500000000" pitchFamily="66" charset="0"/>
              </a:rPr>
              <a:t>Homework 1</a:t>
            </a:r>
            <a:endParaRPr lang="zh-CN" altLang="en-US" sz="3600" kern="0" dirty="0">
              <a:effectLst>
                <a:outerShdw blurRad="38100" dist="38100" dir="2700000" algn="tl">
                  <a:srgbClr val="000000">
                    <a:alpha val="43137"/>
                  </a:srgbClr>
                </a:outerShdw>
              </a:effectLst>
              <a:latin typeface="Ink Free" panose="03080402000500000000" pitchFamily="66" charset="0"/>
            </a:endParaRPr>
          </a:p>
        </p:txBody>
      </p:sp>
    </p:spTree>
    <p:extLst>
      <p:ext uri="{BB962C8B-B14F-4D97-AF65-F5344CB8AC3E}">
        <p14:creationId xmlns:p14="http://schemas.microsoft.com/office/powerpoint/2010/main" val="1378127295"/>
      </p:ext>
    </p:extLst>
  </p:cSld>
  <p:clrMapOvr>
    <a:masterClrMapping/>
  </p:clrMapOvr>
  <p:transition/>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3462" b="3514"/>
          <a:stretch/>
        </p:blipFill>
        <p:spPr bwMode="auto">
          <a:xfrm>
            <a:off x="0" y="-27384"/>
            <a:ext cx="12192000" cy="68853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矩形 1">
            <a:extLst>
              <a:ext uri="{FF2B5EF4-FFF2-40B4-BE49-F238E27FC236}">
                <a16:creationId xmlns:a16="http://schemas.microsoft.com/office/drawing/2014/main" id="{F212FC5C-A5D9-40DC-8063-FA3529E7ABD4}"/>
              </a:ext>
            </a:extLst>
          </p:cNvPr>
          <p:cNvSpPr/>
          <p:nvPr/>
        </p:nvSpPr>
        <p:spPr>
          <a:xfrm>
            <a:off x="-96688" y="2276872"/>
            <a:ext cx="11472936" cy="1446550"/>
          </a:xfrm>
          <a:prstGeom prst="rect">
            <a:avLst/>
          </a:prstGeom>
        </p:spPr>
        <p:txBody>
          <a:bodyPr wrap="square">
            <a:spAutoFit/>
          </a:bodyPr>
          <a:lstStyle/>
          <a:p>
            <a:pPr algn="ctr"/>
            <a:r>
              <a:rPr lang="en-US" altLang="zh-CN" sz="8800" b="1" dirty="0">
                <a:solidFill>
                  <a:srgbClr val="606060"/>
                </a:solidFill>
                <a:effectLst>
                  <a:outerShdw blurRad="38100" dist="38100" dir="2700000" algn="tl">
                    <a:srgbClr val="000000">
                      <a:alpha val="43137"/>
                    </a:srgbClr>
                  </a:outerShdw>
                </a:effectLst>
                <a:latin typeface="Ink Free" panose="03080402000500000000" pitchFamily="66" charset="0"/>
                <a:ea typeface="Calibri Italic" charset="0"/>
                <a:cs typeface="Times New Roman" panose="02020603050405020304" pitchFamily="18" charset="0"/>
                <a:sym typeface="Calibri Italic" charset="0"/>
              </a:rPr>
              <a:t>Welcome and Enjoy! </a:t>
            </a:r>
            <a:endParaRPr lang="zh-CN" altLang="en-US" sz="8800" b="1" dirty="0">
              <a:effectLst>
                <a:outerShdw blurRad="38100" dist="38100" dir="2700000" algn="tl">
                  <a:srgbClr val="000000">
                    <a:alpha val="43137"/>
                  </a:srgbClr>
                </a:outerShdw>
              </a:effectLst>
              <a:latin typeface="Ink Free" panose="03080402000500000000" pitchFamily="66" charset="0"/>
              <a:cs typeface="Times New Roman" panose="02020603050405020304" pitchFamily="18" charset="0"/>
            </a:endParaRPr>
          </a:p>
        </p:txBody>
      </p:sp>
    </p:spTree>
    <p:extLst>
      <p:ext uri="{BB962C8B-B14F-4D97-AF65-F5344CB8AC3E}">
        <p14:creationId xmlns:p14="http://schemas.microsoft.com/office/powerpoint/2010/main" val="1102108916"/>
      </p:ext>
    </p:extLst>
  </p:cSld>
  <p:clrMapOvr>
    <a:masterClrMapping/>
  </p:clrMapOvr>
  <p:transition>
    <p:fade thruBlk="1"/>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a:extLst>
              <a:ext uri="{FF2B5EF4-FFF2-40B4-BE49-F238E27FC236}">
                <a16:creationId xmlns:a16="http://schemas.microsoft.com/office/drawing/2014/main" id="{F6DE55C3-98C4-43C5-838B-E68408AEFCF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1344" y="1124744"/>
            <a:ext cx="2702565" cy="511228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图片 6">
            <a:extLst>
              <a:ext uri="{FF2B5EF4-FFF2-40B4-BE49-F238E27FC236}">
                <a16:creationId xmlns:a16="http://schemas.microsoft.com/office/drawing/2014/main" id="{8102B619-5031-497F-9FDB-D757B2351DCF}"/>
              </a:ext>
            </a:extLst>
          </p:cNvPr>
          <p:cNvPicPr>
            <a:picLocks noChangeAspect="1"/>
          </p:cNvPicPr>
          <p:nvPr/>
        </p:nvPicPr>
        <p:blipFill>
          <a:blip r:embed="rId3"/>
          <a:stretch>
            <a:fillRect/>
          </a:stretch>
        </p:blipFill>
        <p:spPr>
          <a:xfrm>
            <a:off x="2927648" y="1114567"/>
            <a:ext cx="2846581" cy="5109255"/>
          </a:xfrm>
          <a:prstGeom prst="rect">
            <a:avLst/>
          </a:prstGeom>
        </p:spPr>
      </p:pic>
      <p:pic>
        <p:nvPicPr>
          <p:cNvPr id="8" name="图片 7">
            <a:extLst>
              <a:ext uri="{FF2B5EF4-FFF2-40B4-BE49-F238E27FC236}">
                <a16:creationId xmlns:a16="http://schemas.microsoft.com/office/drawing/2014/main" id="{1B678D56-FCD6-40DF-BCBF-FDB3FAFC0468}"/>
              </a:ext>
            </a:extLst>
          </p:cNvPr>
          <p:cNvPicPr>
            <a:picLocks noChangeAspect="1"/>
          </p:cNvPicPr>
          <p:nvPr/>
        </p:nvPicPr>
        <p:blipFill>
          <a:blip r:embed="rId4"/>
          <a:stretch>
            <a:fillRect/>
          </a:stretch>
        </p:blipFill>
        <p:spPr>
          <a:xfrm>
            <a:off x="5807968" y="1135427"/>
            <a:ext cx="2952328" cy="5091202"/>
          </a:xfrm>
          <a:prstGeom prst="rect">
            <a:avLst/>
          </a:prstGeom>
        </p:spPr>
      </p:pic>
      <p:pic>
        <p:nvPicPr>
          <p:cNvPr id="9" name="图片 8">
            <a:extLst>
              <a:ext uri="{FF2B5EF4-FFF2-40B4-BE49-F238E27FC236}">
                <a16:creationId xmlns:a16="http://schemas.microsoft.com/office/drawing/2014/main" id="{16249760-0C73-4061-A292-9178A4210DA3}"/>
              </a:ext>
            </a:extLst>
          </p:cNvPr>
          <p:cNvPicPr>
            <a:picLocks noChangeAspect="1"/>
          </p:cNvPicPr>
          <p:nvPr/>
        </p:nvPicPr>
        <p:blipFill>
          <a:blip r:embed="rId5"/>
          <a:stretch>
            <a:fillRect/>
          </a:stretch>
        </p:blipFill>
        <p:spPr>
          <a:xfrm>
            <a:off x="8794035" y="1123594"/>
            <a:ext cx="3206621" cy="5091202"/>
          </a:xfrm>
          <a:prstGeom prst="rect">
            <a:avLst/>
          </a:prstGeom>
        </p:spPr>
      </p:pic>
      <p:sp>
        <p:nvSpPr>
          <p:cNvPr id="10" name="内容占位符 2">
            <a:extLst>
              <a:ext uri="{FF2B5EF4-FFF2-40B4-BE49-F238E27FC236}">
                <a16:creationId xmlns:a16="http://schemas.microsoft.com/office/drawing/2014/main" id="{C9D08B8C-5C43-44D4-8ED0-5F4A9689B4C7}"/>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3945087310"/>
      </p:ext>
    </p:extLst>
  </p:cSld>
  <p:clrMapOvr>
    <a:masterClrMapping/>
  </p:clrMapOvr>
  <p:transition/>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46422AE-03F6-49A3-A536-15695F041058}"/>
              </a:ext>
            </a:extLst>
          </p:cNvPr>
          <p:cNvSpPr>
            <a:spLocks noGrp="1"/>
          </p:cNvSpPr>
          <p:nvPr>
            <p:ph idx="1"/>
          </p:nvPr>
        </p:nvSpPr>
        <p:spPr>
          <a:xfrm>
            <a:off x="620594" y="921473"/>
            <a:ext cx="11088737" cy="5452788"/>
          </a:xfrm>
        </p:spPr>
        <p:txBody>
          <a:bodyPr/>
          <a:lstStyle/>
          <a:p>
            <a:pPr>
              <a:lnSpc>
                <a:spcPct val="200000"/>
              </a:lnSpc>
            </a:pPr>
            <a:r>
              <a:rPr lang="zh-CN" altLang="en-US" sz="2800" dirty="0">
                <a:effectLst/>
                <a:latin typeface="+mn-lt"/>
                <a:ea typeface="华文楷体" panose="02010600040101010101" pitchFamily="2" charset="-122"/>
              </a:rPr>
              <a:t>说到两个人：</a:t>
            </a:r>
            <a:endParaRPr lang="en-US" altLang="zh-CN" sz="2800" dirty="0">
              <a:effectLst/>
              <a:latin typeface="+mn-lt"/>
              <a:ea typeface="华文楷体" panose="02010600040101010101" pitchFamily="2" charset="-122"/>
            </a:endParaRPr>
          </a:p>
          <a:p>
            <a:pPr>
              <a:lnSpc>
                <a:spcPct val="200000"/>
              </a:lnSpc>
              <a:defRPr/>
            </a:pPr>
            <a:r>
              <a:rPr lang="zh-CN" altLang="en-US" sz="2800" dirty="0">
                <a:effectLst/>
                <a:latin typeface="+mn-lt"/>
                <a:ea typeface="华文楷体" panose="02010600040101010101" pitchFamily="2" charset="-122"/>
              </a:rPr>
              <a:t>数字时代的思维：</a:t>
            </a:r>
            <a:r>
              <a:rPr lang="zh-CN" altLang="en-US" sz="2400" b="0" dirty="0">
                <a:solidFill>
                  <a:schemeClr val="tx1"/>
                </a:solidFill>
                <a:effectLst/>
                <a:latin typeface="+mn-lt"/>
                <a:ea typeface="华文楷体" panose="02010600040101010101" pitchFamily="2" charset="-122"/>
              </a:rPr>
              <a:t>数据思维、抽象思维、系统思维</a:t>
            </a:r>
            <a:endParaRPr lang="en-US" altLang="zh-CN" sz="2400" b="0" dirty="0">
              <a:solidFill>
                <a:schemeClr val="tx1"/>
              </a:solidFill>
              <a:effectLst/>
              <a:latin typeface="+mn-lt"/>
              <a:ea typeface="华文楷体" panose="02010600040101010101" pitchFamily="2" charset="-122"/>
            </a:endParaRPr>
          </a:p>
          <a:p>
            <a:pPr>
              <a:lnSpc>
                <a:spcPct val="200000"/>
              </a:lnSpc>
            </a:pPr>
            <a:r>
              <a:rPr lang="zh-CN" altLang="en-US" sz="2800" dirty="0">
                <a:effectLst/>
                <a:latin typeface="+mn-lt"/>
                <a:ea typeface="华文楷体" panose="02010600040101010101" pitchFamily="2" charset="-122"/>
              </a:rPr>
              <a:t>计算机为啥会计算？</a:t>
            </a:r>
            <a:r>
              <a:rPr lang="zh-CN" altLang="en-US" sz="2400" b="0" dirty="0">
                <a:solidFill>
                  <a:schemeClr val="tx1"/>
                </a:solidFill>
                <a:effectLst/>
                <a:latin typeface="+mn-lt"/>
                <a:ea typeface="华文楷体" panose="02010600040101010101" pitchFamily="2" charset="-122"/>
              </a:rPr>
              <a:t>一个人：布尔</a:t>
            </a:r>
            <a:endParaRPr lang="en-US" altLang="zh-CN" sz="2800" b="0" dirty="0">
              <a:solidFill>
                <a:schemeClr val="tx1"/>
              </a:solidFill>
              <a:effectLst/>
              <a:latin typeface="+mn-lt"/>
              <a:ea typeface="华文楷体" panose="02010600040101010101" pitchFamily="2" charset="-122"/>
            </a:endParaRPr>
          </a:p>
          <a:p>
            <a:pPr>
              <a:lnSpc>
                <a:spcPct val="200000"/>
              </a:lnSpc>
            </a:pPr>
            <a:r>
              <a:rPr lang="zh-CN" altLang="en-US" sz="2800" dirty="0">
                <a:effectLst/>
                <a:latin typeface="+mn-lt"/>
                <a:ea typeface="华文楷体" panose="02010600040101010101" pitchFamily="2" charset="-122"/>
              </a:rPr>
              <a:t>软件：</a:t>
            </a:r>
            <a:r>
              <a:rPr lang="zh-CN" altLang="en-US" sz="2400" b="0" dirty="0">
                <a:solidFill>
                  <a:schemeClr val="tx1"/>
                </a:solidFill>
                <a:effectLst/>
                <a:latin typeface="+mn-lt"/>
                <a:ea typeface="华文楷体" panose="02010600040101010101" pitchFamily="2" charset="-122"/>
              </a:rPr>
              <a:t>存储、通信、</a:t>
            </a:r>
            <a:r>
              <a:rPr lang="en-US" altLang="zh-CN" sz="2400" b="0" dirty="0">
                <a:solidFill>
                  <a:schemeClr val="tx1"/>
                </a:solidFill>
                <a:effectLst/>
                <a:latin typeface="+mn-lt"/>
                <a:ea typeface="华文楷体" panose="02010600040101010101" pitchFamily="2" charset="-122"/>
              </a:rPr>
              <a:t>UI</a:t>
            </a:r>
            <a:r>
              <a:rPr lang="zh-CN" altLang="en-US" sz="2400" b="0" dirty="0">
                <a:solidFill>
                  <a:schemeClr val="tx1"/>
                </a:solidFill>
                <a:effectLst/>
                <a:latin typeface="+mn-lt"/>
                <a:ea typeface="华文楷体" panose="02010600040101010101" pitchFamily="2" charset="-122"/>
              </a:rPr>
              <a:t>和业务逻辑的紧密结合体。不同时期认识不同。</a:t>
            </a:r>
            <a:endParaRPr lang="en-US" altLang="zh-CN" sz="2400" b="0" dirty="0">
              <a:solidFill>
                <a:schemeClr val="tx1"/>
              </a:solidFill>
              <a:effectLst/>
              <a:latin typeface="+mn-lt"/>
              <a:ea typeface="华文楷体" panose="02010600040101010101" pitchFamily="2" charset="-122"/>
            </a:endParaRPr>
          </a:p>
        </p:txBody>
      </p:sp>
      <p:sp>
        <p:nvSpPr>
          <p:cNvPr id="8" name="内容占位符 2">
            <a:extLst>
              <a:ext uri="{FF2B5EF4-FFF2-40B4-BE49-F238E27FC236}">
                <a16:creationId xmlns:a16="http://schemas.microsoft.com/office/drawing/2014/main" id="{D3B71B9A-2EBE-4DE7-8A12-36128E7D7DF3}"/>
              </a:ext>
            </a:extLst>
          </p:cNvPr>
          <p:cNvSpPr>
            <a:spLocks noGrp="1"/>
          </p:cNvSpPr>
          <p:nvPr>
            <p:ph idx="10"/>
          </p:nvPr>
        </p:nvSpPr>
        <p:spPr>
          <a:xfrm>
            <a:off x="504056" y="258982"/>
            <a:ext cx="7320136" cy="667156"/>
          </a:xfrm>
        </p:spPr>
        <p:txBody>
          <a:bodyPr/>
          <a:lstStyle/>
          <a:p>
            <a:r>
              <a:rPr lang="zh-CN" altLang="en-US" dirty="0"/>
              <a:t>上节课回顾</a:t>
            </a:r>
          </a:p>
        </p:txBody>
      </p:sp>
    </p:spTree>
    <p:extLst>
      <p:ext uri="{BB962C8B-B14F-4D97-AF65-F5344CB8AC3E}">
        <p14:creationId xmlns:p14="http://schemas.microsoft.com/office/powerpoint/2010/main" val="1546547609"/>
      </p:ext>
    </p:extLst>
  </p:cSld>
  <p:clrMapOvr>
    <a:masterClrMapping/>
  </p:clrMapOvr>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http://www.aturingmachine.com/turingFull560.jpg">
            <a:extLst>
              <a:ext uri="{FF2B5EF4-FFF2-40B4-BE49-F238E27FC236}">
                <a16:creationId xmlns:a16="http://schemas.microsoft.com/office/drawing/2014/main" id="{E0F2DE91-FC72-43E3-9818-25AADAD5B8A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1588" y="3429000"/>
            <a:ext cx="10310812" cy="288032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a:extLst>
              <a:ext uri="{FF2B5EF4-FFF2-40B4-BE49-F238E27FC236}">
                <a16:creationId xmlns:a16="http://schemas.microsoft.com/office/drawing/2014/main" id="{E7FEF5CB-1809-4DC0-B630-BADB34150A7F}"/>
              </a:ext>
            </a:extLst>
          </p:cNvPr>
          <p:cNvSpPr/>
          <p:nvPr/>
        </p:nvSpPr>
        <p:spPr>
          <a:xfrm>
            <a:off x="1271588" y="980728"/>
            <a:ext cx="10310812" cy="2308324"/>
          </a:xfrm>
          <a:prstGeom prst="rect">
            <a:avLst/>
          </a:prstGeom>
        </p:spPr>
        <p:txBody>
          <a:bodyPr wrap="square">
            <a:spAutoFit/>
          </a:bodyPr>
          <a:lstStyle/>
          <a:p>
            <a:r>
              <a:rPr lang="en-US" altLang="zh-CN" dirty="0">
                <a:solidFill>
                  <a:srgbClr val="1D1D1D"/>
                </a:solidFill>
                <a:latin typeface="Arial" panose="020B0604020202020204" pitchFamily="34" charset="0"/>
              </a:rPr>
              <a:t>In Alan Turing’s 1936 paper on computable numbers, he presented a thought experiment. Turing describes a machine that has an infinitely long tape upon which it writes, reads and alters symbols. He further shows that a machine with the correct minimal set of operations can calculate anything that is computable, no matter the complexity. </a:t>
            </a:r>
            <a:r>
              <a:rPr lang="en-US" altLang="zh-CN" u="sng" dirty="0">
                <a:solidFill>
                  <a:srgbClr val="324A7A"/>
                </a:solidFill>
                <a:latin typeface="Arial" panose="020B0604020202020204" pitchFamily="34" charset="0"/>
              </a:rPr>
              <a:t>http://www.aturingmachine.com/</a:t>
            </a:r>
            <a:endParaRPr lang="zh-CN" altLang="en-US" u="sng" dirty="0">
              <a:solidFill>
                <a:srgbClr val="324A7A"/>
              </a:solidFill>
            </a:endParaRPr>
          </a:p>
        </p:txBody>
      </p:sp>
      <p:sp>
        <p:nvSpPr>
          <p:cNvPr id="6" name="内容占位符 2">
            <a:extLst>
              <a:ext uri="{FF2B5EF4-FFF2-40B4-BE49-F238E27FC236}">
                <a16:creationId xmlns:a16="http://schemas.microsoft.com/office/drawing/2014/main" id="{2CDFA67C-5615-4920-9AA8-5B82833D81E2}"/>
              </a:ext>
            </a:extLst>
          </p:cNvPr>
          <p:cNvSpPr txBox="1">
            <a:spLocks/>
          </p:cNvSpPr>
          <p:nvPr/>
        </p:nvSpPr>
        <p:spPr>
          <a:xfrm>
            <a:off x="479376" y="231051"/>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200" kern="0" dirty="0">
                <a:latin typeface="华文中宋" panose="02010600040101010101" pitchFamily="2" charset="-122"/>
                <a:ea typeface="华文中宋" panose="02010600040101010101" pitchFamily="2" charset="-122"/>
              </a:rPr>
              <a:t>从计算开始</a:t>
            </a:r>
          </a:p>
        </p:txBody>
      </p:sp>
    </p:spTree>
    <p:extLst>
      <p:ext uri="{BB962C8B-B14F-4D97-AF65-F5344CB8AC3E}">
        <p14:creationId xmlns:p14="http://schemas.microsoft.com/office/powerpoint/2010/main" val="602786170"/>
      </p:ext>
    </p:extLst>
  </p:cSld>
  <p:clrMapOvr>
    <a:masterClrMapping/>
  </p:clrMapOvr>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271464" y="177204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490059" y="220067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9138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 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EF6748F-B443-4B6F-B2B1-4CCE548CBE8A}"/>
              </a:ext>
            </a:extLst>
          </p:cNvPr>
          <p:cNvSpPr txBox="1"/>
          <p:nvPr/>
        </p:nvSpPr>
        <p:spPr>
          <a:xfrm>
            <a:off x="2884548" y="113444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三次数学危机</a:t>
            </a:r>
          </a:p>
        </p:txBody>
      </p:sp>
    </p:spTree>
    <p:extLst>
      <p:ext uri="{BB962C8B-B14F-4D97-AF65-F5344CB8AC3E}">
        <p14:creationId xmlns:p14="http://schemas.microsoft.com/office/powerpoint/2010/main" val="237387889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2" descr="https://images2015.cnblogs.com/blog/170056/201704/170056-20170407003744675-623105833.png">
            <a:extLst>
              <a:ext uri="{FF2B5EF4-FFF2-40B4-BE49-F238E27FC236}">
                <a16:creationId xmlns:a16="http://schemas.microsoft.com/office/drawing/2014/main" id="{D772AACD-C057-4274-B361-696C2D2EB2C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27804"/>
            <a:ext cx="12192000" cy="5930196"/>
          </a:xfrm>
          <a:prstGeom prst="rect">
            <a:avLst/>
          </a:prstGeom>
          <a:noFill/>
          <a:extLst>
            <a:ext uri="{909E8E84-426E-40DD-AFC4-6F175D3DCCD1}">
              <a14:hiddenFill xmlns:a14="http://schemas.microsoft.com/office/drawing/2010/main">
                <a:solidFill>
                  <a:srgbClr val="FFFFFF"/>
                </a:solidFill>
              </a14:hiddenFill>
            </a:ext>
          </a:extLst>
        </p:spPr>
      </p:pic>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479376" y="260648"/>
            <a:ext cx="8136904"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3600" dirty="0">
                <a:latin typeface="华文中宋" panose="02010600040101010101" pitchFamily="2" charset="-122"/>
                <a:ea typeface="华文中宋" panose="02010600040101010101" pitchFamily="2" charset="-122"/>
              </a:rPr>
              <a:t>软件工程</a:t>
            </a:r>
            <a:r>
              <a:rPr lang="en-US" altLang="zh-CN" sz="3600" dirty="0">
                <a:latin typeface="华文中宋" panose="02010600040101010101" pitchFamily="2" charset="-122"/>
                <a:ea typeface="华文中宋" panose="02010600040101010101" pitchFamily="2" charset="-122"/>
              </a:rPr>
              <a:t>50</a:t>
            </a:r>
            <a:r>
              <a:rPr lang="zh-CN" altLang="en-US" sz="3600" dirty="0">
                <a:latin typeface="华文中宋" panose="02010600040101010101" pitchFamily="2" charset="-122"/>
                <a:ea typeface="华文中宋" panose="02010600040101010101" pitchFamily="2" charset="-122"/>
              </a:rPr>
              <a:t>年：</a:t>
            </a:r>
            <a:r>
              <a:rPr lang="zh-CN" altLang="en-US" sz="3600" kern="0" dirty="0">
                <a:latin typeface="华文中宋" panose="02010600040101010101" pitchFamily="2" charset="-122"/>
                <a:ea typeface="华文中宋" panose="02010600040101010101" pitchFamily="2" charset="-122"/>
              </a:rPr>
              <a:t>计算机的灵魂是啥？</a:t>
            </a:r>
          </a:p>
        </p:txBody>
      </p:sp>
      <p:sp>
        <p:nvSpPr>
          <p:cNvPr id="3" name="内容占位符 3">
            <a:extLst>
              <a:ext uri="{FF2B5EF4-FFF2-40B4-BE49-F238E27FC236}">
                <a16:creationId xmlns:a16="http://schemas.microsoft.com/office/drawing/2014/main" id="{283D5198-0138-449A-AF44-AAC166B9EF71}"/>
              </a:ext>
            </a:extLst>
          </p:cNvPr>
          <p:cNvSpPr txBox="1">
            <a:spLocks/>
          </p:cNvSpPr>
          <p:nvPr/>
        </p:nvSpPr>
        <p:spPr>
          <a:xfrm>
            <a:off x="623392" y="908720"/>
            <a:ext cx="11233248" cy="5760640"/>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r>
              <a:rPr lang="zh-CN" altLang="en-US" sz="4000" b="1" kern="0" dirty="0">
                <a:solidFill>
                  <a:schemeClr val="tx1"/>
                </a:solidFill>
                <a:latin typeface="华文中宋" panose="02010600040101010101" pitchFamily="2" charset="-122"/>
                <a:ea typeface="华文中宋" panose="02010600040101010101" pitchFamily="2" charset="-122"/>
              </a:rPr>
              <a:t>计算机系统 </a:t>
            </a:r>
            <a:r>
              <a:rPr lang="en-US" altLang="zh-CN" sz="4000" b="1" kern="0" dirty="0">
                <a:solidFill>
                  <a:schemeClr val="tx1"/>
                </a:solidFill>
                <a:latin typeface="华文中宋" panose="02010600040101010101" pitchFamily="2" charset="-122"/>
                <a:ea typeface="华文中宋" panose="02010600040101010101" pitchFamily="2" charset="-122"/>
              </a:rPr>
              <a:t>= </a:t>
            </a:r>
            <a:r>
              <a:rPr lang="zh-CN" altLang="en-US" sz="4000" b="1" kern="0" dirty="0">
                <a:solidFill>
                  <a:srgbClr val="324A7A"/>
                </a:solidFill>
                <a:latin typeface="华文中宋" panose="02010600040101010101" pitchFamily="2" charset="-122"/>
                <a:ea typeface="华文中宋" panose="02010600040101010101" pitchFamily="2" charset="-122"/>
              </a:rPr>
              <a:t>硬件系统 </a:t>
            </a:r>
            <a:r>
              <a:rPr lang="en-US" altLang="zh-CN" sz="4000" b="1" kern="0" dirty="0">
                <a:solidFill>
                  <a:schemeClr val="tx1"/>
                </a:solidFill>
                <a:latin typeface="华文中宋" panose="02010600040101010101" pitchFamily="2" charset="-122"/>
                <a:ea typeface="华文中宋" panose="02010600040101010101" pitchFamily="2" charset="-122"/>
              </a:rPr>
              <a:t>+ </a:t>
            </a:r>
            <a:r>
              <a:rPr lang="zh-CN" altLang="en-US" sz="4000" b="1" kern="0" dirty="0">
                <a:solidFill>
                  <a:srgbClr val="C00000"/>
                </a:solidFill>
                <a:latin typeface="华文中宋" panose="02010600040101010101" pitchFamily="2" charset="-122"/>
                <a:ea typeface="华文中宋" panose="02010600040101010101" pitchFamily="2" charset="-122"/>
              </a:rPr>
              <a:t>软件系统</a:t>
            </a:r>
            <a:endParaRPr lang="en-US" altLang="zh-CN" sz="4000" b="1" kern="0" dirty="0">
              <a:solidFill>
                <a:srgbClr val="C00000"/>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Tree>
    <p:extLst>
      <p:ext uri="{BB962C8B-B14F-4D97-AF65-F5344CB8AC3E}">
        <p14:creationId xmlns:p14="http://schemas.microsoft.com/office/powerpoint/2010/main" val="4095961691"/>
      </p:ext>
    </p:extLst>
  </p:cSld>
  <p:clrMapOvr>
    <a:masterClrMapping/>
  </p:clrMapOvr>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283D5198-0138-449A-AF44-AAC166B9EF71}"/>
              </a:ext>
            </a:extLst>
          </p:cNvPr>
          <p:cNvSpPr txBox="1">
            <a:spLocks/>
          </p:cNvSpPr>
          <p:nvPr/>
        </p:nvSpPr>
        <p:spPr>
          <a:xfrm>
            <a:off x="623392" y="1052736"/>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EC4CE40-1F82-421B-B572-A30D827A7FA1}"/>
              </a:ext>
            </a:extLst>
          </p:cNvPr>
          <p:cNvPicPr>
            <a:picLocks noChangeAspect="1"/>
          </p:cNvPicPr>
          <p:nvPr/>
        </p:nvPicPr>
        <p:blipFill>
          <a:blip r:embed="rId3"/>
          <a:stretch>
            <a:fillRect/>
          </a:stretch>
        </p:blipFill>
        <p:spPr>
          <a:xfrm>
            <a:off x="603378" y="1484783"/>
            <a:ext cx="8534462" cy="803745"/>
          </a:xfrm>
          <a:prstGeom prst="rect">
            <a:avLst/>
          </a:prstGeom>
        </p:spPr>
      </p:pic>
      <p:pic>
        <p:nvPicPr>
          <p:cNvPr id="4" name="图片 3">
            <a:extLst>
              <a:ext uri="{FF2B5EF4-FFF2-40B4-BE49-F238E27FC236}">
                <a16:creationId xmlns:a16="http://schemas.microsoft.com/office/drawing/2014/main" id="{F0C680CD-1DF4-496D-8209-676A376D1BA0}"/>
              </a:ext>
            </a:extLst>
          </p:cNvPr>
          <p:cNvPicPr>
            <a:picLocks noChangeAspect="1"/>
          </p:cNvPicPr>
          <p:nvPr/>
        </p:nvPicPr>
        <p:blipFill>
          <a:blip r:embed="rId4"/>
          <a:stretch>
            <a:fillRect/>
          </a:stretch>
        </p:blipFill>
        <p:spPr>
          <a:xfrm>
            <a:off x="9264353" y="1507096"/>
            <a:ext cx="648072" cy="772798"/>
          </a:xfrm>
          <a:prstGeom prst="rect">
            <a:avLst/>
          </a:prstGeom>
        </p:spPr>
      </p:pic>
      <p:pic>
        <p:nvPicPr>
          <p:cNvPr id="6" name="图片 5">
            <a:extLst>
              <a:ext uri="{FF2B5EF4-FFF2-40B4-BE49-F238E27FC236}">
                <a16:creationId xmlns:a16="http://schemas.microsoft.com/office/drawing/2014/main" id="{28AE9EC8-A253-4ED4-A5EB-826522F82CC0}"/>
              </a:ext>
            </a:extLst>
          </p:cNvPr>
          <p:cNvPicPr>
            <a:picLocks noChangeAspect="1"/>
          </p:cNvPicPr>
          <p:nvPr/>
        </p:nvPicPr>
        <p:blipFill>
          <a:blip r:embed="rId5"/>
          <a:stretch>
            <a:fillRect/>
          </a:stretch>
        </p:blipFill>
        <p:spPr>
          <a:xfrm>
            <a:off x="10038938" y="1484783"/>
            <a:ext cx="881598" cy="801893"/>
          </a:xfrm>
          <a:prstGeom prst="rect">
            <a:avLst/>
          </a:prstGeom>
        </p:spPr>
      </p:pic>
      <p:pic>
        <p:nvPicPr>
          <p:cNvPr id="7" name="图片 6">
            <a:extLst>
              <a:ext uri="{FF2B5EF4-FFF2-40B4-BE49-F238E27FC236}">
                <a16:creationId xmlns:a16="http://schemas.microsoft.com/office/drawing/2014/main" id="{69A40E39-2CF2-46CD-B18E-71CD0E218576}"/>
              </a:ext>
            </a:extLst>
          </p:cNvPr>
          <p:cNvPicPr>
            <a:picLocks noChangeAspect="1"/>
          </p:cNvPicPr>
          <p:nvPr/>
        </p:nvPicPr>
        <p:blipFill>
          <a:blip r:embed="rId6"/>
          <a:stretch>
            <a:fillRect/>
          </a:stretch>
        </p:blipFill>
        <p:spPr>
          <a:xfrm>
            <a:off x="646306" y="2378971"/>
            <a:ext cx="8610663" cy="834005"/>
          </a:xfrm>
          <a:prstGeom prst="rect">
            <a:avLst/>
          </a:prstGeom>
        </p:spPr>
      </p:pic>
      <p:pic>
        <p:nvPicPr>
          <p:cNvPr id="8" name="图片 7">
            <a:extLst>
              <a:ext uri="{FF2B5EF4-FFF2-40B4-BE49-F238E27FC236}">
                <a16:creationId xmlns:a16="http://schemas.microsoft.com/office/drawing/2014/main" id="{B539C409-90FA-4FE6-8D38-2047B156E3F4}"/>
              </a:ext>
            </a:extLst>
          </p:cNvPr>
          <p:cNvPicPr>
            <a:picLocks noChangeAspect="1"/>
          </p:cNvPicPr>
          <p:nvPr/>
        </p:nvPicPr>
        <p:blipFill>
          <a:blip r:embed="rId7"/>
          <a:stretch>
            <a:fillRect/>
          </a:stretch>
        </p:blipFill>
        <p:spPr>
          <a:xfrm>
            <a:off x="9279883" y="2492896"/>
            <a:ext cx="759055" cy="763526"/>
          </a:xfrm>
          <a:prstGeom prst="rect">
            <a:avLst/>
          </a:prstGeom>
        </p:spPr>
      </p:pic>
      <p:pic>
        <p:nvPicPr>
          <p:cNvPr id="9" name="图片 8">
            <a:extLst>
              <a:ext uri="{FF2B5EF4-FFF2-40B4-BE49-F238E27FC236}">
                <a16:creationId xmlns:a16="http://schemas.microsoft.com/office/drawing/2014/main" id="{B40F840D-FC10-47B8-B06F-04DD232C6F49}"/>
              </a:ext>
            </a:extLst>
          </p:cNvPr>
          <p:cNvPicPr>
            <a:picLocks noChangeAspect="1"/>
          </p:cNvPicPr>
          <p:nvPr/>
        </p:nvPicPr>
        <p:blipFill>
          <a:blip r:embed="rId8"/>
          <a:stretch>
            <a:fillRect/>
          </a:stretch>
        </p:blipFill>
        <p:spPr>
          <a:xfrm>
            <a:off x="10111239" y="2492896"/>
            <a:ext cx="809297" cy="786296"/>
          </a:xfrm>
          <a:prstGeom prst="rect">
            <a:avLst/>
          </a:prstGeom>
        </p:spPr>
      </p:pic>
      <p:pic>
        <p:nvPicPr>
          <p:cNvPr id="10" name="图片 9">
            <a:extLst>
              <a:ext uri="{FF2B5EF4-FFF2-40B4-BE49-F238E27FC236}">
                <a16:creationId xmlns:a16="http://schemas.microsoft.com/office/drawing/2014/main" id="{4BEAC575-BED6-4783-9C7D-0CC5F1A53180}"/>
              </a:ext>
            </a:extLst>
          </p:cNvPr>
          <p:cNvPicPr>
            <a:picLocks noChangeAspect="1"/>
          </p:cNvPicPr>
          <p:nvPr/>
        </p:nvPicPr>
        <p:blipFill>
          <a:blip r:embed="rId9"/>
          <a:stretch>
            <a:fillRect/>
          </a:stretch>
        </p:blipFill>
        <p:spPr>
          <a:xfrm>
            <a:off x="701315" y="3365938"/>
            <a:ext cx="8563038" cy="761656"/>
          </a:xfrm>
          <a:prstGeom prst="rect">
            <a:avLst/>
          </a:prstGeom>
        </p:spPr>
      </p:pic>
      <p:pic>
        <p:nvPicPr>
          <p:cNvPr id="11" name="图片 10">
            <a:extLst>
              <a:ext uri="{FF2B5EF4-FFF2-40B4-BE49-F238E27FC236}">
                <a16:creationId xmlns:a16="http://schemas.microsoft.com/office/drawing/2014/main" id="{417DAF9F-30E9-4C40-9C4F-4E9D3345E436}"/>
              </a:ext>
            </a:extLst>
          </p:cNvPr>
          <p:cNvPicPr>
            <a:picLocks noChangeAspect="1"/>
          </p:cNvPicPr>
          <p:nvPr/>
        </p:nvPicPr>
        <p:blipFill>
          <a:blip r:embed="rId10"/>
          <a:stretch>
            <a:fillRect/>
          </a:stretch>
        </p:blipFill>
        <p:spPr>
          <a:xfrm>
            <a:off x="9290660" y="3449074"/>
            <a:ext cx="791827" cy="850214"/>
          </a:xfrm>
          <a:prstGeom prst="rect">
            <a:avLst/>
          </a:prstGeom>
        </p:spPr>
      </p:pic>
      <p:pic>
        <p:nvPicPr>
          <p:cNvPr id="12" name="图片 11">
            <a:extLst>
              <a:ext uri="{FF2B5EF4-FFF2-40B4-BE49-F238E27FC236}">
                <a16:creationId xmlns:a16="http://schemas.microsoft.com/office/drawing/2014/main" id="{6E18654B-692D-47DC-A84D-D180CD408BD9}"/>
              </a:ext>
            </a:extLst>
          </p:cNvPr>
          <p:cNvPicPr>
            <a:picLocks noChangeAspect="1"/>
          </p:cNvPicPr>
          <p:nvPr/>
        </p:nvPicPr>
        <p:blipFill>
          <a:blip r:embed="rId11"/>
          <a:stretch>
            <a:fillRect/>
          </a:stretch>
        </p:blipFill>
        <p:spPr>
          <a:xfrm>
            <a:off x="10154788" y="3456218"/>
            <a:ext cx="809297" cy="850214"/>
          </a:xfrm>
          <a:prstGeom prst="rect">
            <a:avLst/>
          </a:prstGeom>
        </p:spPr>
      </p:pic>
      <p:pic>
        <p:nvPicPr>
          <p:cNvPr id="13" name="图片 12">
            <a:extLst>
              <a:ext uri="{FF2B5EF4-FFF2-40B4-BE49-F238E27FC236}">
                <a16:creationId xmlns:a16="http://schemas.microsoft.com/office/drawing/2014/main" id="{5F0C8CBB-0373-47AA-8A18-AF692A270C06}"/>
              </a:ext>
            </a:extLst>
          </p:cNvPr>
          <p:cNvPicPr>
            <a:picLocks noChangeAspect="1"/>
          </p:cNvPicPr>
          <p:nvPr/>
        </p:nvPicPr>
        <p:blipFill>
          <a:blip r:embed="rId12"/>
          <a:stretch>
            <a:fillRect/>
          </a:stretch>
        </p:blipFill>
        <p:spPr>
          <a:xfrm>
            <a:off x="646306" y="4252526"/>
            <a:ext cx="8577325" cy="1903622"/>
          </a:xfrm>
          <a:prstGeom prst="rect">
            <a:avLst/>
          </a:prstGeom>
        </p:spPr>
      </p:pic>
      <p:pic>
        <p:nvPicPr>
          <p:cNvPr id="14" name="图片 13">
            <a:extLst>
              <a:ext uri="{FF2B5EF4-FFF2-40B4-BE49-F238E27FC236}">
                <a16:creationId xmlns:a16="http://schemas.microsoft.com/office/drawing/2014/main" id="{AD1A0D23-E0E7-425A-9EB2-5EF547EED7CE}"/>
              </a:ext>
            </a:extLst>
          </p:cNvPr>
          <p:cNvPicPr>
            <a:picLocks noChangeAspect="1"/>
          </p:cNvPicPr>
          <p:nvPr/>
        </p:nvPicPr>
        <p:blipFill>
          <a:blip r:embed="rId13"/>
          <a:stretch>
            <a:fillRect/>
          </a:stretch>
        </p:blipFill>
        <p:spPr>
          <a:xfrm>
            <a:off x="9314121" y="4337365"/>
            <a:ext cx="1649964" cy="1683923"/>
          </a:xfrm>
          <a:prstGeom prst="rect">
            <a:avLst/>
          </a:prstGeom>
        </p:spPr>
      </p:pic>
      <p:pic>
        <p:nvPicPr>
          <p:cNvPr id="15" name="图片 14">
            <a:extLst>
              <a:ext uri="{FF2B5EF4-FFF2-40B4-BE49-F238E27FC236}">
                <a16:creationId xmlns:a16="http://schemas.microsoft.com/office/drawing/2014/main" id="{11FEE9FB-9F02-4772-A049-37779860A728}"/>
              </a:ext>
            </a:extLst>
          </p:cNvPr>
          <p:cNvPicPr>
            <a:picLocks noChangeAspect="1"/>
          </p:cNvPicPr>
          <p:nvPr/>
        </p:nvPicPr>
        <p:blipFill>
          <a:blip r:embed="rId14"/>
          <a:stretch>
            <a:fillRect/>
          </a:stretch>
        </p:blipFill>
        <p:spPr>
          <a:xfrm>
            <a:off x="9076283" y="6497842"/>
            <a:ext cx="3109935" cy="309565"/>
          </a:xfrm>
          <a:prstGeom prst="rect">
            <a:avLst/>
          </a:prstGeom>
        </p:spPr>
      </p:pic>
      <p:cxnSp>
        <p:nvCxnSpPr>
          <p:cNvPr id="16" name="直接连接符 15">
            <a:extLst>
              <a:ext uri="{FF2B5EF4-FFF2-40B4-BE49-F238E27FC236}">
                <a16:creationId xmlns:a16="http://schemas.microsoft.com/office/drawing/2014/main" id="{F07AF9F5-3B84-475C-877C-CB13714B39A6}"/>
              </a:ext>
            </a:extLst>
          </p:cNvPr>
          <p:cNvCxnSpPr>
            <a:cxnSpLocks/>
          </p:cNvCxnSpPr>
          <p:nvPr/>
        </p:nvCxnSpPr>
        <p:spPr bwMode="auto">
          <a:xfrm>
            <a:off x="774254" y="1844824"/>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15F16546-F90C-4B4A-9417-D9D0360FA666}"/>
              </a:ext>
            </a:extLst>
          </p:cNvPr>
          <p:cNvCxnSpPr>
            <a:cxnSpLocks/>
          </p:cNvCxnSpPr>
          <p:nvPr/>
        </p:nvCxnSpPr>
        <p:spPr bwMode="auto">
          <a:xfrm>
            <a:off x="774254" y="2780928"/>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D81B2534-BF47-4852-A9BF-DB2709183715}"/>
              </a:ext>
            </a:extLst>
          </p:cNvPr>
          <p:cNvCxnSpPr>
            <a:cxnSpLocks/>
          </p:cNvCxnSpPr>
          <p:nvPr/>
        </p:nvCxnSpPr>
        <p:spPr bwMode="auto">
          <a:xfrm>
            <a:off x="774254" y="3645024"/>
            <a:ext cx="208138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CC3E0E8F-0BAE-428D-85F3-253C1D17C0FF}"/>
              </a:ext>
            </a:extLst>
          </p:cNvPr>
          <p:cNvCxnSpPr>
            <a:cxnSpLocks/>
          </p:cNvCxnSpPr>
          <p:nvPr/>
        </p:nvCxnSpPr>
        <p:spPr bwMode="auto">
          <a:xfrm>
            <a:off x="1775520" y="4581128"/>
            <a:ext cx="64122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425CE21B-3BD5-40D6-8430-F2864F6C574D}"/>
              </a:ext>
            </a:extLst>
          </p:cNvPr>
          <p:cNvCxnSpPr>
            <a:cxnSpLocks/>
          </p:cNvCxnSpPr>
          <p:nvPr/>
        </p:nvCxnSpPr>
        <p:spPr bwMode="auto">
          <a:xfrm>
            <a:off x="1775520" y="5157192"/>
            <a:ext cx="56921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文本框 23">
            <a:extLst>
              <a:ext uri="{FF2B5EF4-FFF2-40B4-BE49-F238E27FC236}">
                <a16:creationId xmlns:a16="http://schemas.microsoft.com/office/drawing/2014/main" id="{BFE987B5-7349-46E5-9A53-51AA3C0DE33C}"/>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25" name="直接连接符 24">
            <a:extLst>
              <a:ext uri="{FF2B5EF4-FFF2-40B4-BE49-F238E27FC236}">
                <a16:creationId xmlns:a16="http://schemas.microsoft.com/office/drawing/2014/main" id="{8B90ED0A-9AB1-4B79-8E70-54BDA62813AA}"/>
              </a:ext>
            </a:extLst>
          </p:cNvPr>
          <p:cNvCxnSpPr>
            <a:cxnSpLocks/>
          </p:cNvCxnSpPr>
          <p:nvPr/>
        </p:nvCxnSpPr>
        <p:spPr bwMode="auto">
          <a:xfrm>
            <a:off x="2901448" y="4102236"/>
            <a:ext cx="208138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73658169"/>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p>
          <a:p>
            <a:pPr lvl="1" eaLnBrk="1" hangingPunct="1">
              <a:lnSpc>
                <a:spcPct val="150000"/>
              </a:lnSpc>
            </a:pPr>
            <a:r>
              <a:rPr lang="en-US" altLang="zh-CN" sz="2000" dirty="0">
                <a:effectLst/>
                <a:latin typeface="华文楷体" panose="02010600040101010101" pitchFamily="2" charset="-122"/>
                <a:ea typeface="华文楷体" panose="02010600040101010101" pitchFamily="2" charset="-122"/>
              </a:rPr>
              <a:t>Software Architecture</a:t>
            </a:r>
          </a:p>
          <a:p>
            <a:pPr lvl="1" eaLnBrk="1" hangingPunct="1">
              <a:lnSpc>
                <a:spcPct val="150000"/>
              </a:lnSpc>
            </a:pPr>
            <a:r>
              <a:rPr lang="zh-CN" altLang="en-US" sz="2000" dirty="0">
                <a:solidFill>
                  <a:schemeClr val="accent2"/>
                </a:solidFill>
                <a:latin typeface="华文楷体" panose="02010600040101010101" pitchFamily="2" charset="-122"/>
                <a:ea typeface="华文楷体" panose="02010600040101010101" pitchFamily="2" charset="-122"/>
              </a:rPr>
              <a:t>内容：</a:t>
            </a:r>
            <a:r>
              <a:rPr lang="zh-CN" altLang="en-US" sz="2000" dirty="0">
                <a:solidFill>
                  <a:srgbClr val="324A7A"/>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了解</a:t>
            </a:r>
            <a:r>
              <a:rPr lang="zh-CN" altLang="zh-CN" sz="2000" dirty="0">
                <a:latin typeface="华文楷体" panose="02010600040101010101" pitchFamily="2" charset="-122"/>
                <a:ea typeface="华文楷体" panose="02010600040101010101" pitchFamily="2" charset="-122"/>
              </a:rPr>
              <a:t>软件体系结构概述、软件体系结构的定义及在软件设计中的地位、软件体系结构技术的现状及发展趋势；软件体系结构设计原理；软件体系结构形式化描述；软件体系结风格；了解软件的非功能特性及其性能评价的概念与方法；软件工程领域的相关理论、应用技术与发展趋势。</a:t>
            </a:r>
            <a:r>
              <a:rPr lang="zh-CN" altLang="zh-CN" sz="2000" dirty="0">
                <a:solidFill>
                  <a:srgbClr val="324A7A"/>
                </a:solidFill>
                <a:effectLst>
                  <a:outerShdw blurRad="38100" dist="38100" dir="2700000" algn="tl">
                    <a:srgbClr val="000000">
                      <a:alpha val="43137"/>
                    </a:srgbClr>
                  </a:outerShdw>
                </a:effectLst>
                <a:latin typeface="华文楷体" panose="02010600040101010101" pitchFamily="2" charset="-122"/>
                <a:ea typeface="华文楷体" panose="02010600040101010101" pitchFamily="2" charset="-122"/>
              </a:rPr>
              <a:t>掌握并灵活应用</a:t>
            </a:r>
            <a:r>
              <a:rPr lang="zh-CN" altLang="zh-CN" sz="2000" dirty="0">
                <a:latin typeface="华文楷体" panose="02010600040101010101" pitchFamily="2" charset="-122"/>
                <a:ea typeface="华文楷体" panose="02010600040101010101" pitchFamily="2" charset="-122"/>
              </a:rPr>
              <a:t>软件体系结构的描述以及经典的创建型、结构型、行为型三大设计模式下的</a:t>
            </a:r>
            <a:r>
              <a:rPr lang="en-US" altLang="zh-CN" sz="2000" dirty="0">
                <a:latin typeface="华文楷体" panose="02010600040101010101" pitchFamily="2" charset="-122"/>
                <a:ea typeface="华文楷体" panose="02010600040101010101" pitchFamily="2" charset="-122"/>
              </a:rPr>
              <a:t>23</a:t>
            </a:r>
            <a:r>
              <a:rPr lang="zh-CN" altLang="zh-CN" sz="2000" dirty="0">
                <a:latin typeface="华文楷体" panose="02010600040101010101" pitchFamily="2" charset="-122"/>
                <a:ea typeface="华文楷体" panose="02010600040101010101" pitchFamily="2" charset="-122"/>
              </a:rPr>
              <a:t>中具体方法和设计思想</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1" eaLnBrk="1" hangingPunct="1">
              <a:lnSpc>
                <a:spcPct val="150000"/>
              </a:lnSpc>
            </a:pPr>
            <a:r>
              <a:rPr lang="zh-CN" altLang="en-US" sz="2000" dirty="0">
                <a:solidFill>
                  <a:schemeClr val="accent2"/>
                </a:solidFill>
                <a:latin typeface="华文楷体" panose="02010600040101010101" pitchFamily="2" charset="-122"/>
                <a:ea typeface="华文楷体" panose="02010600040101010101" pitchFamily="2" charset="-122"/>
              </a:rPr>
              <a:t>目标：</a:t>
            </a:r>
            <a:r>
              <a:rPr lang="zh-CN" altLang="zh-CN" sz="2000" dirty="0">
                <a:latin typeface="华文楷体" panose="02010600040101010101" pitchFamily="2" charset="-122"/>
                <a:ea typeface="华文楷体" panose="02010600040101010101" pitchFamily="2" charset="-122"/>
              </a:rPr>
              <a:t>系统思维、抽象思维以及结构思维的能力</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1" eaLnBrk="1" hangingPunct="1">
              <a:lnSpc>
                <a:spcPct val="150000"/>
              </a:lnSpc>
            </a:pPr>
            <a:r>
              <a:rPr lang="zh-CN" altLang="en-US" sz="2000" dirty="0">
                <a:latin typeface="华文楷体" panose="02010600040101010101" pitchFamily="2" charset="-122"/>
                <a:ea typeface="华文楷体" panose="02010600040101010101" pitchFamily="2" charset="-122"/>
              </a:rPr>
              <a:t>教学周：共</a:t>
            </a:r>
            <a:r>
              <a:rPr lang="en-US" altLang="zh-CN" sz="2000" dirty="0">
                <a:latin typeface="华文楷体" panose="02010600040101010101" pitchFamily="2" charset="-122"/>
                <a:ea typeface="华文楷体" panose="02010600040101010101" pitchFamily="2" charset="-122"/>
              </a:rPr>
              <a:t>15</a:t>
            </a:r>
            <a:r>
              <a:rPr lang="zh-CN" altLang="zh-CN" sz="2000" dirty="0">
                <a:latin typeface="华文楷体" panose="02010600040101010101" pitchFamily="2" charset="-122"/>
                <a:ea typeface="华文楷体" panose="02010600040101010101" pitchFamily="2" charset="-122"/>
              </a:rPr>
              <a:t>周</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1-15</a:t>
            </a:r>
            <a:r>
              <a:rPr lang="zh-CN" altLang="en-US" sz="2000" dirty="0">
                <a:latin typeface="华文楷体" panose="02010600040101010101" pitchFamily="2" charset="-122"/>
                <a:ea typeface="华文楷体" panose="02010600040101010101" pitchFamily="2" charset="-122"/>
              </a:rPr>
              <a:t>周）</a:t>
            </a:r>
            <a:r>
              <a:rPr lang="zh-CN" altLang="zh-CN" sz="2000" dirty="0">
                <a:latin typeface="华文楷体" panose="02010600040101010101" pitchFamily="2" charset="-122"/>
                <a:ea typeface="华文楷体" panose="02010600040101010101" pitchFamily="2" charset="-122"/>
              </a:rPr>
              <a:t>，第</a:t>
            </a:r>
            <a:r>
              <a:rPr lang="en-US" altLang="zh-CN" sz="2000" dirty="0">
                <a:latin typeface="华文楷体" panose="02010600040101010101" pitchFamily="2" charset="-122"/>
                <a:ea typeface="华文楷体" panose="02010600040101010101" pitchFamily="2" charset="-122"/>
              </a:rPr>
              <a:t>16</a:t>
            </a:r>
            <a:r>
              <a:rPr lang="zh-CN" altLang="zh-CN"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17</a:t>
            </a:r>
            <a:r>
              <a:rPr lang="zh-CN" altLang="zh-CN" sz="2000" dirty="0">
                <a:latin typeface="华文楷体" panose="02010600040101010101" pitchFamily="2" charset="-122"/>
                <a:ea typeface="华文楷体" panose="02010600040101010101" pitchFamily="2" charset="-122"/>
              </a:rPr>
              <a:t>周为考试周</a:t>
            </a:r>
            <a:r>
              <a:rPr lang="zh-CN" altLang="zh-CN" sz="1400" dirty="0">
                <a:latin typeface="华文楷体" panose="02010600040101010101" pitchFamily="2" charset="-122"/>
                <a:ea typeface="华文楷体" panose="02010600040101010101" pitchFamily="2" charset="-122"/>
              </a:rPr>
              <a:t>（</a:t>
            </a:r>
            <a:r>
              <a:rPr lang="en-US" altLang="zh-CN" sz="1400" dirty="0">
                <a:latin typeface="华文楷体" panose="02010600040101010101" pitchFamily="2" charset="-122"/>
                <a:ea typeface="华文楷体" panose="02010600040101010101" pitchFamily="2" charset="-122"/>
              </a:rPr>
              <a:t>2024</a:t>
            </a:r>
            <a:r>
              <a:rPr lang="zh-CN" altLang="zh-CN" sz="1400" dirty="0">
                <a:latin typeface="华文楷体" panose="02010600040101010101" pitchFamily="2" charset="-122"/>
                <a:ea typeface="华文楷体" panose="02010600040101010101" pitchFamily="2" charset="-122"/>
              </a:rPr>
              <a:t>年</a:t>
            </a:r>
            <a:r>
              <a:rPr lang="en-US" altLang="zh-CN" sz="1400" dirty="0">
                <a:latin typeface="华文楷体" panose="02010600040101010101" pitchFamily="2" charset="-122"/>
                <a:ea typeface="华文楷体" panose="02010600040101010101" pitchFamily="2" charset="-122"/>
              </a:rPr>
              <a:t>2</a:t>
            </a:r>
            <a:r>
              <a:rPr lang="zh-CN" altLang="zh-CN" sz="1400" dirty="0">
                <a:latin typeface="华文楷体" panose="02010600040101010101" pitchFamily="2" charset="-122"/>
                <a:ea typeface="华文楷体" panose="02010600040101010101" pitchFamily="2" charset="-122"/>
              </a:rPr>
              <a:t>月</a:t>
            </a:r>
            <a:r>
              <a:rPr lang="en-US" altLang="zh-CN" sz="1400" dirty="0">
                <a:latin typeface="华文楷体" panose="02010600040101010101" pitchFamily="2" charset="-122"/>
                <a:ea typeface="华文楷体" panose="02010600040101010101" pitchFamily="2" charset="-122"/>
              </a:rPr>
              <a:t>26</a:t>
            </a:r>
            <a:r>
              <a:rPr lang="zh-CN" altLang="zh-CN" sz="1400" dirty="0">
                <a:latin typeface="华文楷体" panose="02010600040101010101" pitchFamily="2" charset="-122"/>
                <a:ea typeface="华文楷体" panose="02010600040101010101" pitchFamily="2" charset="-122"/>
              </a:rPr>
              <a:t>日</a:t>
            </a:r>
            <a:r>
              <a:rPr lang="en-US" altLang="zh-CN" sz="1400" dirty="0">
                <a:latin typeface="华文楷体" panose="02010600040101010101" pitchFamily="2" charset="-122"/>
                <a:ea typeface="华文楷体" panose="02010600040101010101" pitchFamily="2" charset="-122"/>
              </a:rPr>
              <a:t>-6</a:t>
            </a:r>
            <a:r>
              <a:rPr lang="zh-CN" altLang="zh-CN" sz="1400" dirty="0">
                <a:latin typeface="华文楷体" panose="02010600040101010101" pitchFamily="2" charset="-122"/>
                <a:ea typeface="华文楷体" panose="02010600040101010101" pitchFamily="2" charset="-122"/>
              </a:rPr>
              <a:t>月</a:t>
            </a:r>
            <a:r>
              <a:rPr lang="en-US" altLang="zh-CN" sz="1400" dirty="0">
                <a:latin typeface="华文楷体" panose="02010600040101010101" pitchFamily="2" charset="-122"/>
                <a:ea typeface="华文楷体" panose="02010600040101010101" pitchFamily="2" charset="-122"/>
              </a:rPr>
              <a:t>22</a:t>
            </a:r>
            <a:r>
              <a:rPr lang="zh-CN" altLang="zh-CN" sz="1400" dirty="0">
                <a:latin typeface="华文楷体" panose="02010600040101010101" pitchFamily="2" charset="-122"/>
                <a:ea typeface="华文楷体" panose="02010600040101010101" pitchFamily="2" charset="-122"/>
              </a:rPr>
              <a:t>日）</a:t>
            </a:r>
            <a:r>
              <a:rPr lang="zh-CN" altLang="zh-CN" sz="2000" dirty="0">
                <a:latin typeface="华文楷体" panose="02010600040101010101" pitchFamily="2" charset="-122"/>
                <a:ea typeface="华文楷体" panose="02010600040101010101" pitchFamily="2" charset="-122"/>
              </a:rPr>
              <a:t>。</a:t>
            </a:r>
          </a:p>
          <a:p>
            <a:pPr lvl="1" eaLnBrk="1" hangingPunct="1">
              <a:lnSpc>
                <a:spcPct val="150000"/>
              </a:lnSpc>
            </a:pPr>
            <a:endParaRPr lang="en-US" altLang="zh-CN" sz="2000" dirty="0">
              <a:latin typeface="华文楷体" panose="02010600040101010101" pitchFamily="2" charset="-122"/>
              <a:ea typeface="华文楷体" panose="02010600040101010101" pitchFamily="2" charset="-122"/>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27" name="图片 26">
            <a:extLst>
              <a:ext uri="{FF2B5EF4-FFF2-40B4-BE49-F238E27FC236}">
                <a16:creationId xmlns:a16="http://schemas.microsoft.com/office/drawing/2014/main" id="{BD284F60-9C82-47E7-92BE-2B1A40EC7A13}"/>
              </a:ext>
            </a:extLst>
          </p:cNvPr>
          <p:cNvPicPr>
            <a:picLocks noChangeAspect="1"/>
          </p:cNvPicPr>
          <p:nvPr/>
        </p:nvPicPr>
        <p:blipFill>
          <a:blip r:embed="rId3"/>
          <a:stretch>
            <a:fillRect/>
          </a:stretch>
        </p:blipFill>
        <p:spPr>
          <a:xfrm>
            <a:off x="8904312" y="4109920"/>
            <a:ext cx="3287688" cy="2708920"/>
          </a:xfrm>
          <a:prstGeom prst="rect">
            <a:avLst/>
          </a:prstGeom>
          <a:effectLst>
            <a:glow rad="12700">
              <a:schemeClr val="accent1">
                <a:alpha val="40000"/>
              </a:schemeClr>
            </a:glow>
            <a:outerShdw blurRad="50800" dist="50800" dir="5400000" algn="ctr" rotWithShape="0">
              <a:srgbClr val="000000">
                <a:alpha val="99000"/>
              </a:srgbClr>
            </a:outerShdw>
            <a:reflection stA="99000" endPos="0" dist="50800" dir="5400000" sy="-100000" algn="bl" rotWithShape="0"/>
            <a:softEdge rad="50800"/>
          </a:effectLst>
          <a:scene3d>
            <a:camera prst="orthographicFront"/>
            <a:lightRig rig="threePt" dir="t"/>
          </a:scene3d>
          <a:sp3d>
            <a:bevelT/>
          </a:sp3d>
        </p:spPr>
      </p:pic>
    </p:spTree>
    <p:extLst>
      <p:ext uri="{BB962C8B-B14F-4D97-AF65-F5344CB8AC3E}">
        <p14:creationId xmlns:p14="http://schemas.microsoft.com/office/powerpoint/2010/main" val="909310533"/>
      </p:ext>
    </p:extLst>
  </p:cSld>
  <p:clrMapOvr>
    <a:masterClrMapping/>
  </p:clrMapOvr>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a:extLst>
              <a:ext uri="{FF2B5EF4-FFF2-40B4-BE49-F238E27FC236}">
                <a16:creationId xmlns:a16="http://schemas.microsoft.com/office/drawing/2014/main" id="{4C9E598C-3D16-462B-841E-21A3144A1327}"/>
              </a:ext>
            </a:extLst>
          </p:cNvPr>
          <p:cNvPicPr>
            <a:picLocks noChangeAspect="1"/>
          </p:cNvPicPr>
          <p:nvPr/>
        </p:nvPicPr>
        <p:blipFill>
          <a:blip r:embed="rId3"/>
          <a:stretch>
            <a:fillRect/>
          </a:stretch>
        </p:blipFill>
        <p:spPr>
          <a:xfrm>
            <a:off x="623392" y="1484784"/>
            <a:ext cx="8577325" cy="942982"/>
          </a:xfrm>
          <a:prstGeom prst="rect">
            <a:avLst/>
          </a:prstGeom>
        </p:spPr>
      </p:pic>
      <p:sp>
        <p:nvSpPr>
          <p:cNvPr id="4" name="内容占位符 3">
            <a:extLst>
              <a:ext uri="{FF2B5EF4-FFF2-40B4-BE49-F238E27FC236}">
                <a16:creationId xmlns:a16="http://schemas.microsoft.com/office/drawing/2014/main" id="{42401A64-D0A4-449D-A134-A1EBB2907552}"/>
              </a:ext>
            </a:extLst>
          </p:cNvPr>
          <p:cNvSpPr txBox="1">
            <a:spLocks/>
          </p:cNvSpPr>
          <p:nvPr/>
        </p:nvSpPr>
        <p:spPr>
          <a:xfrm>
            <a:off x="623392" y="1052736"/>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3" name="图片 2">
            <a:extLst>
              <a:ext uri="{FF2B5EF4-FFF2-40B4-BE49-F238E27FC236}">
                <a16:creationId xmlns:a16="http://schemas.microsoft.com/office/drawing/2014/main" id="{10DCF54E-F64B-40D6-BFB8-0806B296C51E}"/>
              </a:ext>
            </a:extLst>
          </p:cNvPr>
          <p:cNvPicPr>
            <a:picLocks noChangeAspect="1"/>
          </p:cNvPicPr>
          <p:nvPr/>
        </p:nvPicPr>
        <p:blipFill>
          <a:blip r:embed="rId4"/>
          <a:stretch>
            <a:fillRect/>
          </a:stretch>
        </p:blipFill>
        <p:spPr>
          <a:xfrm>
            <a:off x="9200717" y="1484784"/>
            <a:ext cx="1362515" cy="1728193"/>
          </a:xfrm>
          <a:prstGeom prst="rect">
            <a:avLst/>
          </a:prstGeom>
        </p:spPr>
      </p:pic>
      <p:pic>
        <p:nvPicPr>
          <p:cNvPr id="6" name="图片 5">
            <a:extLst>
              <a:ext uri="{FF2B5EF4-FFF2-40B4-BE49-F238E27FC236}">
                <a16:creationId xmlns:a16="http://schemas.microsoft.com/office/drawing/2014/main" id="{5021517B-AB7A-4E65-A070-902966C4C74B}"/>
              </a:ext>
            </a:extLst>
          </p:cNvPr>
          <p:cNvPicPr>
            <a:picLocks noChangeAspect="1"/>
          </p:cNvPicPr>
          <p:nvPr/>
        </p:nvPicPr>
        <p:blipFill>
          <a:blip r:embed="rId5"/>
          <a:stretch>
            <a:fillRect/>
          </a:stretch>
        </p:blipFill>
        <p:spPr>
          <a:xfrm>
            <a:off x="10638141" y="1484784"/>
            <a:ext cx="1362515" cy="1728193"/>
          </a:xfrm>
          <a:prstGeom prst="rect">
            <a:avLst/>
          </a:prstGeom>
        </p:spPr>
      </p:pic>
      <p:pic>
        <p:nvPicPr>
          <p:cNvPr id="7" name="图片 6">
            <a:extLst>
              <a:ext uri="{FF2B5EF4-FFF2-40B4-BE49-F238E27FC236}">
                <a16:creationId xmlns:a16="http://schemas.microsoft.com/office/drawing/2014/main" id="{8811C3B0-4D2C-4F1D-BA0D-52814D46994C}"/>
              </a:ext>
            </a:extLst>
          </p:cNvPr>
          <p:cNvPicPr>
            <a:picLocks noChangeAspect="1"/>
          </p:cNvPicPr>
          <p:nvPr/>
        </p:nvPicPr>
        <p:blipFill>
          <a:blip r:embed="rId6"/>
          <a:stretch>
            <a:fillRect/>
          </a:stretch>
        </p:blipFill>
        <p:spPr>
          <a:xfrm>
            <a:off x="651967" y="2719548"/>
            <a:ext cx="8548750" cy="2867046"/>
          </a:xfrm>
          <a:prstGeom prst="rect">
            <a:avLst/>
          </a:prstGeom>
        </p:spPr>
      </p:pic>
      <p:pic>
        <p:nvPicPr>
          <p:cNvPr id="8" name="图片 7">
            <a:extLst>
              <a:ext uri="{FF2B5EF4-FFF2-40B4-BE49-F238E27FC236}">
                <a16:creationId xmlns:a16="http://schemas.microsoft.com/office/drawing/2014/main" id="{66644560-DD72-447E-A5EE-D7B2D5C6510E}"/>
              </a:ext>
            </a:extLst>
          </p:cNvPr>
          <p:cNvPicPr>
            <a:picLocks noChangeAspect="1"/>
          </p:cNvPicPr>
          <p:nvPr/>
        </p:nvPicPr>
        <p:blipFill>
          <a:blip r:embed="rId7"/>
          <a:stretch>
            <a:fillRect/>
          </a:stretch>
        </p:blipFill>
        <p:spPr>
          <a:xfrm>
            <a:off x="9229292" y="3645024"/>
            <a:ext cx="1333940" cy="1941570"/>
          </a:xfrm>
          <a:prstGeom prst="rect">
            <a:avLst/>
          </a:prstGeom>
        </p:spPr>
      </p:pic>
      <p:pic>
        <p:nvPicPr>
          <p:cNvPr id="9" name="图片 8">
            <a:extLst>
              <a:ext uri="{FF2B5EF4-FFF2-40B4-BE49-F238E27FC236}">
                <a16:creationId xmlns:a16="http://schemas.microsoft.com/office/drawing/2014/main" id="{FE44B934-D13D-483B-A14C-48D177B2865B}"/>
              </a:ext>
            </a:extLst>
          </p:cNvPr>
          <p:cNvPicPr>
            <a:picLocks noChangeAspect="1"/>
          </p:cNvPicPr>
          <p:nvPr/>
        </p:nvPicPr>
        <p:blipFill>
          <a:blip r:embed="rId8"/>
          <a:stretch>
            <a:fillRect/>
          </a:stretch>
        </p:blipFill>
        <p:spPr>
          <a:xfrm>
            <a:off x="10636392" y="3645023"/>
            <a:ext cx="1362515" cy="1941571"/>
          </a:xfrm>
          <a:prstGeom prst="rect">
            <a:avLst/>
          </a:prstGeom>
        </p:spPr>
      </p:pic>
      <p:pic>
        <p:nvPicPr>
          <p:cNvPr id="11" name="图片 10">
            <a:extLst>
              <a:ext uri="{FF2B5EF4-FFF2-40B4-BE49-F238E27FC236}">
                <a16:creationId xmlns:a16="http://schemas.microsoft.com/office/drawing/2014/main" id="{6FD8FC1E-2940-4CDA-8CAD-F857326D77A0}"/>
              </a:ext>
            </a:extLst>
          </p:cNvPr>
          <p:cNvPicPr>
            <a:picLocks noChangeAspect="1"/>
          </p:cNvPicPr>
          <p:nvPr/>
        </p:nvPicPr>
        <p:blipFill>
          <a:blip r:embed="rId9"/>
          <a:stretch>
            <a:fillRect/>
          </a:stretch>
        </p:blipFill>
        <p:spPr>
          <a:xfrm>
            <a:off x="9076283" y="6525344"/>
            <a:ext cx="3109935" cy="309565"/>
          </a:xfrm>
          <a:prstGeom prst="rect">
            <a:avLst/>
          </a:prstGeom>
        </p:spPr>
      </p:pic>
      <p:cxnSp>
        <p:nvCxnSpPr>
          <p:cNvPr id="12" name="直接连接符 11">
            <a:extLst>
              <a:ext uri="{FF2B5EF4-FFF2-40B4-BE49-F238E27FC236}">
                <a16:creationId xmlns:a16="http://schemas.microsoft.com/office/drawing/2014/main" id="{CEEC024E-D23F-4C7F-BF0A-7270FF3C6832}"/>
              </a:ext>
            </a:extLst>
          </p:cNvPr>
          <p:cNvCxnSpPr>
            <a:cxnSpLocks/>
          </p:cNvCxnSpPr>
          <p:nvPr/>
        </p:nvCxnSpPr>
        <p:spPr bwMode="auto">
          <a:xfrm>
            <a:off x="767408" y="1844824"/>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4" name="文本框 13">
            <a:extLst>
              <a:ext uri="{FF2B5EF4-FFF2-40B4-BE49-F238E27FC236}">
                <a16:creationId xmlns:a16="http://schemas.microsoft.com/office/drawing/2014/main" id="{D79BE2FE-0051-45FF-89C2-6CB21FC1228F}"/>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5" name="直接连接符 14">
            <a:extLst>
              <a:ext uri="{FF2B5EF4-FFF2-40B4-BE49-F238E27FC236}">
                <a16:creationId xmlns:a16="http://schemas.microsoft.com/office/drawing/2014/main" id="{5C8907AC-6669-4468-96CA-ED3FAECEF87C}"/>
              </a:ext>
            </a:extLst>
          </p:cNvPr>
          <p:cNvCxnSpPr>
            <a:cxnSpLocks/>
          </p:cNvCxnSpPr>
          <p:nvPr/>
        </p:nvCxnSpPr>
        <p:spPr bwMode="auto">
          <a:xfrm>
            <a:off x="5591944" y="3717032"/>
            <a:ext cx="337753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190356359"/>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19E90615-92A7-4952-BC73-011004E795AD}"/>
              </a:ext>
            </a:extLst>
          </p:cNvPr>
          <p:cNvSpPr>
            <a:spLocks noGrp="1"/>
          </p:cNvSpPr>
          <p:nvPr>
            <p:ph idx="1"/>
          </p:nvPr>
        </p:nvSpPr>
        <p:spPr>
          <a:xfrm>
            <a:off x="407368" y="980728"/>
            <a:ext cx="11233248" cy="3168999"/>
          </a:xfrm>
        </p:spPr>
        <p:txBody>
          <a:bodyPr/>
          <a:lstStyle/>
          <a:p>
            <a:pPr marL="0" indent="0">
              <a:buNone/>
              <a:defRPr/>
            </a:pPr>
            <a:r>
              <a:rPr lang="zh-CN" altLang="en-US" sz="2400" dirty="0">
                <a:latin typeface="Times New Roman" panose="02020603050405020304" pitchFamily="18" charset="0"/>
                <a:ea typeface="华文中宋" panose="02010600040101010101" pitchFamily="2" charset="-122"/>
              </a:rPr>
              <a:t>    世界上第一个计算机程序员</a:t>
            </a:r>
            <a:endParaRPr lang="en-US" altLang="zh-CN" sz="2400" dirty="0">
              <a:latin typeface="Times New Roman" panose="02020603050405020304" pitchFamily="18" charset="0"/>
              <a:ea typeface="华文中宋" panose="02010600040101010101" pitchFamily="2" charset="-122"/>
            </a:endParaRPr>
          </a:p>
          <a:p>
            <a:pPr marL="706422" indent="-342900">
              <a:lnSpc>
                <a:spcPct val="100000"/>
              </a:lnSpc>
              <a:buFont typeface="Wingdings" panose="05000000000000000000" pitchFamily="2" charset="2"/>
              <a:buChar char="u"/>
              <a:defRPr/>
            </a:pPr>
            <a:r>
              <a:rPr lang="en-US" altLang="zh-CN" sz="2400" dirty="0">
                <a:solidFill>
                  <a:srgbClr val="C00000"/>
                </a:solidFill>
                <a:effectLst/>
                <a:latin typeface="+mn-lt"/>
                <a:ea typeface="华文楷体" panose="02010600040101010101" pitchFamily="2" charset="-122"/>
              </a:rPr>
              <a:t>Ada</a:t>
            </a:r>
            <a:r>
              <a:rPr lang="zh-CN" altLang="en-US" sz="2400" b="0" dirty="0">
                <a:solidFill>
                  <a:schemeClr val="tx1"/>
                </a:solidFill>
                <a:effectLst/>
                <a:latin typeface="+mn-lt"/>
                <a:ea typeface="华文楷体" panose="02010600040101010101" pitchFamily="2" charset="-122"/>
              </a:rPr>
              <a:t>（</a:t>
            </a:r>
            <a:r>
              <a:rPr lang="en-US" altLang="zh-CN" sz="2400" b="0" dirty="0">
                <a:solidFill>
                  <a:schemeClr val="tx1"/>
                </a:solidFill>
                <a:effectLst/>
                <a:latin typeface="+mn-lt"/>
                <a:ea typeface="华文楷体" panose="02010600040101010101" pitchFamily="2" charset="-122"/>
              </a:rPr>
              <a:t>Augusta Ada Lovelace</a:t>
            </a:r>
            <a:r>
              <a:rPr lang="zh-CN" altLang="en-US" sz="2400" b="0" dirty="0">
                <a:solidFill>
                  <a:schemeClr val="tx1"/>
                </a:solidFill>
                <a:effectLst/>
                <a:latin typeface="+mn-lt"/>
                <a:ea typeface="华文楷体" panose="02010600040101010101" pitchFamily="2" charset="-122"/>
              </a:rPr>
              <a:t>，原名：</a:t>
            </a:r>
            <a:r>
              <a:rPr lang="en-US" altLang="zh-CN" sz="2400" b="0" dirty="0">
                <a:solidFill>
                  <a:schemeClr val="tx1"/>
                </a:solidFill>
                <a:effectLst/>
                <a:latin typeface="+mn-lt"/>
                <a:ea typeface="华文楷体" panose="02010600040101010101" pitchFamily="2" charset="-122"/>
              </a:rPr>
              <a:t>Augusta Ada </a:t>
            </a:r>
            <a:r>
              <a:rPr lang="en-US" altLang="zh-CN" sz="2400" dirty="0">
                <a:solidFill>
                  <a:schemeClr val="tx1"/>
                </a:solidFill>
                <a:effectLst/>
                <a:highlight>
                  <a:srgbClr val="FFFF00"/>
                </a:highlight>
                <a:latin typeface="+mn-lt"/>
                <a:ea typeface="华文楷体" panose="02010600040101010101" pitchFamily="2" charset="-122"/>
              </a:rPr>
              <a:t>Byron</a:t>
            </a:r>
            <a:r>
              <a:rPr lang="zh-CN" altLang="en-US" sz="2400" b="0" dirty="0">
                <a:solidFill>
                  <a:schemeClr val="tx1"/>
                </a:solidFill>
                <a:effectLst/>
                <a:latin typeface="+mn-lt"/>
                <a:ea typeface="华文楷体" panose="02010600040101010101" pitchFamily="2" charset="-122"/>
              </a:rPr>
              <a:t>，</a:t>
            </a:r>
            <a:r>
              <a:rPr lang="en-US" altLang="zh-CN" sz="2400" b="0" dirty="0">
                <a:solidFill>
                  <a:schemeClr val="tx1"/>
                </a:solidFill>
                <a:effectLst/>
                <a:latin typeface="+mn-lt"/>
                <a:ea typeface="华文楷体" panose="02010600040101010101" pitchFamily="2" charset="-122"/>
              </a:rPr>
              <a:t> 10 December 1815 – 27 November 1852 </a:t>
            </a:r>
            <a:r>
              <a:rPr lang="zh-CN" altLang="en-US" sz="2400" b="0" dirty="0">
                <a:solidFill>
                  <a:schemeClr val="tx1"/>
                </a:solidFill>
                <a:effectLst/>
                <a:latin typeface="+mn-lt"/>
                <a:ea typeface="华文楷体" panose="02010600040101010101" pitchFamily="2" charset="-122"/>
              </a:rPr>
              <a:t>）</a:t>
            </a:r>
            <a:r>
              <a:rPr lang="en-US" altLang="zh-CN" sz="2400" b="0" dirty="0">
                <a:solidFill>
                  <a:schemeClr val="tx1"/>
                </a:solidFill>
                <a:effectLst/>
                <a:latin typeface="+mn-lt"/>
                <a:ea typeface="华文楷体" panose="02010600040101010101" pitchFamily="2" charset="-122"/>
              </a:rPr>
              <a:t>: </a:t>
            </a:r>
            <a:r>
              <a:rPr lang="zh-CN" altLang="en-US" sz="2400" b="0" dirty="0">
                <a:solidFill>
                  <a:schemeClr val="tx1"/>
                </a:solidFill>
                <a:effectLst/>
                <a:latin typeface="+mn-lt"/>
                <a:ea typeface="华文楷体" panose="02010600040101010101" pitchFamily="2" charset="-122"/>
              </a:rPr>
              <a:t>她尝试为 </a:t>
            </a:r>
            <a:r>
              <a:rPr lang="en-US" altLang="zh-CN" sz="2400" b="0" dirty="0">
                <a:solidFill>
                  <a:schemeClr val="tx1"/>
                </a:solidFill>
                <a:effectLst/>
                <a:latin typeface="+mn-lt"/>
                <a:ea typeface="华文楷体" panose="02010600040101010101" pitchFamily="2" charset="-122"/>
              </a:rPr>
              <a:t>Charles Babbage</a:t>
            </a:r>
            <a:r>
              <a:rPr lang="zh-CN" altLang="en-US" sz="2400" b="0" dirty="0">
                <a:solidFill>
                  <a:schemeClr val="tx1"/>
                </a:solidFill>
                <a:effectLst/>
                <a:latin typeface="+mn-lt"/>
                <a:ea typeface="华文楷体" panose="02010600040101010101" pitchFamily="2" charset="-122"/>
              </a:rPr>
              <a:t>的机械式计算机写软件，</a:t>
            </a:r>
            <a:r>
              <a:rPr lang="en-US" altLang="zh-CN" sz="2400" b="0" dirty="0">
                <a:solidFill>
                  <a:schemeClr val="tx1"/>
                </a:solidFill>
                <a:effectLst/>
                <a:latin typeface="+mn-lt"/>
                <a:ea typeface="华文楷体" panose="02010600040101010101" pitchFamily="2" charset="-122"/>
              </a:rPr>
              <a:t>She is often described as the world's first computer programmer.</a:t>
            </a:r>
          </a:p>
          <a:p>
            <a:pPr marL="706422" indent="-342900">
              <a:lnSpc>
                <a:spcPct val="100000"/>
              </a:lnSpc>
              <a:buFont typeface="Wingdings" panose="05000000000000000000" pitchFamily="2" charset="2"/>
              <a:buChar char="u"/>
              <a:defRPr/>
            </a:pPr>
            <a:r>
              <a:rPr lang="zh-CN" altLang="en-US" sz="2400" b="0" dirty="0">
                <a:solidFill>
                  <a:schemeClr val="tx1"/>
                </a:solidFill>
                <a:effectLst/>
                <a:latin typeface="+mn-lt"/>
                <a:ea typeface="华文楷体" panose="02010600040101010101" pitchFamily="2" charset="-122"/>
              </a:rPr>
              <a:t>爱达完美地体现了一位程序员应该具备的科学家与艺术家的双重气质。</a:t>
            </a:r>
            <a:endParaRPr lang="en-US" altLang="zh-CN" sz="2400" b="0" dirty="0">
              <a:solidFill>
                <a:schemeClr val="tx1"/>
              </a:solidFill>
              <a:effectLst/>
              <a:latin typeface="+mn-lt"/>
              <a:ea typeface="华文楷体" panose="02010600040101010101" pitchFamily="2" charset="-122"/>
            </a:endParaRPr>
          </a:p>
          <a:p>
            <a:pPr marL="706422" indent="-342900">
              <a:lnSpc>
                <a:spcPct val="100000"/>
              </a:lnSpc>
              <a:buFont typeface="Wingdings" panose="05000000000000000000" pitchFamily="2" charset="2"/>
              <a:buChar char="u"/>
              <a:defRPr/>
            </a:pPr>
            <a:r>
              <a:rPr lang="en-US" altLang="zh-CN" sz="2400" b="0" dirty="0">
                <a:solidFill>
                  <a:schemeClr val="tx1"/>
                </a:solidFill>
                <a:effectLst/>
                <a:latin typeface="+mn-lt"/>
                <a:ea typeface="华文楷体" panose="02010600040101010101" pitchFamily="2" charset="-122"/>
              </a:rPr>
              <a:t>1975</a:t>
            </a:r>
            <a:r>
              <a:rPr lang="zh-CN" altLang="en-US" sz="2400" b="0" dirty="0">
                <a:solidFill>
                  <a:schemeClr val="tx1"/>
                </a:solidFill>
                <a:effectLst/>
                <a:latin typeface="+mn-lt"/>
                <a:ea typeface="华文楷体" panose="02010600040101010101" pitchFamily="2" charset="-122"/>
              </a:rPr>
              <a:t>年</a:t>
            </a:r>
            <a:r>
              <a:rPr lang="en-US" altLang="zh-CN" sz="2400" b="0" dirty="0">
                <a:solidFill>
                  <a:schemeClr val="tx1"/>
                </a:solidFill>
                <a:effectLst/>
                <a:latin typeface="+mn-lt"/>
                <a:ea typeface="华文楷体" panose="02010600040101010101" pitchFamily="2" charset="-122"/>
              </a:rPr>
              <a:t>1</a:t>
            </a:r>
            <a:r>
              <a:rPr lang="zh-CN" altLang="en-US" sz="2400" b="0" dirty="0">
                <a:solidFill>
                  <a:schemeClr val="tx1"/>
                </a:solidFill>
                <a:effectLst/>
                <a:latin typeface="+mn-lt"/>
                <a:ea typeface="华文楷体" panose="02010600040101010101" pitchFamily="2" charset="-122"/>
              </a:rPr>
              <a:t>月</a:t>
            </a:r>
            <a:r>
              <a:rPr lang="en-US" altLang="zh-CN" sz="2400" b="0" dirty="0">
                <a:solidFill>
                  <a:schemeClr val="tx1"/>
                </a:solidFill>
                <a:effectLst/>
                <a:latin typeface="+mn-lt"/>
                <a:ea typeface="华文楷体" panose="02010600040101010101" pitchFamily="2" charset="-122"/>
              </a:rPr>
              <a:t>,</a:t>
            </a:r>
            <a:r>
              <a:rPr lang="zh-CN" altLang="en-US" sz="2400" b="0" dirty="0">
                <a:solidFill>
                  <a:schemeClr val="tx1"/>
                </a:solidFill>
                <a:effectLst/>
                <a:latin typeface="+mn-lt"/>
                <a:ea typeface="华文楷体" panose="02010600040101010101" pitchFamily="2" charset="-122"/>
              </a:rPr>
              <a:t>美国国防部</a:t>
            </a:r>
            <a:r>
              <a:rPr lang="en-US" altLang="zh-CN" sz="2400" b="0" dirty="0">
                <a:solidFill>
                  <a:schemeClr val="tx1"/>
                </a:solidFill>
                <a:effectLst/>
                <a:latin typeface="+mn-lt"/>
                <a:ea typeface="华文楷体" panose="02010600040101010101" pitchFamily="2" charset="-122"/>
              </a:rPr>
              <a:t>(DoD)</a:t>
            </a:r>
            <a:r>
              <a:rPr lang="zh-CN" altLang="en-US" sz="2400" b="0" dirty="0">
                <a:solidFill>
                  <a:schemeClr val="tx1"/>
                </a:solidFill>
                <a:effectLst/>
                <a:latin typeface="+mn-lt"/>
                <a:ea typeface="华文楷体" panose="02010600040101010101" pitchFamily="2" charset="-122"/>
              </a:rPr>
              <a:t>提出统一高级语言的必要性，决定把新语言命名为</a:t>
            </a:r>
            <a:r>
              <a:rPr lang="en-US" altLang="zh-CN" sz="2400" b="0" dirty="0">
                <a:solidFill>
                  <a:schemeClr val="tx1"/>
                </a:solidFill>
                <a:effectLst/>
                <a:latin typeface="+mn-lt"/>
                <a:ea typeface="华文楷体" panose="02010600040101010101" pitchFamily="2" charset="-122"/>
              </a:rPr>
              <a:t>Ada</a:t>
            </a:r>
            <a:r>
              <a:rPr lang="zh-CN" altLang="en-US" sz="2400" b="0" dirty="0">
                <a:solidFill>
                  <a:schemeClr val="tx1"/>
                </a:solidFill>
                <a:effectLst/>
                <a:latin typeface="+mn-lt"/>
                <a:ea typeface="华文楷体" panose="02010600040101010101" pitchFamily="2" charset="-122"/>
              </a:rPr>
              <a:t>语言</a:t>
            </a:r>
            <a:r>
              <a:rPr lang="en-US" altLang="zh-CN" sz="2400" b="0" dirty="0">
                <a:solidFill>
                  <a:schemeClr val="tx1"/>
                </a:solidFill>
                <a:effectLst/>
                <a:latin typeface="+mn-lt"/>
                <a:ea typeface="华文楷体" panose="02010600040101010101" pitchFamily="2" charset="-122"/>
              </a:rPr>
              <a:t>,</a:t>
            </a:r>
            <a:r>
              <a:rPr lang="zh-CN" altLang="en-US" sz="2400" b="0" dirty="0">
                <a:solidFill>
                  <a:schemeClr val="tx1"/>
                </a:solidFill>
                <a:effectLst/>
                <a:latin typeface="+mn-lt"/>
                <a:ea typeface="华文楷体" panose="02010600040101010101" pitchFamily="2" charset="-122"/>
              </a:rPr>
              <a:t>以纪念爱达在</a:t>
            </a:r>
            <a:r>
              <a:rPr lang="en-US" altLang="zh-CN" sz="2400" b="0" dirty="0">
                <a:solidFill>
                  <a:schemeClr val="tx1"/>
                </a:solidFill>
                <a:effectLst/>
                <a:latin typeface="+mn-lt"/>
                <a:ea typeface="华文楷体" panose="02010600040101010101" pitchFamily="2" charset="-122"/>
              </a:rPr>
              <a:t>130</a:t>
            </a:r>
            <a:r>
              <a:rPr lang="zh-CN" altLang="en-US" sz="2400" b="0" dirty="0">
                <a:solidFill>
                  <a:schemeClr val="tx1"/>
                </a:solidFill>
                <a:effectLst/>
                <a:latin typeface="+mn-lt"/>
                <a:ea typeface="华文楷体" panose="02010600040101010101" pitchFamily="2" charset="-122"/>
              </a:rPr>
              <a:t>年前对程序设计的历史贡献。</a:t>
            </a:r>
            <a:endParaRPr lang="en-US" altLang="zh-CN" sz="2400" b="0" dirty="0">
              <a:solidFill>
                <a:schemeClr val="tx1"/>
              </a:solidFill>
              <a:effectLst/>
              <a:latin typeface="+mn-lt"/>
              <a:ea typeface="华文楷体" panose="02010600040101010101" pitchFamily="2" charset="-122"/>
            </a:endParaRPr>
          </a:p>
          <a:p>
            <a:pPr marL="706422" indent="-342900">
              <a:lnSpc>
                <a:spcPct val="100000"/>
              </a:lnSpc>
              <a:buFont typeface="Wingdings" panose="05000000000000000000" pitchFamily="2" charset="2"/>
              <a:buChar char="u"/>
              <a:defRPr/>
            </a:pPr>
            <a:r>
              <a:rPr lang="zh-CN" altLang="en-US" sz="2400" b="0" dirty="0">
                <a:solidFill>
                  <a:schemeClr val="tx1"/>
                </a:solidFill>
                <a:effectLst/>
                <a:latin typeface="+mn-lt"/>
                <a:ea typeface="华文楷体" panose="02010600040101010101" pitchFamily="2" charset="-122"/>
              </a:rPr>
              <a:t>英国计算机公会每年都颁发以爱达为名的奖项。</a:t>
            </a:r>
          </a:p>
          <a:p>
            <a:pPr marL="706422" indent="-342900">
              <a:lnSpc>
                <a:spcPct val="150000"/>
              </a:lnSpc>
              <a:buFont typeface="Wingdings" panose="05000000000000000000" pitchFamily="2" charset="2"/>
              <a:buChar char="u"/>
              <a:defRPr/>
            </a:pPr>
            <a:endParaRPr lang="en-US" altLang="zh-CN" sz="2400" b="0" dirty="0">
              <a:effectLst/>
              <a:latin typeface="Times New Roman" panose="02020603050405020304" pitchFamily="18" charset="0"/>
              <a:ea typeface="华文中宋" panose="02010600040101010101" pitchFamily="2" charset="-122"/>
            </a:endParaRPr>
          </a:p>
        </p:txBody>
      </p:sp>
      <p:pic>
        <p:nvPicPr>
          <p:cNvPr id="7" name="图片 3">
            <a:extLst>
              <a:ext uri="{FF2B5EF4-FFF2-40B4-BE49-F238E27FC236}">
                <a16:creationId xmlns:a16="http://schemas.microsoft.com/office/drawing/2014/main" id="{29E4A2B5-7FF9-46E7-A021-A70C48FCACA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9048328" y="4382895"/>
            <a:ext cx="2376264" cy="24051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10" name="直接连接符 9">
            <a:extLst>
              <a:ext uri="{FF2B5EF4-FFF2-40B4-BE49-F238E27FC236}">
                <a16:creationId xmlns:a16="http://schemas.microsoft.com/office/drawing/2014/main" id="{704A03E3-1254-4257-8982-1C9CB969E825}"/>
              </a:ext>
            </a:extLst>
          </p:cNvPr>
          <p:cNvCxnSpPr>
            <a:cxnSpLocks/>
          </p:cNvCxnSpPr>
          <p:nvPr/>
        </p:nvCxnSpPr>
        <p:spPr bwMode="auto">
          <a:xfrm>
            <a:off x="5602461" y="2132856"/>
            <a:ext cx="5184575"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94AD19E8-C867-4B6F-901F-9D730357D6D3}"/>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C6AD36A8-6ECB-4F98-BC95-81E3061C9840}"/>
              </a:ext>
            </a:extLst>
          </p:cNvPr>
          <p:cNvCxnSpPr>
            <a:cxnSpLocks/>
          </p:cNvCxnSpPr>
          <p:nvPr/>
        </p:nvCxnSpPr>
        <p:spPr bwMode="auto">
          <a:xfrm>
            <a:off x="1199456" y="1772816"/>
            <a:ext cx="741682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pic>
        <p:nvPicPr>
          <p:cNvPr id="12" name="图片 1">
            <a:extLst>
              <a:ext uri="{FF2B5EF4-FFF2-40B4-BE49-F238E27FC236}">
                <a16:creationId xmlns:a16="http://schemas.microsoft.com/office/drawing/2014/main" id="{D0EAF296-C791-429F-B575-10FF40B3177A}"/>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65924" y="4350337"/>
            <a:ext cx="2376264"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图片 1">
            <a:extLst>
              <a:ext uri="{FF2B5EF4-FFF2-40B4-BE49-F238E27FC236}">
                <a16:creationId xmlns:a16="http://schemas.microsoft.com/office/drawing/2014/main" id="{E9E613B0-0643-4D96-962C-D5FECC306BE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891132" y="4259022"/>
            <a:ext cx="2612580" cy="25543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 name="Picture 2" descr="http://cms.csdnimg.cn/articlev1/uploads/allimg/110307/28_110307180341_1.jpg">
            <a:extLst>
              <a:ext uri="{FF2B5EF4-FFF2-40B4-BE49-F238E27FC236}">
                <a16:creationId xmlns:a16="http://schemas.microsoft.com/office/drawing/2014/main" id="{81EF4246-05D4-4D72-82CC-D0E7869EC4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52478" y="4350337"/>
            <a:ext cx="2127498" cy="2371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09996812"/>
      </p:ext>
    </p:extLst>
  </p:cSld>
  <p:clrMapOvr>
    <a:masterClrMapping/>
  </p:clrMapOvr>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824E8F52-1550-41A9-A464-99204E75BEC3}"/>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C3DC17AD-D0C6-437F-8572-A64A15769D21}"/>
              </a:ext>
            </a:extLst>
          </p:cNvPr>
          <p:cNvPicPr>
            <a:picLocks noChangeAspect="1"/>
          </p:cNvPicPr>
          <p:nvPr/>
        </p:nvPicPr>
        <p:blipFill>
          <a:blip r:embed="rId2"/>
          <a:stretch>
            <a:fillRect/>
          </a:stretch>
        </p:blipFill>
        <p:spPr>
          <a:xfrm>
            <a:off x="731597" y="1597742"/>
            <a:ext cx="7610531" cy="319090"/>
          </a:xfrm>
          <a:prstGeom prst="rect">
            <a:avLst/>
          </a:prstGeom>
        </p:spPr>
      </p:pic>
      <p:pic>
        <p:nvPicPr>
          <p:cNvPr id="4" name="图片 3">
            <a:extLst>
              <a:ext uri="{FF2B5EF4-FFF2-40B4-BE49-F238E27FC236}">
                <a16:creationId xmlns:a16="http://schemas.microsoft.com/office/drawing/2014/main" id="{47332353-2C0C-4781-A72D-4B68355B4F66}"/>
              </a:ext>
            </a:extLst>
          </p:cNvPr>
          <p:cNvPicPr>
            <a:picLocks noChangeAspect="1"/>
          </p:cNvPicPr>
          <p:nvPr/>
        </p:nvPicPr>
        <p:blipFill>
          <a:blip r:embed="rId3"/>
          <a:stretch>
            <a:fillRect/>
          </a:stretch>
        </p:blipFill>
        <p:spPr>
          <a:xfrm>
            <a:off x="9626211" y="1556793"/>
            <a:ext cx="1906585" cy="1869832"/>
          </a:xfrm>
          <a:prstGeom prst="rect">
            <a:avLst/>
          </a:prstGeom>
        </p:spPr>
      </p:pic>
      <p:pic>
        <p:nvPicPr>
          <p:cNvPr id="6" name="图片 5">
            <a:extLst>
              <a:ext uri="{FF2B5EF4-FFF2-40B4-BE49-F238E27FC236}">
                <a16:creationId xmlns:a16="http://schemas.microsoft.com/office/drawing/2014/main" id="{E63801BA-F246-487F-BEBB-CC0D90F866E5}"/>
              </a:ext>
            </a:extLst>
          </p:cNvPr>
          <p:cNvPicPr>
            <a:picLocks noChangeAspect="1"/>
          </p:cNvPicPr>
          <p:nvPr/>
        </p:nvPicPr>
        <p:blipFill>
          <a:blip r:embed="rId4"/>
          <a:stretch>
            <a:fillRect/>
          </a:stretch>
        </p:blipFill>
        <p:spPr>
          <a:xfrm>
            <a:off x="744177" y="2174338"/>
            <a:ext cx="8520175" cy="2190766"/>
          </a:xfrm>
          <a:prstGeom prst="rect">
            <a:avLst/>
          </a:prstGeom>
        </p:spPr>
      </p:pic>
      <p:pic>
        <p:nvPicPr>
          <p:cNvPr id="7" name="图片 6">
            <a:extLst>
              <a:ext uri="{FF2B5EF4-FFF2-40B4-BE49-F238E27FC236}">
                <a16:creationId xmlns:a16="http://schemas.microsoft.com/office/drawing/2014/main" id="{9A51A35A-2ED3-4975-9618-CB46DD0A9C31}"/>
              </a:ext>
            </a:extLst>
          </p:cNvPr>
          <p:cNvPicPr>
            <a:picLocks noChangeAspect="1"/>
          </p:cNvPicPr>
          <p:nvPr/>
        </p:nvPicPr>
        <p:blipFill>
          <a:blip r:embed="rId5"/>
          <a:stretch>
            <a:fillRect/>
          </a:stretch>
        </p:blipFill>
        <p:spPr>
          <a:xfrm>
            <a:off x="699604" y="4550437"/>
            <a:ext cx="8348724" cy="966795"/>
          </a:xfrm>
          <a:prstGeom prst="rect">
            <a:avLst/>
          </a:prstGeom>
        </p:spPr>
      </p:pic>
      <p:pic>
        <p:nvPicPr>
          <p:cNvPr id="8" name="图片 7">
            <a:extLst>
              <a:ext uri="{FF2B5EF4-FFF2-40B4-BE49-F238E27FC236}">
                <a16:creationId xmlns:a16="http://schemas.microsoft.com/office/drawing/2014/main" id="{911CD9FC-6D83-406F-9E85-0C5BED25D20C}"/>
              </a:ext>
            </a:extLst>
          </p:cNvPr>
          <p:cNvPicPr>
            <a:picLocks noChangeAspect="1"/>
          </p:cNvPicPr>
          <p:nvPr/>
        </p:nvPicPr>
        <p:blipFill>
          <a:blip r:embed="rId6"/>
          <a:stretch>
            <a:fillRect/>
          </a:stretch>
        </p:blipFill>
        <p:spPr>
          <a:xfrm>
            <a:off x="9393543" y="4511100"/>
            <a:ext cx="2175065" cy="1294164"/>
          </a:xfrm>
          <a:prstGeom prst="rect">
            <a:avLst/>
          </a:prstGeom>
        </p:spPr>
      </p:pic>
      <p:pic>
        <p:nvPicPr>
          <p:cNvPr id="9" name="图片 8">
            <a:extLst>
              <a:ext uri="{FF2B5EF4-FFF2-40B4-BE49-F238E27FC236}">
                <a16:creationId xmlns:a16="http://schemas.microsoft.com/office/drawing/2014/main" id="{54A19BA6-1E41-40BD-AB8E-2529AC7976F8}"/>
              </a:ext>
            </a:extLst>
          </p:cNvPr>
          <p:cNvPicPr>
            <a:picLocks noChangeAspect="1"/>
          </p:cNvPicPr>
          <p:nvPr/>
        </p:nvPicPr>
        <p:blipFill>
          <a:blip r:embed="rId7"/>
          <a:stretch>
            <a:fillRect/>
          </a:stretch>
        </p:blipFill>
        <p:spPr>
          <a:xfrm>
            <a:off x="9076283" y="6497842"/>
            <a:ext cx="3109935" cy="309565"/>
          </a:xfrm>
          <a:prstGeom prst="rect">
            <a:avLst/>
          </a:prstGeom>
        </p:spPr>
      </p:pic>
      <p:sp>
        <p:nvSpPr>
          <p:cNvPr id="10" name="文本框 9">
            <a:extLst>
              <a:ext uri="{FF2B5EF4-FFF2-40B4-BE49-F238E27FC236}">
                <a16:creationId xmlns:a16="http://schemas.microsoft.com/office/drawing/2014/main" id="{58B415CC-922A-4431-B34A-07A879B10157}"/>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1" name="直接连接符 10">
            <a:extLst>
              <a:ext uri="{FF2B5EF4-FFF2-40B4-BE49-F238E27FC236}">
                <a16:creationId xmlns:a16="http://schemas.microsoft.com/office/drawing/2014/main" id="{46297165-2E87-4BC5-8703-A90D10A7EF4B}"/>
              </a:ext>
            </a:extLst>
          </p:cNvPr>
          <p:cNvCxnSpPr>
            <a:cxnSpLocks/>
          </p:cNvCxnSpPr>
          <p:nvPr/>
        </p:nvCxnSpPr>
        <p:spPr bwMode="auto">
          <a:xfrm>
            <a:off x="1919536" y="1988840"/>
            <a:ext cx="295232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F72924A5-88A5-45A7-8B1C-E584539A0CBE}"/>
              </a:ext>
            </a:extLst>
          </p:cNvPr>
          <p:cNvCxnSpPr>
            <a:cxnSpLocks/>
          </p:cNvCxnSpPr>
          <p:nvPr/>
        </p:nvCxnSpPr>
        <p:spPr bwMode="auto">
          <a:xfrm>
            <a:off x="1847528" y="4941168"/>
            <a:ext cx="1584176"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644480433"/>
      </p:ext>
    </p:extLst>
  </p:cSld>
  <p:clrMapOvr>
    <a:masterClrMapping/>
  </p:clrMapOvr>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85764187-697C-4205-A307-D27AF2EF98A2}"/>
              </a:ext>
            </a:extLst>
          </p:cNvPr>
          <p:cNvPicPr>
            <a:picLocks noChangeAspect="1"/>
          </p:cNvPicPr>
          <p:nvPr/>
        </p:nvPicPr>
        <p:blipFill>
          <a:blip r:embed="rId3"/>
          <a:stretch>
            <a:fillRect/>
          </a:stretch>
        </p:blipFill>
        <p:spPr>
          <a:xfrm>
            <a:off x="695400" y="1484784"/>
            <a:ext cx="8582088" cy="1619262"/>
          </a:xfrm>
          <a:prstGeom prst="rect">
            <a:avLst/>
          </a:prstGeom>
        </p:spPr>
      </p:pic>
      <p:pic>
        <p:nvPicPr>
          <p:cNvPr id="4" name="图片 3">
            <a:extLst>
              <a:ext uri="{FF2B5EF4-FFF2-40B4-BE49-F238E27FC236}">
                <a16:creationId xmlns:a16="http://schemas.microsoft.com/office/drawing/2014/main" id="{DCA548B2-0DDF-4602-A9E4-A2607B7BCFCA}"/>
              </a:ext>
            </a:extLst>
          </p:cNvPr>
          <p:cNvPicPr>
            <a:picLocks noChangeAspect="1"/>
          </p:cNvPicPr>
          <p:nvPr/>
        </p:nvPicPr>
        <p:blipFill>
          <a:blip r:embed="rId4"/>
          <a:stretch>
            <a:fillRect/>
          </a:stretch>
        </p:blipFill>
        <p:spPr>
          <a:xfrm>
            <a:off x="9277488" y="1472878"/>
            <a:ext cx="2291120" cy="1619262"/>
          </a:xfrm>
          <a:prstGeom prst="rect">
            <a:avLst/>
          </a:prstGeom>
        </p:spPr>
      </p:pic>
      <p:pic>
        <p:nvPicPr>
          <p:cNvPr id="6" name="图片 5">
            <a:extLst>
              <a:ext uri="{FF2B5EF4-FFF2-40B4-BE49-F238E27FC236}">
                <a16:creationId xmlns:a16="http://schemas.microsoft.com/office/drawing/2014/main" id="{754EEBFC-4668-46E0-AD2D-CB3B20B13D07}"/>
              </a:ext>
            </a:extLst>
          </p:cNvPr>
          <p:cNvPicPr>
            <a:picLocks noChangeAspect="1"/>
          </p:cNvPicPr>
          <p:nvPr/>
        </p:nvPicPr>
        <p:blipFill>
          <a:blip r:embed="rId5"/>
          <a:stretch>
            <a:fillRect/>
          </a:stretch>
        </p:blipFill>
        <p:spPr>
          <a:xfrm>
            <a:off x="675453" y="3284984"/>
            <a:ext cx="8524937" cy="1581162"/>
          </a:xfrm>
          <a:prstGeom prst="rect">
            <a:avLst/>
          </a:prstGeom>
        </p:spPr>
      </p:pic>
      <p:pic>
        <p:nvPicPr>
          <p:cNvPr id="7" name="图片 6">
            <a:extLst>
              <a:ext uri="{FF2B5EF4-FFF2-40B4-BE49-F238E27FC236}">
                <a16:creationId xmlns:a16="http://schemas.microsoft.com/office/drawing/2014/main" id="{76FA63C4-C913-43B7-9E8E-0ACC021C9692}"/>
              </a:ext>
            </a:extLst>
          </p:cNvPr>
          <p:cNvPicPr>
            <a:picLocks noChangeAspect="1"/>
          </p:cNvPicPr>
          <p:nvPr/>
        </p:nvPicPr>
        <p:blipFill>
          <a:blip r:embed="rId6"/>
          <a:stretch>
            <a:fillRect/>
          </a:stretch>
        </p:blipFill>
        <p:spPr>
          <a:xfrm>
            <a:off x="9302415" y="3158569"/>
            <a:ext cx="2265698" cy="1619262"/>
          </a:xfrm>
          <a:prstGeom prst="rect">
            <a:avLst/>
          </a:prstGeom>
        </p:spPr>
      </p:pic>
      <p:pic>
        <p:nvPicPr>
          <p:cNvPr id="10" name="图片 9">
            <a:extLst>
              <a:ext uri="{FF2B5EF4-FFF2-40B4-BE49-F238E27FC236}">
                <a16:creationId xmlns:a16="http://schemas.microsoft.com/office/drawing/2014/main" id="{87C78BAD-86D4-463D-AE57-933D7AC14348}"/>
              </a:ext>
            </a:extLst>
          </p:cNvPr>
          <p:cNvPicPr>
            <a:picLocks noChangeAspect="1"/>
          </p:cNvPicPr>
          <p:nvPr/>
        </p:nvPicPr>
        <p:blipFill>
          <a:blip r:embed="rId7"/>
          <a:stretch>
            <a:fillRect/>
          </a:stretch>
        </p:blipFill>
        <p:spPr>
          <a:xfrm>
            <a:off x="600124" y="5047084"/>
            <a:ext cx="8558275" cy="1033470"/>
          </a:xfrm>
          <a:prstGeom prst="rect">
            <a:avLst/>
          </a:prstGeom>
        </p:spPr>
      </p:pic>
      <p:pic>
        <p:nvPicPr>
          <p:cNvPr id="11" name="图片 10">
            <a:extLst>
              <a:ext uri="{FF2B5EF4-FFF2-40B4-BE49-F238E27FC236}">
                <a16:creationId xmlns:a16="http://schemas.microsoft.com/office/drawing/2014/main" id="{31C27DFA-53C4-496D-8105-093BE43EEEE1}"/>
              </a:ext>
            </a:extLst>
          </p:cNvPr>
          <p:cNvPicPr>
            <a:picLocks noChangeAspect="1"/>
          </p:cNvPicPr>
          <p:nvPr/>
        </p:nvPicPr>
        <p:blipFill>
          <a:blip r:embed="rId8"/>
          <a:stretch>
            <a:fillRect/>
          </a:stretch>
        </p:blipFill>
        <p:spPr>
          <a:xfrm>
            <a:off x="9290233" y="4866146"/>
            <a:ext cx="2265698" cy="1581163"/>
          </a:xfrm>
          <a:prstGeom prst="rect">
            <a:avLst/>
          </a:prstGeom>
        </p:spPr>
      </p:pic>
      <p:pic>
        <p:nvPicPr>
          <p:cNvPr id="12" name="图片 11">
            <a:extLst>
              <a:ext uri="{FF2B5EF4-FFF2-40B4-BE49-F238E27FC236}">
                <a16:creationId xmlns:a16="http://schemas.microsoft.com/office/drawing/2014/main" id="{12B0A9C2-ECE5-4531-A89E-81740974109E}"/>
              </a:ext>
            </a:extLst>
          </p:cNvPr>
          <p:cNvPicPr>
            <a:picLocks noChangeAspect="1"/>
          </p:cNvPicPr>
          <p:nvPr/>
        </p:nvPicPr>
        <p:blipFill>
          <a:blip r:embed="rId9"/>
          <a:stretch>
            <a:fillRect/>
          </a:stretch>
        </p:blipFill>
        <p:spPr>
          <a:xfrm>
            <a:off x="9076283" y="6497842"/>
            <a:ext cx="3109935" cy="309565"/>
          </a:xfrm>
          <a:prstGeom prst="rect">
            <a:avLst/>
          </a:prstGeom>
        </p:spPr>
      </p:pic>
      <p:sp>
        <p:nvSpPr>
          <p:cNvPr id="13" name="文本框 12">
            <a:extLst>
              <a:ext uri="{FF2B5EF4-FFF2-40B4-BE49-F238E27FC236}">
                <a16:creationId xmlns:a16="http://schemas.microsoft.com/office/drawing/2014/main" id="{AF4477F0-831A-441F-B0B6-92EBE604D558}"/>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D3BEF900-63E2-48AE-8D29-ACFB7F4D9CCB}"/>
              </a:ext>
            </a:extLst>
          </p:cNvPr>
          <p:cNvCxnSpPr>
            <a:cxnSpLocks/>
          </p:cNvCxnSpPr>
          <p:nvPr/>
        </p:nvCxnSpPr>
        <p:spPr bwMode="auto">
          <a:xfrm>
            <a:off x="1847528"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1F89BE30-9736-4BD4-848C-61E00C61A921}"/>
              </a:ext>
            </a:extLst>
          </p:cNvPr>
          <p:cNvCxnSpPr>
            <a:cxnSpLocks/>
          </p:cNvCxnSpPr>
          <p:nvPr/>
        </p:nvCxnSpPr>
        <p:spPr bwMode="auto">
          <a:xfrm>
            <a:off x="1703512" y="3121731"/>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542C810F-B626-4574-B5D6-578EB256E34F}"/>
              </a:ext>
            </a:extLst>
          </p:cNvPr>
          <p:cNvCxnSpPr>
            <a:cxnSpLocks/>
          </p:cNvCxnSpPr>
          <p:nvPr/>
        </p:nvCxnSpPr>
        <p:spPr bwMode="auto">
          <a:xfrm>
            <a:off x="1703512" y="357301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63BF6247-3F0E-4625-BBB8-0C4510608924}"/>
              </a:ext>
            </a:extLst>
          </p:cNvPr>
          <p:cNvCxnSpPr>
            <a:cxnSpLocks/>
          </p:cNvCxnSpPr>
          <p:nvPr/>
        </p:nvCxnSpPr>
        <p:spPr bwMode="auto">
          <a:xfrm>
            <a:off x="6528048" y="357301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9FEB44FA-D2B1-4EDE-86FD-615CBAC277C6}"/>
              </a:ext>
            </a:extLst>
          </p:cNvPr>
          <p:cNvCxnSpPr>
            <a:cxnSpLocks/>
          </p:cNvCxnSpPr>
          <p:nvPr/>
        </p:nvCxnSpPr>
        <p:spPr bwMode="auto">
          <a:xfrm>
            <a:off x="1847528" y="54452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113620421"/>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649C52A-7157-4A9C-BC98-703186EB4CBE}"/>
              </a:ext>
            </a:extLst>
          </p:cNvPr>
          <p:cNvPicPr>
            <a:picLocks noChangeAspect="1"/>
          </p:cNvPicPr>
          <p:nvPr/>
        </p:nvPicPr>
        <p:blipFill>
          <a:blip r:embed="rId3"/>
          <a:stretch>
            <a:fillRect/>
          </a:stretch>
        </p:blipFill>
        <p:spPr>
          <a:xfrm>
            <a:off x="8761013" y="6475670"/>
            <a:ext cx="3414737" cy="366715"/>
          </a:xfrm>
          <a:prstGeom prst="rect">
            <a:avLst/>
          </a:prstGeom>
        </p:spPr>
      </p:pic>
      <p:pic>
        <p:nvPicPr>
          <p:cNvPr id="4" name="图片 3">
            <a:extLst>
              <a:ext uri="{FF2B5EF4-FFF2-40B4-BE49-F238E27FC236}">
                <a16:creationId xmlns:a16="http://schemas.microsoft.com/office/drawing/2014/main" id="{E5643486-D3B9-4B39-843F-CC481C91FAC4}"/>
              </a:ext>
            </a:extLst>
          </p:cNvPr>
          <p:cNvPicPr>
            <a:picLocks noChangeAspect="1"/>
          </p:cNvPicPr>
          <p:nvPr/>
        </p:nvPicPr>
        <p:blipFill>
          <a:blip r:embed="rId4"/>
          <a:stretch>
            <a:fillRect/>
          </a:stretch>
        </p:blipFill>
        <p:spPr>
          <a:xfrm>
            <a:off x="767408" y="1484784"/>
            <a:ext cx="8548750" cy="1619262"/>
          </a:xfrm>
          <a:prstGeom prst="rect">
            <a:avLst/>
          </a:prstGeom>
        </p:spPr>
      </p:pic>
      <p:pic>
        <p:nvPicPr>
          <p:cNvPr id="6" name="图片 5">
            <a:extLst>
              <a:ext uri="{FF2B5EF4-FFF2-40B4-BE49-F238E27FC236}">
                <a16:creationId xmlns:a16="http://schemas.microsoft.com/office/drawing/2014/main" id="{9C05DE3F-9C10-4748-9CDF-02F817E78F94}"/>
              </a:ext>
            </a:extLst>
          </p:cNvPr>
          <p:cNvPicPr>
            <a:picLocks noChangeAspect="1"/>
          </p:cNvPicPr>
          <p:nvPr/>
        </p:nvPicPr>
        <p:blipFill>
          <a:blip r:embed="rId5"/>
          <a:stretch>
            <a:fillRect/>
          </a:stretch>
        </p:blipFill>
        <p:spPr>
          <a:xfrm>
            <a:off x="9316158" y="1528084"/>
            <a:ext cx="2273881" cy="914407"/>
          </a:xfrm>
          <a:prstGeom prst="rect">
            <a:avLst/>
          </a:prstGeom>
        </p:spPr>
      </p:pic>
      <p:pic>
        <p:nvPicPr>
          <p:cNvPr id="7" name="图片 6">
            <a:extLst>
              <a:ext uri="{FF2B5EF4-FFF2-40B4-BE49-F238E27FC236}">
                <a16:creationId xmlns:a16="http://schemas.microsoft.com/office/drawing/2014/main" id="{12355D04-F05E-4BDE-91E4-A41EC7689B9D}"/>
              </a:ext>
            </a:extLst>
          </p:cNvPr>
          <p:cNvPicPr>
            <a:picLocks noChangeAspect="1"/>
          </p:cNvPicPr>
          <p:nvPr/>
        </p:nvPicPr>
        <p:blipFill>
          <a:blip r:embed="rId6"/>
          <a:stretch>
            <a:fillRect/>
          </a:stretch>
        </p:blipFill>
        <p:spPr>
          <a:xfrm>
            <a:off x="767408" y="3316574"/>
            <a:ext cx="8543987" cy="1552586"/>
          </a:xfrm>
          <a:prstGeom prst="rect">
            <a:avLst/>
          </a:prstGeom>
        </p:spPr>
      </p:pic>
      <p:pic>
        <p:nvPicPr>
          <p:cNvPr id="8" name="图片 7">
            <a:extLst>
              <a:ext uri="{FF2B5EF4-FFF2-40B4-BE49-F238E27FC236}">
                <a16:creationId xmlns:a16="http://schemas.microsoft.com/office/drawing/2014/main" id="{ED4F0F75-BFFD-4BA3-AC56-B73FA125432D}"/>
              </a:ext>
            </a:extLst>
          </p:cNvPr>
          <p:cNvPicPr>
            <a:picLocks noChangeAspect="1"/>
          </p:cNvPicPr>
          <p:nvPr/>
        </p:nvPicPr>
        <p:blipFill>
          <a:blip r:embed="rId7"/>
          <a:stretch>
            <a:fillRect/>
          </a:stretch>
        </p:blipFill>
        <p:spPr>
          <a:xfrm>
            <a:off x="788838" y="5078306"/>
            <a:ext cx="8501125" cy="942982"/>
          </a:xfrm>
          <a:prstGeom prst="rect">
            <a:avLst/>
          </a:prstGeom>
        </p:spPr>
      </p:pic>
      <p:pic>
        <p:nvPicPr>
          <p:cNvPr id="9" name="图片 8">
            <a:extLst>
              <a:ext uri="{FF2B5EF4-FFF2-40B4-BE49-F238E27FC236}">
                <a16:creationId xmlns:a16="http://schemas.microsoft.com/office/drawing/2014/main" id="{A5B607F1-C024-44C4-93BF-F19F81E79E95}"/>
              </a:ext>
            </a:extLst>
          </p:cNvPr>
          <p:cNvPicPr>
            <a:picLocks noChangeAspect="1"/>
          </p:cNvPicPr>
          <p:nvPr/>
        </p:nvPicPr>
        <p:blipFill>
          <a:blip r:embed="rId8"/>
          <a:stretch>
            <a:fillRect/>
          </a:stretch>
        </p:blipFill>
        <p:spPr>
          <a:xfrm>
            <a:off x="9408369" y="5006297"/>
            <a:ext cx="2181670" cy="942983"/>
          </a:xfrm>
          <a:prstGeom prst="rect">
            <a:avLst/>
          </a:prstGeom>
        </p:spPr>
      </p:pic>
      <p:pic>
        <p:nvPicPr>
          <p:cNvPr id="10" name="图片 9">
            <a:extLst>
              <a:ext uri="{FF2B5EF4-FFF2-40B4-BE49-F238E27FC236}">
                <a16:creationId xmlns:a16="http://schemas.microsoft.com/office/drawing/2014/main" id="{A0FA6403-4AFC-48E8-84D3-84630EC321F7}"/>
              </a:ext>
            </a:extLst>
          </p:cNvPr>
          <p:cNvPicPr>
            <a:picLocks noChangeAspect="1"/>
          </p:cNvPicPr>
          <p:nvPr/>
        </p:nvPicPr>
        <p:blipFill>
          <a:blip r:embed="rId9"/>
          <a:stretch>
            <a:fillRect/>
          </a:stretch>
        </p:blipFill>
        <p:spPr>
          <a:xfrm>
            <a:off x="9408369" y="3316574"/>
            <a:ext cx="2181670" cy="1384139"/>
          </a:xfrm>
          <a:prstGeom prst="rect">
            <a:avLst/>
          </a:prstGeom>
        </p:spPr>
      </p:pic>
      <p:sp>
        <p:nvSpPr>
          <p:cNvPr id="11" name="文本框 10">
            <a:extLst>
              <a:ext uri="{FF2B5EF4-FFF2-40B4-BE49-F238E27FC236}">
                <a16:creationId xmlns:a16="http://schemas.microsoft.com/office/drawing/2014/main" id="{34B0FE2F-BEE3-4829-858C-B99CB9C33794}"/>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2" name="直接连接符 11">
            <a:extLst>
              <a:ext uri="{FF2B5EF4-FFF2-40B4-BE49-F238E27FC236}">
                <a16:creationId xmlns:a16="http://schemas.microsoft.com/office/drawing/2014/main" id="{9AE21076-9354-48C8-8C00-17B3B9080B27}"/>
              </a:ext>
            </a:extLst>
          </p:cNvPr>
          <p:cNvCxnSpPr>
            <a:cxnSpLocks/>
          </p:cNvCxnSpPr>
          <p:nvPr/>
        </p:nvCxnSpPr>
        <p:spPr bwMode="auto">
          <a:xfrm>
            <a:off x="788838"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B07A81DF-450D-49E7-8699-5BA630A04D84}"/>
              </a:ext>
            </a:extLst>
          </p:cNvPr>
          <p:cNvCxnSpPr>
            <a:cxnSpLocks/>
          </p:cNvCxnSpPr>
          <p:nvPr/>
        </p:nvCxnSpPr>
        <p:spPr bwMode="auto">
          <a:xfrm>
            <a:off x="1991544"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524488CC-6C6D-4B4E-ADE9-4F0B3AA7231B}"/>
              </a:ext>
            </a:extLst>
          </p:cNvPr>
          <p:cNvCxnSpPr>
            <a:cxnSpLocks/>
          </p:cNvCxnSpPr>
          <p:nvPr/>
        </p:nvCxnSpPr>
        <p:spPr bwMode="auto">
          <a:xfrm>
            <a:off x="1919536" y="54452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23251140"/>
      </p:ext>
    </p:extLst>
  </p:cSld>
  <p:clrMapOvr>
    <a:masterClrMapping/>
  </p:clrMapOvr>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D4AA56CD-D9DE-4508-B3D0-BB4D3F3B05D4}"/>
              </a:ext>
            </a:extLst>
          </p:cNvPr>
          <p:cNvPicPr>
            <a:picLocks noChangeAspect="1"/>
          </p:cNvPicPr>
          <p:nvPr/>
        </p:nvPicPr>
        <p:blipFill>
          <a:blip r:embed="rId2"/>
          <a:stretch>
            <a:fillRect/>
          </a:stretch>
        </p:blipFill>
        <p:spPr>
          <a:xfrm>
            <a:off x="767408" y="1412776"/>
            <a:ext cx="8572563" cy="1614499"/>
          </a:xfrm>
          <a:prstGeom prst="rect">
            <a:avLst/>
          </a:prstGeom>
        </p:spPr>
      </p:pic>
      <p:pic>
        <p:nvPicPr>
          <p:cNvPr id="4" name="图片 3">
            <a:extLst>
              <a:ext uri="{FF2B5EF4-FFF2-40B4-BE49-F238E27FC236}">
                <a16:creationId xmlns:a16="http://schemas.microsoft.com/office/drawing/2014/main" id="{8DCB8FAF-5D84-4B5E-814F-3DF036BB0F92}"/>
              </a:ext>
            </a:extLst>
          </p:cNvPr>
          <p:cNvPicPr>
            <a:picLocks noChangeAspect="1"/>
          </p:cNvPicPr>
          <p:nvPr/>
        </p:nvPicPr>
        <p:blipFill>
          <a:blip r:embed="rId3"/>
          <a:stretch>
            <a:fillRect/>
          </a:stretch>
        </p:blipFill>
        <p:spPr>
          <a:xfrm>
            <a:off x="9595779" y="1474043"/>
            <a:ext cx="1828813" cy="1695462"/>
          </a:xfrm>
          <a:prstGeom prst="rect">
            <a:avLst/>
          </a:prstGeom>
        </p:spPr>
      </p:pic>
      <p:pic>
        <p:nvPicPr>
          <p:cNvPr id="6" name="图片 5">
            <a:extLst>
              <a:ext uri="{FF2B5EF4-FFF2-40B4-BE49-F238E27FC236}">
                <a16:creationId xmlns:a16="http://schemas.microsoft.com/office/drawing/2014/main" id="{0A81C657-C9B8-417A-82E5-E55E89C63C04}"/>
              </a:ext>
            </a:extLst>
          </p:cNvPr>
          <p:cNvPicPr>
            <a:picLocks noChangeAspect="1"/>
          </p:cNvPicPr>
          <p:nvPr/>
        </p:nvPicPr>
        <p:blipFill>
          <a:blip r:embed="rId4"/>
          <a:stretch>
            <a:fillRect/>
          </a:stretch>
        </p:blipFill>
        <p:spPr>
          <a:xfrm>
            <a:off x="767408" y="3240006"/>
            <a:ext cx="8567800" cy="981082"/>
          </a:xfrm>
          <a:prstGeom prst="rect">
            <a:avLst/>
          </a:prstGeom>
        </p:spPr>
      </p:pic>
      <p:pic>
        <p:nvPicPr>
          <p:cNvPr id="7" name="图片 6">
            <a:extLst>
              <a:ext uri="{FF2B5EF4-FFF2-40B4-BE49-F238E27FC236}">
                <a16:creationId xmlns:a16="http://schemas.microsoft.com/office/drawing/2014/main" id="{8FD73739-8B5A-4CAB-9B42-F2DCDB3367F1}"/>
              </a:ext>
            </a:extLst>
          </p:cNvPr>
          <p:cNvPicPr>
            <a:picLocks noChangeAspect="1"/>
          </p:cNvPicPr>
          <p:nvPr/>
        </p:nvPicPr>
        <p:blipFill>
          <a:blip r:embed="rId5"/>
          <a:stretch>
            <a:fillRect/>
          </a:stretch>
        </p:blipFill>
        <p:spPr>
          <a:xfrm>
            <a:off x="815225" y="4293096"/>
            <a:ext cx="8558275" cy="1004895"/>
          </a:xfrm>
          <a:prstGeom prst="rect">
            <a:avLst/>
          </a:prstGeom>
        </p:spPr>
      </p:pic>
      <p:pic>
        <p:nvPicPr>
          <p:cNvPr id="8" name="图片 7">
            <a:extLst>
              <a:ext uri="{FF2B5EF4-FFF2-40B4-BE49-F238E27FC236}">
                <a16:creationId xmlns:a16="http://schemas.microsoft.com/office/drawing/2014/main" id="{784DF974-6696-45EE-8578-8ED733D7C0B5}"/>
              </a:ext>
            </a:extLst>
          </p:cNvPr>
          <p:cNvPicPr>
            <a:picLocks noChangeAspect="1"/>
          </p:cNvPicPr>
          <p:nvPr/>
        </p:nvPicPr>
        <p:blipFill>
          <a:blip r:embed="rId6"/>
          <a:stretch>
            <a:fillRect/>
          </a:stretch>
        </p:blipFill>
        <p:spPr>
          <a:xfrm>
            <a:off x="9595779" y="3499874"/>
            <a:ext cx="1972334" cy="1586444"/>
          </a:xfrm>
          <a:prstGeom prst="rect">
            <a:avLst/>
          </a:prstGeom>
        </p:spPr>
      </p:pic>
      <p:pic>
        <p:nvPicPr>
          <p:cNvPr id="9" name="图片 8">
            <a:extLst>
              <a:ext uri="{FF2B5EF4-FFF2-40B4-BE49-F238E27FC236}">
                <a16:creationId xmlns:a16="http://schemas.microsoft.com/office/drawing/2014/main" id="{A0F0667E-3BBB-48EE-99C1-01B2A1AC8065}"/>
              </a:ext>
            </a:extLst>
          </p:cNvPr>
          <p:cNvPicPr>
            <a:picLocks noChangeAspect="1"/>
          </p:cNvPicPr>
          <p:nvPr/>
        </p:nvPicPr>
        <p:blipFill>
          <a:blip r:embed="rId7"/>
          <a:stretch>
            <a:fillRect/>
          </a:stretch>
        </p:blipFill>
        <p:spPr>
          <a:xfrm>
            <a:off x="820948" y="5424628"/>
            <a:ext cx="8515412" cy="1028708"/>
          </a:xfrm>
          <a:prstGeom prst="rect">
            <a:avLst/>
          </a:prstGeom>
        </p:spPr>
      </p:pic>
      <p:pic>
        <p:nvPicPr>
          <p:cNvPr id="10" name="图片 9">
            <a:extLst>
              <a:ext uri="{FF2B5EF4-FFF2-40B4-BE49-F238E27FC236}">
                <a16:creationId xmlns:a16="http://schemas.microsoft.com/office/drawing/2014/main" id="{EE4A962F-F36A-4417-A5C1-E33619BD272F}"/>
              </a:ext>
            </a:extLst>
          </p:cNvPr>
          <p:cNvPicPr>
            <a:picLocks noChangeAspect="1"/>
          </p:cNvPicPr>
          <p:nvPr/>
        </p:nvPicPr>
        <p:blipFill>
          <a:blip r:embed="rId8"/>
          <a:stretch>
            <a:fillRect/>
          </a:stretch>
        </p:blipFill>
        <p:spPr>
          <a:xfrm>
            <a:off x="9595779" y="5201989"/>
            <a:ext cx="1972334" cy="1586444"/>
          </a:xfrm>
          <a:prstGeom prst="rect">
            <a:avLst/>
          </a:prstGeom>
        </p:spPr>
      </p:pic>
      <p:sp>
        <p:nvSpPr>
          <p:cNvPr id="11" name="文本框 10">
            <a:extLst>
              <a:ext uri="{FF2B5EF4-FFF2-40B4-BE49-F238E27FC236}">
                <a16:creationId xmlns:a16="http://schemas.microsoft.com/office/drawing/2014/main" id="{2D3700C6-5729-4308-AF88-F7B0E517529E}"/>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2" name="直接连接符 11">
            <a:extLst>
              <a:ext uri="{FF2B5EF4-FFF2-40B4-BE49-F238E27FC236}">
                <a16:creationId xmlns:a16="http://schemas.microsoft.com/office/drawing/2014/main" id="{B3E9E26B-956E-40B1-A4C1-F24405B974A3}"/>
              </a:ext>
            </a:extLst>
          </p:cNvPr>
          <p:cNvCxnSpPr>
            <a:cxnSpLocks/>
          </p:cNvCxnSpPr>
          <p:nvPr/>
        </p:nvCxnSpPr>
        <p:spPr bwMode="auto">
          <a:xfrm>
            <a:off x="4079776" y="3027275"/>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F4BE2841-EFC9-4130-9813-3DA525B530F3}"/>
              </a:ext>
            </a:extLst>
          </p:cNvPr>
          <p:cNvCxnSpPr>
            <a:cxnSpLocks/>
          </p:cNvCxnSpPr>
          <p:nvPr/>
        </p:nvCxnSpPr>
        <p:spPr bwMode="auto">
          <a:xfrm>
            <a:off x="1991544"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08E228A4-1FA9-4C2C-921C-06C62E35FB1C}"/>
              </a:ext>
            </a:extLst>
          </p:cNvPr>
          <p:cNvCxnSpPr>
            <a:cxnSpLocks/>
          </p:cNvCxnSpPr>
          <p:nvPr/>
        </p:nvCxnSpPr>
        <p:spPr bwMode="auto">
          <a:xfrm>
            <a:off x="1919536" y="465313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7C349504-B9D2-4F2D-8624-ADF9C3694D1A}"/>
              </a:ext>
            </a:extLst>
          </p:cNvPr>
          <p:cNvCxnSpPr>
            <a:cxnSpLocks/>
          </p:cNvCxnSpPr>
          <p:nvPr/>
        </p:nvCxnSpPr>
        <p:spPr bwMode="auto">
          <a:xfrm>
            <a:off x="2783632" y="580526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92524487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923CAC75-6F38-4077-9ED3-8C18A314E6DA}"/>
              </a:ext>
            </a:extLst>
          </p:cNvPr>
          <p:cNvPicPr>
            <a:picLocks noChangeAspect="1"/>
          </p:cNvPicPr>
          <p:nvPr/>
        </p:nvPicPr>
        <p:blipFill>
          <a:blip r:embed="rId2"/>
          <a:stretch>
            <a:fillRect/>
          </a:stretch>
        </p:blipFill>
        <p:spPr>
          <a:xfrm>
            <a:off x="623392" y="1556792"/>
            <a:ext cx="8510650" cy="1581162"/>
          </a:xfrm>
          <a:prstGeom prst="rect">
            <a:avLst/>
          </a:prstGeom>
        </p:spPr>
      </p:pic>
      <p:pic>
        <p:nvPicPr>
          <p:cNvPr id="4" name="图片 3">
            <a:extLst>
              <a:ext uri="{FF2B5EF4-FFF2-40B4-BE49-F238E27FC236}">
                <a16:creationId xmlns:a16="http://schemas.microsoft.com/office/drawing/2014/main" id="{E96C7946-D2B1-497A-A309-8AF27A9CCB40}"/>
              </a:ext>
            </a:extLst>
          </p:cNvPr>
          <p:cNvPicPr>
            <a:picLocks noChangeAspect="1"/>
          </p:cNvPicPr>
          <p:nvPr/>
        </p:nvPicPr>
        <p:blipFill>
          <a:blip r:embed="rId3"/>
          <a:stretch>
            <a:fillRect/>
          </a:stretch>
        </p:blipFill>
        <p:spPr>
          <a:xfrm>
            <a:off x="9172554" y="1603528"/>
            <a:ext cx="2395560" cy="1534426"/>
          </a:xfrm>
          <a:prstGeom prst="rect">
            <a:avLst/>
          </a:prstGeom>
        </p:spPr>
      </p:pic>
      <p:pic>
        <p:nvPicPr>
          <p:cNvPr id="6" name="图片 5">
            <a:extLst>
              <a:ext uri="{FF2B5EF4-FFF2-40B4-BE49-F238E27FC236}">
                <a16:creationId xmlns:a16="http://schemas.microsoft.com/office/drawing/2014/main" id="{02CA9835-ED9A-410D-82EA-ABE86ADBD555}"/>
              </a:ext>
            </a:extLst>
          </p:cNvPr>
          <p:cNvPicPr>
            <a:picLocks noChangeAspect="1"/>
          </p:cNvPicPr>
          <p:nvPr/>
        </p:nvPicPr>
        <p:blipFill>
          <a:blip r:embed="rId4"/>
          <a:stretch>
            <a:fillRect/>
          </a:stretch>
        </p:blipFill>
        <p:spPr>
          <a:xfrm>
            <a:off x="568328" y="3312913"/>
            <a:ext cx="8610663" cy="3500463"/>
          </a:xfrm>
          <a:prstGeom prst="rect">
            <a:avLst/>
          </a:prstGeom>
        </p:spPr>
      </p:pic>
      <p:pic>
        <p:nvPicPr>
          <p:cNvPr id="7" name="图片 6">
            <a:extLst>
              <a:ext uri="{FF2B5EF4-FFF2-40B4-BE49-F238E27FC236}">
                <a16:creationId xmlns:a16="http://schemas.microsoft.com/office/drawing/2014/main" id="{C945A764-468B-44A9-8FF5-0506B43F5210}"/>
              </a:ext>
            </a:extLst>
          </p:cNvPr>
          <p:cNvPicPr>
            <a:picLocks noChangeAspect="1"/>
          </p:cNvPicPr>
          <p:nvPr/>
        </p:nvPicPr>
        <p:blipFill>
          <a:blip r:embed="rId5"/>
          <a:stretch>
            <a:fillRect/>
          </a:stretch>
        </p:blipFill>
        <p:spPr>
          <a:xfrm>
            <a:off x="9134042" y="4509120"/>
            <a:ext cx="2434071" cy="2304256"/>
          </a:xfrm>
          <a:prstGeom prst="rect">
            <a:avLst/>
          </a:prstGeom>
        </p:spPr>
      </p:pic>
      <p:sp>
        <p:nvSpPr>
          <p:cNvPr id="8" name="文本框 7">
            <a:extLst>
              <a:ext uri="{FF2B5EF4-FFF2-40B4-BE49-F238E27FC236}">
                <a16:creationId xmlns:a16="http://schemas.microsoft.com/office/drawing/2014/main" id="{F94E1123-1672-4D95-91E7-EFFD726C41EB}"/>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9" name="直接连接符 8">
            <a:extLst>
              <a:ext uri="{FF2B5EF4-FFF2-40B4-BE49-F238E27FC236}">
                <a16:creationId xmlns:a16="http://schemas.microsoft.com/office/drawing/2014/main" id="{1C7F48F4-A6B9-4BAF-BA04-66DF71789773}"/>
              </a:ext>
            </a:extLst>
          </p:cNvPr>
          <p:cNvCxnSpPr>
            <a:cxnSpLocks/>
          </p:cNvCxnSpPr>
          <p:nvPr/>
        </p:nvCxnSpPr>
        <p:spPr bwMode="auto">
          <a:xfrm>
            <a:off x="2495600"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F246C636-4DA5-43BF-A67E-B919CB87ABEB}"/>
              </a:ext>
            </a:extLst>
          </p:cNvPr>
          <p:cNvCxnSpPr>
            <a:cxnSpLocks/>
          </p:cNvCxnSpPr>
          <p:nvPr/>
        </p:nvCxnSpPr>
        <p:spPr bwMode="auto">
          <a:xfrm>
            <a:off x="5879976" y="2564904"/>
            <a:ext cx="295232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8C396A00-3E03-4CED-A9AC-B4EB4E121584}"/>
              </a:ext>
            </a:extLst>
          </p:cNvPr>
          <p:cNvCxnSpPr>
            <a:cxnSpLocks/>
          </p:cNvCxnSpPr>
          <p:nvPr/>
        </p:nvCxnSpPr>
        <p:spPr bwMode="auto">
          <a:xfrm>
            <a:off x="1271588" y="364502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E987D125-C031-49C2-AA62-CE800DDAA139}"/>
              </a:ext>
            </a:extLst>
          </p:cNvPr>
          <p:cNvCxnSpPr>
            <a:cxnSpLocks/>
          </p:cNvCxnSpPr>
          <p:nvPr/>
        </p:nvCxnSpPr>
        <p:spPr bwMode="auto">
          <a:xfrm>
            <a:off x="1487488" y="429309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854542327"/>
      </p:ext>
    </p:extLst>
  </p:cSld>
  <p:clrMapOvr>
    <a:masterClrMapping/>
  </p:clrMapOvr>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9D9748B-BBA8-4A1C-B6FE-E01762132831}"/>
              </a:ext>
            </a:extLst>
          </p:cNvPr>
          <p:cNvPicPr>
            <a:picLocks noChangeAspect="1"/>
          </p:cNvPicPr>
          <p:nvPr/>
        </p:nvPicPr>
        <p:blipFill>
          <a:blip r:embed="rId2"/>
          <a:stretch>
            <a:fillRect/>
          </a:stretch>
        </p:blipFill>
        <p:spPr>
          <a:xfrm>
            <a:off x="733813" y="1550813"/>
            <a:ext cx="8577325" cy="3462363"/>
          </a:xfrm>
          <a:prstGeom prst="rect">
            <a:avLst/>
          </a:prstGeom>
        </p:spPr>
      </p:pic>
      <p:pic>
        <p:nvPicPr>
          <p:cNvPr id="4" name="图片 3">
            <a:extLst>
              <a:ext uri="{FF2B5EF4-FFF2-40B4-BE49-F238E27FC236}">
                <a16:creationId xmlns:a16="http://schemas.microsoft.com/office/drawing/2014/main" id="{1D187BCE-396E-474C-9F6F-5147A4868F25}"/>
              </a:ext>
            </a:extLst>
          </p:cNvPr>
          <p:cNvPicPr>
            <a:picLocks noChangeAspect="1"/>
          </p:cNvPicPr>
          <p:nvPr/>
        </p:nvPicPr>
        <p:blipFill>
          <a:blip r:embed="rId3"/>
          <a:stretch>
            <a:fillRect/>
          </a:stretch>
        </p:blipFill>
        <p:spPr>
          <a:xfrm>
            <a:off x="9447541" y="1544668"/>
            <a:ext cx="1982629" cy="1590307"/>
          </a:xfrm>
          <a:prstGeom prst="rect">
            <a:avLst/>
          </a:prstGeom>
        </p:spPr>
      </p:pic>
      <p:pic>
        <p:nvPicPr>
          <p:cNvPr id="6" name="图片 5">
            <a:extLst>
              <a:ext uri="{FF2B5EF4-FFF2-40B4-BE49-F238E27FC236}">
                <a16:creationId xmlns:a16="http://schemas.microsoft.com/office/drawing/2014/main" id="{D89EE8B1-53FB-4C1D-ACCE-5F6B0D577C6C}"/>
              </a:ext>
            </a:extLst>
          </p:cNvPr>
          <p:cNvPicPr>
            <a:picLocks noChangeAspect="1"/>
          </p:cNvPicPr>
          <p:nvPr/>
        </p:nvPicPr>
        <p:blipFill>
          <a:blip r:embed="rId4"/>
          <a:stretch>
            <a:fillRect/>
          </a:stretch>
        </p:blipFill>
        <p:spPr>
          <a:xfrm>
            <a:off x="8761013" y="6475670"/>
            <a:ext cx="3414737" cy="366715"/>
          </a:xfrm>
          <a:prstGeom prst="rect">
            <a:avLst/>
          </a:prstGeom>
        </p:spPr>
      </p:pic>
      <p:sp>
        <p:nvSpPr>
          <p:cNvPr id="7" name="文本框 6">
            <a:extLst>
              <a:ext uri="{FF2B5EF4-FFF2-40B4-BE49-F238E27FC236}">
                <a16:creationId xmlns:a16="http://schemas.microsoft.com/office/drawing/2014/main" id="{F605EDB3-40D1-46B4-8F1E-7CED2A21F28C}"/>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8" name="直接连接符 7">
            <a:extLst>
              <a:ext uri="{FF2B5EF4-FFF2-40B4-BE49-F238E27FC236}">
                <a16:creationId xmlns:a16="http://schemas.microsoft.com/office/drawing/2014/main" id="{C79E9D55-C6D2-481B-9A4E-C9BAF15DE8B6}"/>
              </a:ext>
            </a:extLst>
          </p:cNvPr>
          <p:cNvCxnSpPr>
            <a:cxnSpLocks/>
          </p:cNvCxnSpPr>
          <p:nvPr/>
        </p:nvCxnSpPr>
        <p:spPr bwMode="auto">
          <a:xfrm>
            <a:off x="2639616"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57610136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9C57938A-A0BB-42AF-8923-1D2928C0044D}"/>
              </a:ext>
            </a:extLst>
          </p:cNvPr>
          <p:cNvPicPr>
            <a:picLocks noChangeAspect="1"/>
          </p:cNvPicPr>
          <p:nvPr/>
        </p:nvPicPr>
        <p:blipFill>
          <a:blip r:embed="rId3"/>
          <a:stretch>
            <a:fillRect/>
          </a:stretch>
        </p:blipFill>
        <p:spPr>
          <a:xfrm>
            <a:off x="695400" y="1556792"/>
            <a:ext cx="8543987" cy="2886096"/>
          </a:xfrm>
          <a:prstGeom prst="rect">
            <a:avLst/>
          </a:prstGeom>
        </p:spPr>
      </p:pic>
      <p:pic>
        <p:nvPicPr>
          <p:cNvPr id="4" name="图片 3">
            <a:extLst>
              <a:ext uri="{FF2B5EF4-FFF2-40B4-BE49-F238E27FC236}">
                <a16:creationId xmlns:a16="http://schemas.microsoft.com/office/drawing/2014/main" id="{F07C2502-0041-4136-82FF-E0909580CDA1}"/>
              </a:ext>
            </a:extLst>
          </p:cNvPr>
          <p:cNvPicPr>
            <a:picLocks noChangeAspect="1"/>
          </p:cNvPicPr>
          <p:nvPr/>
        </p:nvPicPr>
        <p:blipFill>
          <a:blip r:embed="rId4"/>
          <a:stretch>
            <a:fillRect/>
          </a:stretch>
        </p:blipFill>
        <p:spPr>
          <a:xfrm>
            <a:off x="9241000" y="2790632"/>
            <a:ext cx="2345930" cy="1643645"/>
          </a:xfrm>
          <a:prstGeom prst="rect">
            <a:avLst/>
          </a:prstGeom>
        </p:spPr>
      </p:pic>
      <p:pic>
        <p:nvPicPr>
          <p:cNvPr id="6" name="图片 5">
            <a:extLst>
              <a:ext uri="{FF2B5EF4-FFF2-40B4-BE49-F238E27FC236}">
                <a16:creationId xmlns:a16="http://schemas.microsoft.com/office/drawing/2014/main" id="{B7D58A09-51DE-4BEA-AEC4-0567858A5495}"/>
              </a:ext>
            </a:extLst>
          </p:cNvPr>
          <p:cNvPicPr>
            <a:picLocks noChangeAspect="1"/>
          </p:cNvPicPr>
          <p:nvPr/>
        </p:nvPicPr>
        <p:blipFill>
          <a:blip r:embed="rId5"/>
          <a:stretch>
            <a:fillRect/>
          </a:stretch>
        </p:blipFill>
        <p:spPr>
          <a:xfrm>
            <a:off x="747787" y="4725144"/>
            <a:ext cx="8491600" cy="938219"/>
          </a:xfrm>
          <a:prstGeom prst="rect">
            <a:avLst/>
          </a:prstGeom>
        </p:spPr>
      </p:pic>
      <p:pic>
        <p:nvPicPr>
          <p:cNvPr id="7" name="图片 6">
            <a:extLst>
              <a:ext uri="{FF2B5EF4-FFF2-40B4-BE49-F238E27FC236}">
                <a16:creationId xmlns:a16="http://schemas.microsoft.com/office/drawing/2014/main" id="{6CC34AD1-BC4D-41E2-8CC6-3D0AA7AE12C0}"/>
              </a:ext>
            </a:extLst>
          </p:cNvPr>
          <p:cNvPicPr>
            <a:picLocks noChangeAspect="1"/>
          </p:cNvPicPr>
          <p:nvPr/>
        </p:nvPicPr>
        <p:blipFill>
          <a:blip r:embed="rId6"/>
          <a:stretch>
            <a:fillRect/>
          </a:stretch>
        </p:blipFill>
        <p:spPr>
          <a:xfrm>
            <a:off x="9239387" y="4477897"/>
            <a:ext cx="2345930" cy="1861354"/>
          </a:xfrm>
          <a:prstGeom prst="rect">
            <a:avLst/>
          </a:prstGeom>
        </p:spPr>
      </p:pic>
      <p:pic>
        <p:nvPicPr>
          <p:cNvPr id="8" name="图片 7">
            <a:extLst>
              <a:ext uri="{FF2B5EF4-FFF2-40B4-BE49-F238E27FC236}">
                <a16:creationId xmlns:a16="http://schemas.microsoft.com/office/drawing/2014/main" id="{1AB635FE-A36A-4316-9CAA-FA13DA34250C}"/>
              </a:ext>
            </a:extLst>
          </p:cNvPr>
          <p:cNvPicPr>
            <a:picLocks noChangeAspect="1"/>
          </p:cNvPicPr>
          <p:nvPr/>
        </p:nvPicPr>
        <p:blipFill>
          <a:blip r:embed="rId7"/>
          <a:stretch>
            <a:fillRect/>
          </a:stretch>
        </p:blipFill>
        <p:spPr>
          <a:xfrm>
            <a:off x="8761013" y="6475670"/>
            <a:ext cx="3414737" cy="366715"/>
          </a:xfrm>
          <a:prstGeom prst="rect">
            <a:avLst/>
          </a:prstGeom>
        </p:spPr>
      </p:pic>
      <p:pic>
        <p:nvPicPr>
          <p:cNvPr id="9" name="图片 8">
            <a:extLst>
              <a:ext uri="{FF2B5EF4-FFF2-40B4-BE49-F238E27FC236}">
                <a16:creationId xmlns:a16="http://schemas.microsoft.com/office/drawing/2014/main" id="{98F88BF9-6EEB-4E6E-8817-DA7D5FBFA6F8}"/>
              </a:ext>
            </a:extLst>
          </p:cNvPr>
          <p:cNvPicPr>
            <a:picLocks noChangeAspect="1"/>
          </p:cNvPicPr>
          <p:nvPr/>
        </p:nvPicPr>
        <p:blipFill>
          <a:blip r:embed="rId8"/>
          <a:stretch>
            <a:fillRect/>
          </a:stretch>
        </p:blipFill>
        <p:spPr>
          <a:xfrm>
            <a:off x="9241911" y="1033339"/>
            <a:ext cx="2343406" cy="1696758"/>
          </a:xfrm>
          <a:prstGeom prst="rect">
            <a:avLst/>
          </a:prstGeom>
        </p:spPr>
      </p:pic>
      <p:sp>
        <p:nvSpPr>
          <p:cNvPr id="10" name="文本框 9">
            <a:extLst>
              <a:ext uri="{FF2B5EF4-FFF2-40B4-BE49-F238E27FC236}">
                <a16:creationId xmlns:a16="http://schemas.microsoft.com/office/drawing/2014/main" id="{7903A717-D980-4CBF-B9FD-3709243B1652}"/>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1" name="直接连接符 10">
            <a:extLst>
              <a:ext uri="{FF2B5EF4-FFF2-40B4-BE49-F238E27FC236}">
                <a16:creationId xmlns:a16="http://schemas.microsoft.com/office/drawing/2014/main" id="{0B6B28FE-E595-4267-A9DA-E24BC95FFD7E}"/>
              </a:ext>
            </a:extLst>
          </p:cNvPr>
          <p:cNvCxnSpPr>
            <a:cxnSpLocks/>
          </p:cNvCxnSpPr>
          <p:nvPr/>
        </p:nvCxnSpPr>
        <p:spPr bwMode="auto">
          <a:xfrm>
            <a:off x="2495600" y="1916832"/>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B58EDB60-E30A-490E-8D7E-A4F7509A1151}"/>
              </a:ext>
            </a:extLst>
          </p:cNvPr>
          <p:cNvCxnSpPr>
            <a:cxnSpLocks/>
          </p:cNvCxnSpPr>
          <p:nvPr/>
        </p:nvCxnSpPr>
        <p:spPr bwMode="auto">
          <a:xfrm>
            <a:off x="3431704" y="256490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0D53C146-D945-49FA-A407-F3ED7888C8A6}"/>
              </a:ext>
            </a:extLst>
          </p:cNvPr>
          <p:cNvCxnSpPr>
            <a:cxnSpLocks/>
          </p:cNvCxnSpPr>
          <p:nvPr/>
        </p:nvCxnSpPr>
        <p:spPr bwMode="auto">
          <a:xfrm>
            <a:off x="2639616" y="501317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479567911"/>
      </p:ext>
    </p:extLst>
  </p:cSld>
  <p:clrMapOvr>
    <a:masterClrMapping/>
  </p:clrMapOvr>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8B62A27D-EAE2-4A96-9D2D-B3263D0DBA16}"/>
              </a:ext>
            </a:extLst>
          </p:cNvPr>
          <p:cNvPicPr>
            <a:picLocks noChangeAspect="1"/>
          </p:cNvPicPr>
          <p:nvPr/>
        </p:nvPicPr>
        <p:blipFill>
          <a:blip r:embed="rId2"/>
          <a:stretch>
            <a:fillRect/>
          </a:stretch>
        </p:blipFill>
        <p:spPr>
          <a:xfrm>
            <a:off x="752856" y="1642441"/>
            <a:ext cx="8548750" cy="3514751"/>
          </a:xfrm>
          <a:prstGeom prst="rect">
            <a:avLst/>
          </a:prstGeom>
        </p:spPr>
      </p:pic>
      <p:pic>
        <p:nvPicPr>
          <p:cNvPr id="4" name="图片 3">
            <a:extLst>
              <a:ext uri="{FF2B5EF4-FFF2-40B4-BE49-F238E27FC236}">
                <a16:creationId xmlns:a16="http://schemas.microsoft.com/office/drawing/2014/main" id="{8A501886-4CAF-4A4C-A190-84E86D1DB38B}"/>
              </a:ext>
            </a:extLst>
          </p:cNvPr>
          <p:cNvPicPr>
            <a:picLocks noChangeAspect="1"/>
          </p:cNvPicPr>
          <p:nvPr/>
        </p:nvPicPr>
        <p:blipFill>
          <a:blip r:embed="rId3"/>
          <a:stretch>
            <a:fillRect/>
          </a:stretch>
        </p:blipFill>
        <p:spPr>
          <a:xfrm>
            <a:off x="6967655" y="4612882"/>
            <a:ext cx="4605371" cy="1866914"/>
          </a:xfrm>
          <a:prstGeom prst="rect">
            <a:avLst/>
          </a:prstGeom>
        </p:spPr>
      </p:pic>
      <p:pic>
        <p:nvPicPr>
          <p:cNvPr id="6" name="图片 5">
            <a:extLst>
              <a:ext uri="{FF2B5EF4-FFF2-40B4-BE49-F238E27FC236}">
                <a16:creationId xmlns:a16="http://schemas.microsoft.com/office/drawing/2014/main" id="{D1B0BE48-3A7D-450C-A730-76F8870C41B1}"/>
              </a:ext>
            </a:extLst>
          </p:cNvPr>
          <p:cNvPicPr>
            <a:picLocks noChangeAspect="1"/>
          </p:cNvPicPr>
          <p:nvPr/>
        </p:nvPicPr>
        <p:blipFill>
          <a:blip r:embed="rId4"/>
          <a:stretch>
            <a:fillRect/>
          </a:stretch>
        </p:blipFill>
        <p:spPr>
          <a:xfrm>
            <a:off x="8761013" y="6475670"/>
            <a:ext cx="3414737" cy="366715"/>
          </a:xfrm>
          <a:prstGeom prst="rect">
            <a:avLst/>
          </a:prstGeom>
        </p:spPr>
      </p:pic>
      <p:sp>
        <p:nvSpPr>
          <p:cNvPr id="7" name="文本框 6">
            <a:extLst>
              <a:ext uri="{FF2B5EF4-FFF2-40B4-BE49-F238E27FC236}">
                <a16:creationId xmlns:a16="http://schemas.microsoft.com/office/drawing/2014/main" id="{71ED4B6C-6E30-4E83-BA1E-A46E5B7B47E0}"/>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8" name="直接连接符 7">
            <a:extLst>
              <a:ext uri="{FF2B5EF4-FFF2-40B4-BE49-F238E27FC236}">
                <a16:creationId xmlns:a16="http://schemas.microsoft.com/office/drawing/2014/main" id="{94981EC1-159D-4123-9D05-4E1EF5E1D2B0}"/>
              </a:ext>
            </a:extLst>
          </p:cNvPr>
          <p:cNvCxnSpPr>
            <a:cxnSpLocks/>
          </p:cNvCxnSpPr>
          <p:nvPr/>
        </p:nvCxnSpPr>
        <p:spPr bwMode="auto">
          <a:xfrm>
            <a:off x="4799856" y="1988840"/>
            <a:ext cx="1872208"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1A04133B-7FF7-4C32-9C59-659C92E7F650}"/>
              </a:ext>
            </a:extLst>
          </p:cNvPr>
          <p:cNvCxnSpPr>
            <a:cxnSpLocks/>
          </p:cNvCxnSpPr>
          <p:nvPr/>
        </p:nvCxnSpPr>
        <p:spPr bwMode="auto">
          <a:xfrm>
            <a:off x="2927648" y="450912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0" name="直接连接符 9">
            <a:extLst>
              <a:ext uri="{FF2B5EF4-FFF2-40B4-BE49-F238E27FC236}">
                <a16:creationId xmlns:a16="http://schemas.microsoft.com/office/drawing/2014/main" id="{27D14C5B-D6B2-43E1-9AD2-657812C7D7A8}"/>
              </a:ext>
            </a:extLst>
          </p:cNvPr>
          <p:cNvCxnSpPr>
            <a:cxnSpLocks/>
          </p:cNvCxnSpPr>
          <p:nvPr/>
        </p:nvCxnSpPr>
        <p:spPr bwMode="auto">
          <a:xfrm>
            <a:off x="6312024" y="450912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616356045"/>
      </p:ext>
    </p:extLst>
  </p:cSld>
  <p:clrMapOvr>
    <a:masterClrMapping/>
  </p:clrMapOvr>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0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p>
          <a:p>
            <a:pPr lvl="1" eaLnBrk="1" hangingPunct="1">
              <a:lnSpc>
                <a:spcPct val="100000"/>
              </a:lnSpc>
            </a:pPr>
            <a:r>
              <a:rPr lang="en-US" altLang="zh-CN" sz="2000" dirty="0">
                <a:effectLst/>
                <a:latin typeface="华文楷体" panose="02010600040101010101" pitchFamily="2" charset="-122"/>
                <a:ea typeface="华文楷体" panose="02010600040101010101" pitchFamily="2" charset="-122"/>
              </a:rPr>
              <a:t>Outline</a:t>
            </a: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sp>
        <p:nvSpPr>
          <p:cNvPr id="14" name="文本框 13">
            <a:extLst>
              <a:ext uri="{FF2B5EF4-FFF2-40B4-BE49-F238E27FC236}">
                <a16:creationId xmlns:a16="http://schemas.microsoft.com/office/drawing/2014/main" id="{5FC8013A-DCE7-44AC-AC96-4DEE4BD4A719}"/>
              </a:ext>
            </a:extLst>
          </p:cNvPr>
          <p:cNvSpPr txBox="1"/>
          <p:nvPr/>
        </p:nvSpPr>
        <p:spPr>
          <a:xfrm>
            <a:off x="1199456" y="2132856"/>
            <a:ext cx="5947102"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chemeClr val="bg1">
                    <a:lumMod val="50000"/>
                  </a:schemeClr>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50</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年</a:t>
            </a:r>
          </a:p>
        </p:txBody>
      </p:sp>
      <p:sp>
        <p:nvSpPr>
          <p:cNvPr id="15" name="文本框 14">
            <a:extLst>
              <a:ext uri="{FF2B5EF4-FFF2-40B4-BE49-F238E27FC236}">
                <a16:creationId xmlns:a16="http://schemas.microsoft.com/office/drawing/2014/main" id="{063FDE1B-C81F-49D3-8935-029AD9D7A518}"/>
              </a:ext>
            </a:extLst>
          </p:cNvPr>
          <p:cNvSpPr txBox="1"/>
          <p:nvPr/>
        </p:nvSpPr>
        <p:spPr>
          <a:xfrm>
            <a:off x="1199158" y="2616867"/>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第一章 概述</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6" name="文本框 15">
            <a:extLst>
              <a:ext uri="{FF2B5EF4-FFF2-40B4-BE49-F238E27FC236}">
                <a16:creationId xmlns:a16="http://schemas.microsoft.com/office/drawing/2014/main" id="{B07B46A2-4BB6-4F74-B217-26F57DD3193C}"/>
              </a:ext>
            </a:extLst>
          </p:cNvPr>
          <p:cNvSpPr txBox="1"/>
          <p:nvPr/>
        </p:nvSpPr>
        <p:spPr>
          <a:xfrm>
            <a:off x="1204374" y="3063527"/>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第二章 软件体系结构的研究与发展</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7" name="文本框 16">
            <a:extLst>
              <a:ext uri="{FF2B5EF4-FFF2-40B4-BE49-F238E27FC236}">
                <a16:creationId xmlns:a16="http://schemas.microsoft.com/office/drawing/2014/main" id="{7778850F-B2F8-422F-981E-7ADDB5999D36}"/>
              </a:ext>
            </a:extLst>
          </p:cNvPr>
          <p:cNvSpPr txBox="1"/>
          <p:nvPr/>
        </p:nvSpPr>
        <p:spPr>
          <a:xfrm>
            <a:off x="1203117" y="3516184"/>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第三章 软件体系结构的层次性</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0125C5F9-13F8-4AFC-A62A-213693B0A0D0}"/>
              </a:ext>
            </a:extLst>
          </p:cNvPr>
          <p:cNvSpPr txBox="1"/>
          <p:nvPr/>
        </p:nvSpPr>
        <p:spPr>
          <a:xfrm>
            <a:off x="1201860" y="3949295"/>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第四章 软件体系结构的设计原理</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9" name="文本框 18">
            <a:extLst>
              <a:ext uri="{FF2B5EF4-FFF2-40B4-BE49-F238E27FC236}">
                <a16:creationId xmlns:a16="http://schemas.microsoft.com/office/drawing/2014/main" id="{F903B577-833C-4AE7-9AD6-E9151562F2C4}"/>
              </a:ext>
            </a:extLst>
          </p:cNvPr>
          <p:cNvSpPr txBox="1"/>
          <p:nvPr/>
        </p:nvSpPr>
        <p:spPr>
          <a:xfrm>
            <a:off x="1201859" y="4371225"/>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6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第五章 部件与连接器</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0" name="文本框 19">
            <a:extLst>
              <a:ext uri="{FF2B5EF4-FFF2-40B4-BE49-F238E27FC236}">
                <a16:creationId xmlns:a16="http://schemas.microsoft.com/office/drawing/2014/main" id="{3DC340A4-101F-4AB9-AA0E-7D1186DFE4E9}"/>
              </a:ext>
            </a:extLst>
          </p:cNvPr>
          <p:cNvSpPr txBox="1"/>
          <p:nvPr/>
        </p:nvSpPr>
        <p:spPr>
          <a:xfrm>
            <a:off x="1199158" y="4797713"/>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7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第六章 软件体系结构的一般描述</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1" name="文本框 20">
            <a:extLst>
              <a:ext uri="{FF2B5EF4-FFF2-40B4-BE49-F238E27FC236}">
                <a16:creationId xmlns:a16="http://schemas.microsoft.com/office/drawing/2014/main" id="{3BE70502-9DA6-4B54-AB51-02540DB3ED33}"/>
              </a:ext>
            </a:extLst>
          </p:cNvPr>
          <p:cNvSpPr txBox="1"/>
          <p:nvPr/>
        </p:nvSpPr>
        <p:spPr>
          <a:xfrm>
            <a:off x="1192285" y="5241581"/>
            <a:ext cx="8190351"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8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第七章 设计模式</a:t>
            </a:r>
            <a:endPar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22" name="文本框 21">
            <a:extLst>
              <a:ext uri="{FF2B5EF4-FFF2-40B4-BE49-F238E27FC236}">
                <a16:creationId xmlns:a16="http://schemas.microsoft.com/office/drawing/2014/main" id="{B6F1DF4E-A165-4975-AB4E-031B3B8D829B}"/>
              </a:ext>
            </a:extLst>
          </p:cNvPr>
          <p:cNvSpPr txBox="1"/>
          <p:nvPr/>
        </p:nvSpPr>
        <p:spPr>
          <a:xfrm>
            <a:off x="1185412" y="5661387"/>
            <a:ext cx="9735124" cy="338554"/>
          </a:xfrm>
          <a:prstGeom prst="rect">
            <a:avLst/>
          </a:prstGeom>
          <a:noFill/>
        </p:spPr>
        <p:txBody>
          <a:bodyPr wrap="square">
            <a:spAutoFit/>
          </a:bodyPr>
          <a:lstStyle/>
          <a:p>
            <a:pPr eaLnBrk="1" fontAlgn="auto" hangingPunct="1">
              <a:spcBef>
                <a:spcPts val="0"/>
              </a:spcBef>
              <a:spcAft>
                <a:spcPts val="0"/>
              </a:spcAft>
              <a:defRPr/>
            </a:pP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9  </a:t>
            </a:r>
            <a:r>
              <a:rPr lang="en-US" altLang="zh-CN" sz="16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OO</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的设计法则、体系结构风格、</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Overview</a:t>
            </a:r>
            <a:r>
              <a:rPr lang="zh-CN" altLang="en-US"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en-US" altLang="zh-CN" sz="1600" b="1" dirty="0">
                <a:solidFill>
                  <a:srgbClr val="2D2D8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etc.</a:t>
            </a:r>
          </a:p>
        </p:txBody>
      </p:sp>
    </p:spTree>
    <p:extLst>
      <p:ext uri="{BB962C8B-B14F-4D97-AF65-F5344CB8AC3E}">
        <p14:creationId xmlns:p14="http://schemas.microsoft.com/office/powerpoint/2010/main" val="1099843135"/>
      </p:ext>
    </p:extLst>
  </p:cSld>
  <p:clrMapOvr>
    <a:masterClrMapping/>
  </p:clrMapOvr>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1C898A29-7FF3-446E-88D9-BAE086C341CE}"/>
              </a:ext>
            </a:extLst>
          </p:cNvPr>
          <p:cNvPicPr>
            <a:picLocks noChangeAspect="1"/>
          </p:cNvPicPr>
          <p:nvPr/>
        </p:nvPicPr>
        <p:blipFill>
          <a:blip r:embed="rId2"/>
          <a:stretch>
            <a:fillRect/>
          </a:stretch>
        </p:blipFill>
        <p:spPr>
          <a:xfrm>
            <a:off x="627686" y="1758249"/>
            <a:ext cx="8567800" cy="4191031"/>
          </a:xfrm>
          <a:prstGeom prst="rect">
            <a:avLst/>
          </a:prstGeom>
        </p:spPr>
      </p:pic>
      <p:pic>
        <p:nvPicPr>
          <p:cNvPr id="4" name="图片 3">
            <a:extLst>
              <a:ext uri="{FF2B5EF4-FFF2-40B4-BE49-F238E27FC236}">
                <a16:creationId xmlns:a16="http://schemas.microsoft.com/office/drawing/2014/main" id="{D0F771D2-55B6-43E9-B3DF-BE999FB4686D}"/>
              </a:ext>
            </a:extLst>
          </p:cNvPr>
          <p:cNvPicPr>
            <a:picLocks noChangeAspect="1"/>
          </p:cNvPicPr>
          <p:nvPr/>
        </p:nvPicPr>
        <p:blipFill>
          <a:blip r:embed="rId3"/>
          <a:stretch>
            <a:fillRect/>
          </a:stretch>
        </p:blipFill>
        <p:spPr>
          <a:xfrm>
            <a:off x="9142274" y="5075843"/>
            <a:ext cx="1382456" cy="1450369"/>
          </a:xfrm>
          <a:prstGeom prst="rect">
            <a:avLst/>
          </a:prstGeom>
        </p:spPr>
      </p:pic>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4"/>
          <a:stretch>
            <a:fillRect/>
          </a:stretch>
        </p:blipFill>
        <p:spPr>
          <a:xfrm>
            <a:off x="8761013" y="6475670"/>
            <a:ext cx="3414737" cy="366715"/>
          </a:xfrm>
          <a:prstGeom prst="rect">
            <a:avLst/>
          </a:prstGeom>
        </p:spPr>
      </p:pic>
      <p:pic>
        <p:nvPicPr>
          <p:cNvPr id="7" name="图片 6">
            <a:extLst>
              <a:ext uri="{FF2B5EF4-FFF2-40B4-BE49-F238E27FC236}">
                <a16:creationId xmlns:a16="http://schemas.microsoft.com/office/drawing/2014/main" id="{4C781A3E-2685-460E-B1E1-5BD3BAD19E15}"/>
              </a:ext>
            </a:extLst>
          </p:cNvPr>
          <p:cNvPicPr>
            <a:picLocks noChangeAspect="1"/>
          </p:cNvPicPr>
          <p:nvPr/>
        </p:nvPicPr>
        <p:blipFill>
          <a:blip r:embed="rId5"/>
          <a:stretch>
            <a:fillRect/>
          </a:stretch>
        </p:blipFill>
        <p:spPr>
          <a:xfrm>
            <a:off x="9128065" y="1844824"/>
            <a:ext cx="1382456" cy="1448959"/>
          </a:xfrm>
          <a:prstGeom prst="rect">
            <a:avLst/>
          </a:prstGeom>
        </p:spPr>
      </p:pic>
      <p:pic>
        <p:nvPicPr>
          <p:cNvPr id="8" name="图片 7">
            <a:extLst>
              <a:ext uri="{FF2B5EF4-FFF2-40B4-BE49-F238E27FC236}">
                <a16:creationId xmlns:a16="http://schemas.microsoft.com/office/drawing/2014/main" id="{42AE747C-D413-41BD-8B58-046B6D12D58A}"/>
              </a:ext>
            </a:extLst>
          </p:cNvPr>
          <p:cNvPicPr>
            <a:picLocks noChangeAspect="1"/>
          </p:cNvPicPr>
          <p:nvPr/>
        </p:nvPicPr>
        <p:blipFill>
          <a:blip r:embed="rId6"/>
          <a:stretch>
            <a:fillRect/>
          </a:stretch>
        </p:blipFill>
        <p:spPr>
          <a:xfrm>
            <a:off x="10651238" y="1844824"/>
            <a:ext cx="1205402" cy="1448959"/>
          </a:xfrm>
          <a:prstGeom prst="rect">
            <a:avLst/>
          </a:prstGeom>
        </p:spPr>
      </p:pic>
      <p:pic>
        <p:nvPicPr>
          <p:cNvPr id="9" name="图片 8">
            <a:extLst>
              <a:ext uri="{FF2B5EF4-FFF2-40B4-BE49-F238E27FC236}">
                <a16:creationId xmlns:a16="http://schemas.microsoft.com/office/drawing/2014/main" id="{F7625170-A917-46A8-8557-1DBD06EEFA64}"/>
              </a:ext>
            </a:extLst>
          </p:cNvPr>
          <p:cNvPicPr>
            <a:picLocks noChangeAspect="1"/>
          </p:cNvPicPr>
          <p:nvPr/>
        </p:nvPicPr>
        <p:blipFill>
          <a:blip r:embed="rId7"/>
          <a:stretch>
            <a:fillRect/>
          </a:stretch>
        </p:blipFill>
        <p:spPr>
          <a:xfrm>
            <a:off x="9167914" y="3356992"/>
            <a:ext cx="1342607" cy="1593694"/>
          </a:xfrm>
          <a:prstGeom prst="rect">
            <a:avLst/>
          </a:prstGeom>
        </p:spPr>
      </p:pic>
      <p:pic>
        <p:nvPicPr>
          <p:cNvPr id="10" name="图片 9">
            <a:extLst>
              <a:ext uri="{FF2B5EF4-FFF2-40B4-BE49-F238E27FC236}">
                <a16:creationId xmlns:a16="http://schemas.microsoft.com/office/drawing/2014/main" id="{94B09C51-70EB-42C2-9133-38FF57E97F4F}"/>
              </a:ext>
            </a:extLst>
          </p:cNvPr>
          <p:cNvPicPr>
            <a:picLocks noChangeAspect="1"/>
          </p:cNvPicPr>
          <p:nvPr/>
        </p:nvPicPr>
        <p:blipFill>
          <a:blip r:embed="rId8"/>
          <a:stretch>
            <a:fillRect/>
          </a:stretch>
        </p:blipFill>
        <p:spPr>
          <a:xfrm>
            <a:off x="10611066" y="5052033"/>
            <a:ext cx="1267702" cy="1423636"/>
          </a:xfrm>
          <a:prstGeom prst="rect">
            <a:avLst/>
          </a:prstGeom>
        </p:spPr>
      </p:pic>
      <p:pic>
        <p:nvPicPr>
          <p:cNvPr id="11" name="图片 10">
            <a:extLst>
              <a:ext uri="{FF2B5EF4-FFF2-40B4-BE49-F238E27FC236}">
                <a16:creationId xmlns:a16="http://schemas.microsoft.com/office/drawing/2014/main" id="{FF693078-2567-4AB0-A9D7-EAF183E69603}"/>
              </a:ext>
            </a:extLst>
          </p:cNvPr>
          <p:cNvPicPr>
            <a:picLocks noChangeAspect="1"/>
          </p:cNvPicPr>
          <p:nvPr/>
        </p:nvPicPr>
        <p:blipFill>
          <a:blip r:embed="rId9"/>
          <a:stretch>
            <a:fillRect/>
          </a:stretch>
        </p:blipFill>
        <p:spPr>
          <a:xfrm>
            <a:off x="10651238" y="3357349"/>
            <a:ext cx="1205402" cy="1593275"/>
          </a:xfrm>
          <a:prstGeom prst="rect">
            <a:avLst/>
          </a:prstGeom>
        </p:spPr>
      </p:pic>
      <p:sp>
        <p:nvSpPr>
          <p:cNvPr id="12" name="文本框 11">
            <a:extLst>
              <a:ext uri="{FF2B5EF4-FFF2-40B4-BE49-F238E27FC236}">
                <a16:creationId xmlns:a16="http://schemas.microsoft.com/office/drawing/2014/main" id="{477E56BA-D25D-4F7A-9636-E48C74ACAEEE}"/>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3" name="直接连接符 12">
            <a:extLst>
              <a:ext uri="{FF2B5EF4-FFF2-40B4-BE49-F238E27FC236}">
                <a16:creationId xmlns:a16="http://schemas.microsoft.com/office/drawing/2014/main" id="{41369F55-F454-4706-BFAF-DE22A07CFDBB}"/>
              </a:ext>
            </a:extLst>
          </p:cNvPr>
          <p:cNvCxnSpPr>
            <a:cxnSpLocks/>
          </p:cNvCxnSpPr>
          <p:nvPr/>
        </p:nvCxnSpPr>
        <p:spPr bwMode="auto">
          <a:xfrm>
            <a:off x="695400" y="2060848"/>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EC71FB7-3C0A-40D0-8CF8-171A796389C8}"/>
              </a:ext>
            </a:extLst>
          </p:cNvPr>
          <p:cNvCxnSpPr>
            <a:cxnSpLocks/>
          </p:cNvCxnSpPr>
          <p:nvPr/>
        </p:nvCxnSpPr>
        <p:spPr bwMode="auto">
          <a:xfrm>
            <a:off x="3575720" y="213285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840516127"/>
      </p:ext>
    </p:extLst>
  </p:cSld>
  <p:clrMapOvr>
    <a:masterClrMapping/>
  </p:clrMapOvr>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124743"/>
            <a:ext cx="7920880" cy="5249517"/>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到底是谁发明了计算机？</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1973</a:t>
            </a:r>
            <a:r>
              <a:rPr lang="zh-CN" altLang="en-US" sz="2000" b="1" kern="0" dirty="0">
                <a:solidFill>
                  <a:schemeClr val="tx1"/>
                </a:solidFill>
                <a:latin typeface="华文中宋" panose="02010600040101010101" pitchFamily="2" charset="-122"/>
                <a:ea typeface="华文中宋" panose="02010600040101010101" pitchFamily="2" charset="-122"/>
              </a:rPr>
              <a:t>年的</a:t>
            </a:r>
            <a:r>
              <a:rPr lang="en-US" altLang="zh-CN" sz="2000" b="1" kern="0" dirty="0">
                <a:solidFill>
                  <a:schemeClr val="tx1"/>
                </a:solidFill>
                <a:latin typeface="华文中宋" panose="02010600040101010101" pitchFamily="2" charset="-122"/>
                <a:ea typeface="华文中宋" panose="02010600040101010101" pitchFamily="2" charset="-122"/>
              </a:rPr>
              <a:t>ENIAC</a:t>
            </a:r>
            <a:r>
              <a:rPr lang="zh-CN" altLang="en-US" sz="2000" b="1" kern="0" dirty="0">
                <a:solidFill>
                  <a:schemeClr val="tx1"/>
                </a:solidFill>
                <a:latin typeface="华文中宋" panose="02010600040101010101" pitchFamily="2" charset="-122"/>
                <a:ea typeface="华文中宋" panose="02010600040101010101" pitchFamily="2" charset="-122"/>
              </a:rPr>
              <a:t>专利之争？</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美国法院判决</a:t>
            </a:r>
            <a:r>
              <a:rPr lang="en-US" altLang="zh-CN" sz="2000" b="1" kern="0" dirty="0">
                <a:solidFill>
                  <a:schemeClr val="tx1"/>
                </a:solidFill>
                <a:latin typeface="华文中宋" panose="02010600040101010101" pitchFamily="2" charset="-122"/>
                <a:ea typeface="华文中宋" panose="02010600040101010101" pitchFamily="2" charset="-122"/>
              </a:rPr>
              <a:t>ENIAC</a:t>
            </a:r>
            <a:r>
              <a:rPr lang="zh-CN" altLang="en-US" sz="2000" b="1" kern="0" dirty="0">
                <a:solidFill>
                  <a:schemeClr val="tx1"/>
                </a:solidFill>
                <a:latin typeface="华文中宋" panose="02010600040101010101" pitchFamily="2" charset="-122"/>
                <a:ea typeface="华文中宋" panose="02010600040101010101" pitchFamily="2" charset="-122"/>
              </a:rPr>
              <a:t>不是</a:t>
            </a:r>
            <a:r>
              <a:rPr lang="en-US" altLang="zh-CN" sz="2000" b="1" kern="0" dirty="0">
                <a:solidFill>
                  <a:schemeClr val="tx1"/>
                </a:solidFill>
                <a:latin typeface="华文中宋" panose="02010600040101010101" pitchFamily="2" charset="-122"/>
                <a:ea typeface="华文中宋" panose="02010600040101010101" pitchFamily="2" charset="-122"/>
              </a:rPr>
              <a:t>JM  </a:t>
            </a:r>
            <a:r>
              <a:rPr lang="en-US" altLang="zh-CN" sz="2000" b="1" kern="0" dirty="0" err="1">
                <a:solidFill>
                  <a:schemeClr val="tx1"/>
                </a:solidFill>
                <a:latin typeface="华文中宋" panose="02010600040101010101" pitchFamily="2" charset="-122"/>
                <a:ea typeface="华文中宋" panose="02010600040101010101" pitchFamily="2" charset="-122"/>
              </a:rPr>
              <a:t>Mauchly&amp;JP</a:t>
            </a:r>
            <a:r>
              <a:rPr lang="en-US" altLang="zh-CN" sz="2000" b="1" kern="0" dirty="0">
                <a:solidFill>
                  <a:schemeClr val="tx1"/>
                </a:solidFill>
                <a:latin typeface="华文中宋" panose="02010600040101010101" pitchFamily="2" charset="-122"/>
                <a:ea typeface="华文中宋" panose="02010600040101010101" pitchFamily="2" charset="-122"/>
              </a:rPr>
              <a:t> Eckert</a:t>
            </a:r>
            <a:r>
              <a:rPr lang="zh-CN" altLang="en-US" sz="2000" b="1" kern="0" dirty="0">
                <a:solidFill>
                  <a:schemeClr val="tx1"/>
                </a:solidFill>
                <a:latin typeface="华文中宋" panose="02010600040101010101" pitchFamily="2" charset="-122"/>
                <a:ea typeface="华文中宋" panose="02010600040101010101" pitchFamily="2" charset="-122"/>
              </a:rPr>
              <a:t>发明的</a:t>
            </a:r>
            <a:r>
              <a:rPr lang="zh-CN" altLang="en-US" sz="2000" b="1" kern="0" dirty="0">
                <a:solidFill>
                  <a:srgbClr val="C00000"/>
                </a:solidFill>
                <a:latin typeface="华文中宋" panose="02010600040101010101" pitchFamily="2" charset="-122"/>
                <a:ea typeface="华文中宋" panose="02010600040101010101" pitchFamily="2" charset="-122"/>
              </a:rPr>
              <a:t>（</a:t>
            </a:r>
            <a:r>
              <a:rPr lang="en-US" altLang="zh-CN" sz="2000" b="1" kern="0" dirty="0">
                <a:solidFill>
                  <a:srgbClr val="C00000"/>
                </a:solidFill>
                <a:latin typeface="华文中宋" panose="02010600040101010101" pitchFamily="2" charset="-122"/>
                <a:ea typeface="华文中宋" panose="02010600040101010101" pitchFamily="2" charset="-122"/>
              </a:rPr>
              <a:t>1946</a:t>
            </a:r>
            <a:r>
              <a:rPr lang="zh-CN" altLang="en-US" sz="2000" b="1" kern="0" dirty="0">
                <a:solidFill>
                  <a:srgbClr val="C00000"/>
                </a:solidFill>
                <a:latin typeface="华文中宋" panose="02010600040101010101" pitchFamily="2" charset="-122"/>
                <a:ea typeface="华文中宋" panose="02010600040101010101" pitchFamily="2" charset="-122"/>
              </a:rPr>
              <a:t>年诞生），</a:t>
            </a:r>
            <a:r>
              <a:rPr lang="zh-CN" altLang="en-US" sz="2000" b="1" kern="0" dirty="0">
                <a:solidFill>
                  <a:schemeClr val="tx1"/>
                </a:solidFill>
                <a:latin typeface="华文中宋" panose="02010600040101010101" pitchFamily="2" charset="-122"/>
                <a:ea typeface="华文中宋" panose="02010600040101010101" pitchFamily="2" charset="-122"/>
              </a:rPr>
              <a:t>而是由</a:t>
            </a:r>
            <a:r>
              <a:rPr lang="en-US" altLang="zh-CN" sz="2000" b="1" kern="0" dirty="0">
                <a:solidFill>
                  <a:schemeClr val="tx1"/>
                </a:solidFill>
                <a:latin typeface="华文中宋" panose="02010600040101010101" pitchFamily="2" charset="-122"/>
                <a:ea typeface="华文中宋" panose="02010600040101010101" pitchFamily="2" charset="-122"/>
              </a:rPr>
              <a:t>ABC</a:t>
            </a:r>
            <a:r>
              <a:rPr lang="zh-CN" altLang="en-US" sz="2000" b="1" kern="0" dirty="0">
                <a:solidFill>
                  <a:schemeClr val="tx1"/>
                </a:solidFill>
                <a:latin typeface="华文中宋" panose="02010600040101010101" pitchFamily="2" charset="-122"/>
                <a:ea typeface="华文中宋" panose="02010600040101010101" pitchFamily="2" charset="-122"/>
              </a:rPr>
              <a:t>的研究者发明的。</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事实：</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1941</a:t>
            </a:r>
            <a:r>
              <a:rPr lang="zh-CN" altLang="en-US" sz="2000" b="1" kern="0" dirty="0">
                <a:solidFill>
                  <a:schemeClr val="tx1"/>
                </a:solidFill>
                <a:latin typeface="华文中宋" panose="02010600040101010101" pitchFamily="2" charset="-122"/>
                <a:ea typeface="华文中宋" panose="02010600040101010101" pitchFamily="2" charset="-122"/>
              </a:rPr>
              <a:t>年</a:t>
            </a:r>
            <a:r>
              <a:rPr lang="en-US" altLang="zh-CN" sz="2000" b="1" kern="0" dirty="0">
                <a:solidFill>
                  <a:schemeClr val="tx1"/>
                </a:solidFill>
                <a:latin typeface="华文中宋" panose="02010600040101010101" pitchFamily="2" charset="-122"/>
                <a:ea typeface="华文中宋" panose="02010600040101010101" pitchFamily="2" charset="-122"/>
              </a:rPr>
              <a:t>6</a:t>
            </a:r>
            <a:r>
              <a:rPr lang="zh-CN" altLang="en-US" sz="2000" b="1" kern="0" dirty="0">
                <a:solidFill>
                  <a:schemeClr val="tx1"/>
                </a:solidFill>
                <a:latin typeface="华文中宋" panose="02010600040101010101" pitchFamily="2" charset="-122"/>
                <a:ea typeface="华文中宋" panose="02010600040101010101" pitchFamily="2" charset="-122"/>
              </a:rPr>
              <a:t>月，</a:t>
            </a:r>
            <a:r>
              <a:rPr lang="en-US" altLang="zh-CN" sz="2000" b="1" kern="0" dirty="0">
                <a:solidFill>
                  <a:schemeClr val="tx1"/>
                </a:solidFill>
                <a:latin typeface="华文中宋" panose="02010600040101010101" pitchFamily="2" charset="-122"/>
                <a:ea typeface="华文中宋" panose="02010600040101010101" pitchFamily="2" charset="-122"/>
              </a:rPr>
              <a:t>Mauchly</a:t>
            </a:r>
            <a:r>
              <a:rPr lang="zh-CN" altLang="en-US" sz="2000" b="1" kern="0" dirty="0">
                <a:solidFill>
                  <a:schemeClr val="tx1"/>
                </a:solidFill>
                <a:latin typeface="华文中宋" panose="02010600040101010101" pitchFamily="2" charset="-122"/>
                <a:ea typeface="华文中宋" panose="02010600040101010101" pitchFamily="2" charset="-122"/>
              </a:rPr>
              <a:t>拜访了</a:t>
            </a:r>
            <a:r>
              <a:rPr lang="en-US" altLang="zh-CN" sz="2000" b="1" kern="0" dirty="0">
                <a:solidFill>
                  <a:schemeClr val="tx1"/>
                </a:solidFill>
                <a:latin typeface="华文中宋" panose="02010600040101010101" pitchFamily="2" charset="-122"/>
                <a:ea typeface="华文中宋" panose="02010600040101010101" pitchFamily="2" charset="-122"/>
              </a:rPr>
              <a:t>Atanasoff</a:t>
            </a:r>
            <a:r>
              <a:rPr lang="zh-CN" altLang="en-US" sz="2000" b="1" kern="0" dirty="0">
                <a:solidFill>
                  <a:schemeClr val="tx1"/>
                </a:solidFill>
                <a:latin typeface="华文中宋" panose="02010600040101010101" pitchFamily="2" charset="-122"/>
                <a:ea typeface="华文中宋" panose="02010600040101010101" pitchFamily="2" charset="-122"/>
              </a:rPr>
              <a:t>，并参观了接近完成的</a:t>
            </a:r>
            <a:r>
              <a:rPr lang="en-US" altLang="zh-CN" sz="2000" b="1" kern="0" dirty="0">
                <a:solidFill>
                  <a:schemeClr val="tx1"/>
                </a:solidFill>
                <a:latin typeface="华文中宋" panose="02010600040101010101" pitchFamily="2" charset="-122"/>
                <a:ea typeface="华文中宋" panose="02010600040101010101" pitchFamily="2" charset="-122"/>
              </a:rPr>
              <a:t>ABC</a:t>
            </a:r>
            <a:r>
              <a:rPr lang="zh-CN" altLang="en-US" sz="2000" b="1" kern="0" dirty="0">
                <a:solidFill>
                  <a:srgbClr val="C00000"/>
                </a:solidFill>
                <a:latin typeface="华文中宋" panose="02010600040101010101" pitchFamily="2" charset="-122"/>
                <a:ea typeface="华文中宋" panose="02010600040101010101" pitchFamily="2" charset="-122"/>
              </a:rPr>
              <a:t>（</a:t>
            </a:r>
            <a:r>
              <a:rPr lang="en-US" altLang="zh-CN" sz="2000" b="1" kern="0" dirty="0">
                <a:solidFill>
                  <a:srgbClr val="C00000"/>
                </a:solidFill>
                <a:latin typeface="华文中宋" panose="02010600040101010101" pitchFamily="2" charset="-122"/>
                <a:ea typeface="华文中宋" panose="02010600040101010101" pitchFamily="2" charset="-122"/>
              </a:rPr>
              <a:t>1942</a:t>
            </a:r>
            <a:r>
              <a:rPr lang="zh-CN" altLang="en-US" sz="2000" b="1" kern="0" dirty="0">
                <a:solidFill>
                  <a:srgbClr val="C00000"/>
                </a:solidFill>
                <a:latin typeface="华文中宋" panose="02010600040101010101" pitchFamily="2" charset="-122"/>
                <a:ea typeface="华文中宋" panose="02010600040101010101" pitchFamily="2" charset="-122"/>
              </a:rPr>
              <a:t>年诞生）。</a:t>
            </a:r>
            <a:endParaRPr lang="en-US" altLang="zh-CN" sz="2000" b="1" kern="0" dirty="0">
              <a:solidFill>
                <a:srgbClr val="C00000"/>
              </a:solidFill>
              <a:latin typeface="华文中宋" panose="02010600040101010101" pitchFamily="2" charset="-122"/>
              <a:ea typeface="华文中宋" panose="02010600040101010101" pitchFamily="2" charset="-122"/>
            </a:endParaRPr>
          </a:p>
          <a:p>
            <a:pPr lvl="2">
              <a:lnSpc>
                <a:spcPct val="150000"/>
              </a:lnSpc>
            </a:pPr>
            <a:r>
              <a:rPr lang="en-US" altLang="zh-CN" sz="2000" b="1" kern="0" dirty="0">
                <a:solidFill>
                  <a:schemeClr val="tx1"/>
                </a:solidFill>
                <a:latin typeface="华文中宋" panose="02010600040101010101" pitchFamily="2" charset="-122"/>
                <a:ea typeface="华文中宋" panose="02010600040101010101" pitchFamily="2" charset="-122"/>
              </a:rPr>
              <a:t>Atanasoff</a:t>
            </a:r>
            <a:r>
              <a:rPr lang="zh-CN" altLang="en-US" sz="2000" b="1" kern="0" dirty="0">
                <a:solidFill>
                  <a:schemeClr val="tx1"/>
                </a:solidFill>
                <a:latin typeface="华文中宋" panose="02010600040101010101" pitchFamily="2" charset="-122"/>
                <a:ea typeface="华文中宋" panose="02010600040101010101" pitchFamily="2" charset="-122"/>
              </a:rPr>
              <a:t>由此被认为“电子计算机之父”。</a:t>
            </a:r>
            <a:endParaRPr lang="en-US" altLang="zh-CN" sz="2000" b="1" kern="0" dirty="0">
              <a:solidFill>
                <a:schemeClr val="tx1"/>
              </a:solidFill>
              <a:latin typeface="华文中宋" panose="02010600040101010101" pitchFamily="2" charset="-122"/>
              <a:ea typeface="华文中宋" panose="02010600040101010101" pitchFamily="2" charset="-122"/>
            </a:endParaRPr>
          </a:p>
          <a:p>
            <a:pPr lvl="1">
              <a:lnSpc>
                <a:spcPct val="150000"/>
              </a:lnSpc>
            </a:pPr>
            <a:r>
              <a:rPr lang="zh-CN" altLang="en-US" sz="2000" b="1" kern="0" dirty="0">
                <a:solidFill>
                  <a:schemeClr val="tx1"/>
                </a:solidFill>
                <a:latin typeface="华文中宋" panose="02010600040101010101" pitchFamily="2" charset="-122"/>
                <a:ea typeface="华文中宋" panose="02010600040101010101" pitchFamily="2" charset="-122"/>
              </a:rPr>
              <a:t>这其实是有争议的。</a:t>
            </a:r>
            <a:r>
              <a:rPr lang="en-US" altLang="zh-CN" sz="2000" b="1" kern="0" dirty="0">
                <a:solidFill>
                  <a:schemeClr val="tx1"/>
                </a:solidFill>
                <a:latin typeface="华文中宋" panose="02010600040101010101" pitchFamily="2" charset="-122"/>
                <a:ea typeface="华文中宋" panose="02010600040101010101" pitchFamily="2" charset="-122"/>
              </a:rPr>
              <a:t> </a:t>
            </a: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2"/>
          <a:stretch>
            <a:fillRect/>
          </a:stretch>
        </p:blipFill>
        <p:spPr>
          <a:xfrm>
            <a:off x="8761013" y="6475670"/>
            <a:ext cx="3414737" cy="366715"/>
          </a:xfrm>
          <a:prstGeom prst="rect">
            <a:avLst/>
          </a:prstGeom>
        </p:spPr>
      </p:pic>
      <p:pic>
        <p:nvPicPr>
          <p:cNvPr id="9" name="图片 8">
            <a:extLst>
              <a:ext uri="{FF2B5EF4-FFF2-40B4-BE49-F238E27FC236}">
                <a16:creationId xmlns:a16="http://schemas.microsoft.com/office/drawing/2014/main" id="{5B1EBA87-7BE7-4333-BCFA-5748B2BE8E38}"/>
              </a:ext>
            </a:extLst>
          </p:cNvPr>
          <p:cNvPicPr>
            <a:picLocks noChangeAspect="1"/>
          </p:cNvPicPr>
          <p:nvPr/>
        </p:nvPicPr>
        <p:blipFill>
          <a:blip r:embed="rId3"/>
          <a:stretch>
            <a:fillRect/>
          </a:stretch>
        </p:blipFill>
        <p:spPr>
          <a:xfrm>
            <a:off x="8616280" y="1033339"/>
            <a:ext cx="2892426" cy="2683693"/>
          </a:xfrm>
          <a:prstGeom prst="rect">
            <a:avLst/>
          </a:prstGeom>
        </p:spPr>
      </p:pic>
      <p:pic>
        <p:nvPicPr>
          <p:cNvPr id="10" name="图片 9">
            <a:extLst>
              <a:ext uri="{FF2B5EF4-FFF2-40B4-BE49-F238E27FC236}">
                <a16:creationId xmlns:a16="http://schemas.microsoft.com/office/drawing/2014/main" id="{FB3B8280-3BFA-4E18-8C20-25D718F68210}"/>
              </a:ext>
            </a:extLst>
          </p:cNvPr>
          <p:cNvPicPr>
            <a:picLocks noChangeAspect="1"/>
          </p:cNvPicPr>
          <p:nvPr/>
        </p:nvPicPr>
        <p:blipFill>
          <a:blip r:embed="rId4"/>
          <a:stretch>
            <a:fillRect/>
          </a:stretch>
        </p:blipFill>
        <p:spPr>
          <a:xfrm>
            <a:off x="8616281" y="3894817"/>
            <a:ext cx="2892426" cy="2530144"/>
          </a:xfrm>
          <a:prstGeom prst="rect">
            <a:avLst/>
          </a:prstGeom>
        </p:spPr>
      </p:pic>
      <p:sp>
        <p:nvSpPr>
          <p:cNvPr id="7" name="文本框 6">
            <a:extLst>
              <a:ext uri="{FF2B5EF4-FFF2-40B4-BE49-F238E27FC236}">
                <a16:creationId xmlns:a16="http://schemas.microsoft.com/office/drawing/2014/main" id="{D78E2FF4-5C41-4AE4-9F5C-3139F1B06257}"/>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649388961"/>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D0F771D2-55B6-43E9-B3DF-BE999FB4686D}"/>
              </a:ext>
            </a:extLst>
          </p:cNvPr>
          <p:cNvPicPr>
            <a:picLocks noChangeAspect="1"/>
          </p:cNvPicPr>
          <p:nvPr/>
        </p:nvPicPr>
        <p:blipFill>
          <a:blip r:embed="rId2"/>
          <a:stretch>
            <a:fillRect/>
          </a:stretch>
        </p:blipFill>
        <p:spPr>
          <a:xfrm>
            <a:off x="9120336" y="2910378"/>
            <a:ext cx="2736494" cy="1788788"/>
          </a:xfrm>
          <a:prstGeom prst="rect">
            <a:avLst/>
          </a:prstGeom>
        </p:spPr>
      </p:pic>
      <p:pic>
        <p:nvPicPr>
          <p:cNvPr id="6" name="图片 5">
            <a:extLst>
              <a:ext uri="{FF2B5EF4-FFF2-40B4-BE49-F238E27FC236}">
                <a16:creationId xmlns:a16="http://schemas.microsoft.com/office/drawing/2014/main" id="{8D450FD9-D066-4EDC-9D37-FF445126FBDC}"/>
              </a:ext>
            </a:extLst>
          </p:cNvPr>
          <p:cNvPicPr>
            <a:picLocks noChangeAspect="1"/>
          </p:cNvPicPr>
          <p:nvPr/>
        </p:nvPicPr>
        <p:blipFill>
          <a:blip r:embed="rId3"/>
          <a:stretch>
            <a:fillRect/>
          </a:stretch>
        </p:blipFill>
        <p:spPr>
          <a:xfrm>
            <a:off x="8761013" y="6475670"/>
            <a:ext cx="3414737" cy="366715"/>
          </a:xfrm>
          <a:prstGeom prst="rect">
            <a:avLst/>
          </a:prstGeom>
        </p:spPr>
      </p:pic>
      <p:pic>
        <p:nvPicPr>
          <p:cNvPr id="7" name="图片 6">
            <a:extLst>
              <a:ext uri="{FF2B5EF4-FFF2-40B4-BE49-F238E27FC236}">
                <a16:creationId xmlns:a16="http://schemas.microsoft.com/office/drawing/2014/main" id="{4C781A3E-2685-460E-B1E1-5BD3BAD19E15}"/>
              </a:ext>
            </a:extLst>
          </p:cNvPr>
          <p:cNvPicPr>
            <a:picLocks noChangeAspect="1"/>
          </p:cNvPicPr>
          <p:nvPr/>
        </p:nvPicPr>
        <p:blipFill>
          <a:blip r:embed="rId4"/>
          <a:stretch>
            <a:fillRect/>
          </a:stretch>
        </p:blipFill>
        <p:spPr>
          <a:xfrm>
            <a:off x="9128255" y="1453916"/>
            <a:ext cx="1382456" cy="1448959"/>
          </a:xfrm>
          <a:prstGeom prst="rect">
            <a:avLst/>
          </a:prstGeom>
        </p:spPr>
      </p:pic>
      <p:pic>
        <p:nvPicPr>
          <p:cNvPr id="8" name="图片 7">
            <a:extLst>
              <a:ext uri="{FF2B5EF4-FFF2-40B4-BE49-F238E27FC236}">
                <a16:creationId xmlns:a16="http://schemas.microsoft.com/office/drawing/2014/main" id="{42AE747C-D413-41BD-8B58-046B6D12D58A}"/>
              </a:ext>
            </a:extLst>
          </p:cNvPr>
          <p:cNvPicPr>
            <a:picLocks noChangeAspect="1"/>
          </p:cNvPicPr>
          <p:nvPr/>
        </p:nvPicPr>
        <p:blipFill>
          <a:blip r:embed="rId5"/>
          <a:stretch>
            <a:fillRect/>
          </a:stretch>
        </p:blipFill>
        <p:spPr>
          <a:xfrm>
            <a:off x="10651428" y="1453916"/>
            <a:ext cx="1205402" cy="1448959"/>
          </a:xfrm>
          <a:prstGeom prst="rect">
            <a:avLst/>
          </a:prstGeom>
        </p:spPr>
      </p:pic>
      <p:sp>
        <p:nvSpPr>
          <p:cNvPr id="9" name="内容占位符 2">
            <a:extLst>
              <a:ext uri="{FF2B5EF4-FFF2-40B4-BE49-F238E27FC236}">
                <a16:creationId xmlns:a16="http://schemas.microsoft.com/office/drawing/2014/main" id="{86649398-D910-44EC-92CB-6A3E589A007F}"/>
              </a:ext>
            </a:extLst>
          </p:cNvPr>
          <p:cNvSpPr>
            <a:spLocks noGrp="1"/>
          </p:cNvSpPr>
          <p:nvPr>
            <p:ph idx="1"/>
          </p:nvPr>
        </p:nvSpPr>
        <p:spPr>
          <a:xfrm>
            <a:off x="592939" y="1453916"/>
            <a:ext cx="8351655" cy="4711388"/>
          </a:xfrm>
        </p:spPr>
        <p:txBody>
          <a:bodyPr/>
          <a:lstStyle/>
          <a:p>
            <a:pPr marL="0" indent="0">
              <a:buNone/>
              <a:defRPr/>
            </a:pPr>
            <a:r>
              <a:rPr lang="zh-CN" altLang="en-US" sz="2800" dirty="0">
                <a:solidFill>
                  <a:schemeClr val="accent6"/>
                </a:solidFill>
                <a:effectLst/>
                <a:latin typeface="华文中宋" panose="02010600040101010101" pitchFamily="2" charset="-122"/>
                <a:ea typeface="华文中宋" panose="02010600040101010101" pitchFamily="2" charset="-122"/>
              </a:rPr>
              <a:t>   现代计算机软件的出现：</a:t>
            </a:r>
            <a:endParaRPr lang="en-US" altLang="zh-CN" sz="2800" dirty="0">
              <a:solidFill>
                <a:schemeClr val="accent6"/>
              </a:solidFill>
              <a:effectLst/>
              <a:latin typeface="华文中宋" panose="02010600040101010101" pitchFamily="2" charset="-122"/>
              <a:ea typeface="华文中宋" panose="02010600040101010101" pitchFamily="2" charset="-122"/>
            </a:endParaRPr>
          </a:p>
          <a:p>
            <a:pPr marL="820722" indent="-457200">
              <a:lnSpc>
                <a:spcPct val="150000"/>
              </a:lnSpc>
              <a:buFont typeface="Arial" panose="020B0604020202020204" pitchFamily="34" charset="0"/>
              <a:buChar char="•"/>
              <a:defRPr/>
            </a:pPr>
            <a:r>
              <a:rPr lang="zh-CN" altLang="en-US" sz="2400" b="0" dirty="0">
                <a:effectLst/>
                <a:latin typeface="华文中宋" panose="02010600040101010101" pitchFamily="2" charset="-122"/>
                <a:ea typeface="华文中宋" panose="02010600040101010101" pitchFamily="2" charset="-122"/>
              </a:rPr>
              <a:t>世界上第一台电子计算机</a:t>
            </a:r>
            <a:r>
              <a:rPr lang="en-US" altLang="zh-CN" sz="2400" b="0" dirty="0">
                <a:effectLst/>
                <a:latin typeface="华文中宋" panose="02010600040101010101" pitchFamily="2" charset="-122"/>
                <a:ea typeface="华文中宋" panose="02010600040101010101" pitchFamily="2" charset="-122"/>
              </a:rPr>
              <a:t>ENIAC </a:t>
            </a:r>
            <a:r>
              <a:rPr lang="zh-CN" altLang="en-US" sz="2400" b="0" dirty="0">
                <a:effectLst/>
                <a:latin typeface="华文中宋" panose="02010600040101010101" pitchFamily="2" charset="-122"/>
                <a:ea typeface="华文中宋" panose="02010600040101010101" pitchFamily="2" charset="-122"/>
              </a:rPr>
              <a:t>重</a:t>
            </a:r>
            <a:r>
              <a:rPr lang="en-US" altLang="zh-CN" sz="2400" b="0" dirty="0">
                <a:effectLst/>
                <a:latin typeface="华文中宋" panose="02010600040101010101" pitchFamily="2" charset="-122"/>
                <a:ea typeface="华文中宋" panose="02010600040101010101" pitchFamily="2" charset="-122"/>
              </a:rPr>
              <a:t>30</a:t>
            </a:r>
            <a:r>
              <a:rPr lang="zh-CN" altLang="en-US" sz="2400" b="0" dirty="0">
                <a:effectLst/>
                <a:latin typeface="华文中宋" panose="02010600040101010101" pitchFamily="2" charset="-122"/>
                <a:ea typeface="华文中宋" panose="02010600040101010101" pitchFamily="2" charset="-122"/>
              </a:rPr>
              <a:t>吨，占地</a:t>
            </a:r>
            <a:r>
              <a:rPr lang="en-US" altLang="zh-CN" sz="2400" b="0" dirty="0">
                <a:effectLst/>
                <a:latin typeface="华文中宋" panose="02010600040101010101" pitchFamily="2" charset="-122"/>
                <a:ea typeface="华文中宋" panose="02010600040101010101" pitchFamily="2" charset="-122"/>
              </a:rPr>
              <a:t>170</a:t>
            </a:r>
            <a:r>
              <a:rPr lang="zh-CN" altLang="en-US" sz="2400" b="0" dirty="0">
                <a:effectLst/>
                <a:latin typeface="华文中宋" panose="02010600040101010101" pitchFamily="2" charset="-122"/>
                <a:ea typeface="华文中宋" panose="02010600040101010101" pitchFamily="2" charset="-122"/>
              </a:rPr>
              <a:t>平方米，装有</a:t>
            </a:r>
            <a:r>
              <a:rPr lang="en-US" altLang="zh-CN" sz="2400" b="0" dirty="0">
                <a:effectLst/>
                <a:latin typeface="华文中宋" panose="02010600040101010101" pitchFamily="2" charset="-122"/>
                <a:ea typeface="华文中宋" panose="02010600040101010101" pitchFamily="2" charset="-122"/>
              </a:rPr>
              <a:t>18800</a:t>
            </a:r>
            <a:r>
              <a:rPr lang="zh-CN" altLang="en-US" sz="2400" b="0" dirty="0">
                <a:effectLst/>
                <a:latin typeface="华文中宋" panose="02010600040101010101" pitchFamily="2" charset="-122"/>
                <a:ea typeface="华文中宋" panose="02010600040101010101" pitchFamily="2" charset="-122"/>
              </a:rPr>
              <a:t>只电子管。它是</a:t>
            </a:r>
            <a:r>
              <a:rPr lang="en-US" altLang="zh-CN" sz="2400" b="0" dirty="0">
                <a:effectLst/>
                <a:highlight>
                  <a:srgbClr val="FFFF00"/>
                </a:highlight>
                <a:latin typeface="华文中宋" panose="02010600040101010101" pitchFamily="2" charset="-122"/>
                <a:ea typeface="华文中宋" panose="02010600040101010101" pitchFamily="2" charset="-122"/>
              </a:rPr>
              <a:t>1946</a:t>
            </a:r>
            <a:r>
              <a:rPr lang="zh-CN" altLang="en-US" sz="2400" b="0" dirty="0">
                <a:effectLst/>
                <a:highlight>
                  <a:srgbClr val="FFFF00"/>
                </a:highlight>
                <a:latin typeface="华文中宋" panose="02010600040101010101" pitchFamily="2" charset="-122"/>
                <a:ea typeface="华文中宋" panose="02010600040101010101" pitchFamily="2" charset="-122"/>
              </a:rPr>
              <a:t>年，在美国宾夕法尼亚大学诞生的</a:t>
            </a:r>
            <a:r>
              <a:rPr lang="zh-CN" altLang="en-US" sz="2400" b="0" dirty="0">
                <a:effectLst/>
                <a:latin typeface="华文中宋" panose="02010600040101010101" pitchFamily="2" charset="-122"/>
                <a:ea typeface="华文中宋" panose="02010600040101010101" pitchFamily="2" charset="-122"/>
              </a:rPr>
              <a:t>。</a:t>
            </a:r>
            <a:endParaRPr lang="en-US" altLang="zh-CN" sz="2400" b="0" dirty="0">
              <a:effectLst/>
              <a:latin typeface="华文中宋" panose="02010600040101010101" pitchFamily="2" charset="-122"/>
              <a:ea typeface="华文中宋" panose="02010600040101010101" pitchFamily="2" charset="-122"/>
            </a:endParaRPr>
          </a:p>
          <a:p>
            <a:pPr marL="820722" indent="-457200">
              <a:lnSpc>
                <a:spcPct val="150000"/>
              </a:lnSpc>
              <a:buFont typeface="Arial" panose="020B0604020202020204" pitchFamily="34" charset="0"/>
              <a:buChar char="•"/>
              <a:defRPr/>
            </a:pPr>
            <a:r>
              <a:rPr lang="en-US" altLang="zh-CN" sz="2400" b="0" dirty="0">
                <a:effectLst/>
                <a:latin typeface="华文中宋" panose="02010600040101010101" pitchFamily="2" charset="-122"/>
                <a:ea typeface="华文中宋" panose="02010600040101010101" pitchFamily="2" charset="-122"/>
              </a:rPr>
              <a:t>20</a:t>
            </a:r>
            <a:r>
              <a:rPr lang="zh-CN" altLang="en-US" sz="2400" b="0" dirty="0">
                <a:effectLst/>
                <a:latin typeface="华文中宋" panose="02010600040101010101" pitchFamily="2" charset="-122"/>
                <a:ea typeface="华文中宋" panose="02010600040101010101" pitchFamily="2" charset="-122"/>
              </a:rPr>
              <a:t>世纪</a:t>
            </a:r>
            <a:r>
              <a:rPr lang="en-US" altLang="zh-CN" sz="2400" b="0" dirty="0">
                <a:effectLst/>
                <a:latin typeface="华文中宋" panose="02010600040101010101" pitchFamily="2" charset="-122"/>
                <a:ea typeface="华文中宋" panose="02010600040101010101" pitchFamily="2" charset="-122"/>
              </a:rPr>
              <a:t>50</a:t>
            </a:r>
            <a:r>
              <a:rPr lang="zh-CN" altLang="en-US" sz="2400" b="0" dirty="0">
                <a:effectLst/>
                <a:latin typeface="华文中宋" panose="02010600040101010101" pitchFamily="2" charset="-122"/>
                <a:ea typeface="华文中宋" panose="02010600040101010101" pitchFamily="2" charset="-122"/>
              </a:rPr>
              <a:t>年代，软件伴随着第一台电子计算机的问世诞生了。</a:t>
            </a:r>
            <a:r>
              <a:rPr lang="en-US" altLang="zh-CN" sz="2400" b="0" dirty="0">
                <a:effectLst/>
                <a:highlight>
                  <a:srgbClr val="FFFF00"/>
                </a:highlight>
                <a:latin typeface="华文中宋" panose="02010600040101010101" pitchFamily="2" charset="-122"/>
                <a:ea typeface="华文中宋" panose="02010600040101010101" pitchFamily="2" charset="-122"/>
              </a:rPr>
              <a:t>1960</a:t>
            </a:r>
            <a:r>
              <a:rPr lang="zh-CN" altLang="en-US" sz="2400" b="0" dirty="0">
                <a:effectLst/>
                <a:highlight>
                  <a:srgbClr val="FFFF00"/>
                </a:highlight>
                <a:latin typeface="华文中宋" panose="02010600040101010101" pitchFamily="2" charset="-122"/>
                <a:ea typeface="华文中宋" panose="02010600040101010101" pitchFamily="2" charset="-122"/>
              </a:rPr>
              <a:t>年代美国大学里开始出现授予计算机专业的学位，教人们写软件</a:t>
            </a:r>
            <a:r>
              <a:rPr lang="zh-CN" altLang="en-US" sz="2400" b="0" dirty="0">
                <a:effectLst/>
                <a:latin typeface="华文中宋" panose="02010600040101010101" pitchFamily="2" charset="-122"/>
                <a:ea typeface="华文中宋" panose="02010600040101010101" pitchFamily="2" charset="-122"/>
              </a:rPr>
              <a:t>。</a:t>
            </a:r>
            <a:endParaRPr lang="en-US" altLang="zh-CN" sz="2400" b="0" dirty="0">
              <a:effectLst/>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dirty="0"/>
          </a:p>
          <a:p>
            <a:pPr>
              <a:defRPr/>
            </a:pPr>
            <a:endParaRPr lang="en-US" altLang="zh-CN" dirty="0"/>
          </a:p>
        </p:txBody>
      </p:sp>
      <p:pic>
        <p:nvPicPr>
          <p:cNvPr id="10" name="图片 3">
            <a:extLst>
              <a:ext uri="{FF2B5EF4-FFF2-40B4-BE49-F238E27FC236}">
                <a16:creationId xmlns:a16="http://schemas.microsoft.com/office/drawing/2014/main" id="{91FA814C-359F-49E2-A6D3-F5DFD4A53FBB}"/>
              </a:ext>
            </a:extLst>
          </p:cNvPr>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9085311" y="4800575"/>
            <a:ext cx="2806544" cy="16239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2412A702-FDAA-477B-BF55-ED6FC0DDDF40}"/>
              </a:ext>
            </a:extLst>
          </p:cNvPr>
          <p:cNvSpPr txBox="1"/>
          <p:nvPr/>
        </p:nvSpPr>
        <p:spPr>
          <a:xfrm>
            <a:off x="479376" y="248104"/>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489315214"/>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9" name="内容占位符 2">
            <a:extLst>
              <a:ext uri="{FF2B5EF4-FFF2-40B4-BE49-F238E27FC236}">
                <a16:creationId xmlns:a16="http://schemas.microsoft.com/office/drawing/2014/main" id="{86649398-D910-44EC-92CB-6A3E589A007F}"/>
              </a:ext>
            </a:extLst>
          </p:cNvPr>
          <p:cNvSpPr>
            <a:spLocks noGrp="1"/>
          </p:cNvSpPr>
          <p:nvPr>
            <p:ph idx="1"/>
          </p:nvPr>
        </p:nvSpPr>
        <p:spPr>
          <a:xfrm>
            <a:off x="566851" y="1071191"/>
            <a:ext cx="10914282" cy="5455022"/>
          </a:xfrm>
        </p:spPr>
        <p:txBody>
          <a:bodyPr/>
          <a:lstStyle/>
          <a:p>
            <a:pPr marL="0" indent="0">
              <a:lnSpc>
                <a:spcPct val="150000"/>
              </a:lnSpc>
              <a:spcBef>
                <a:spcPts val="0"/>
              </a:spcBef>
              <a:spcAft>
                <a:spcPts val="0"/>
              </a:spcAft>
              <a:buNone/>
              <a:defRPr/>
            </a:pPr>
            <a:r>
              <a:rPr lang="zh-CN" altLang="en-US" sz="2400" b="0" dirty="0">
                <a:effectLst/>
                <a:latin typeface="华文中宋" panose="02010600040101010101" pitchFamily="2" charset="-122"/>
                <a:ea typeface="华文中宋" panose="02010600040101010101" pitchFamily="2" charset="-122"/>
              </a:rPr>
              <a:t>从</a:t>
            </a:r>
            <a:r>
              <a:rPr lang="en-US" altLang="zh-CN" sz="2400" b="0" dirty="0">
                <a:effectLst/>
                <a:latin typeface="+mn-lt"/>
                <a:ea typeface="华文中宋" panose="02010600040101010101" pitchFamily="2" charset="-122"/>
              </a:rPr>
              <a:t>ENIAC</a:t>
            </a:r>
            <a:r>
              <a:rPr lang="zh-CN" altLang="en-US" sz="2400" b="0" dirty="0">
                <a:effectLst/>
                <a:latin typeface="+mn-lt"/>
                <a:ea typeface="华文中宋" panose="02010600040101010101" pitchFamily="2" charset="-122"/>
              </a:rPr>
              <a:t>到</a:t>
            </a:r>
            <a:r>
              <a:rPr lang="en-US" altLang="zh-CN" sz="2400" b="0" dirty="0">
                <a:effectLst/>
                <a:latin typeface="+mn-lt"/>
                <a:ea typeface="华文中宋" panose="02010600040101010101" pitchFamily="2" charset="-122"/>
              </a:rPr>
              <a:t>EDVAC</a:t>
            </a:r>
            <a:r>
              <a:rPr lang="zh-CN" altLang="en-US" sz="2400" b="0" dirty="0">
                <a:effectLst/>
                <a:latin typeface="华文中宋" panose="02010600040101010101" pitchFamily="2" charset="-122"/>
                <a:ea typeface="华文中宋" panose="02010600040101010101" pitchFamily="2" charset="-122"/>
              </a:rPr>
              <a:t>：</a:t>
            </a:r>
            <a:endParaRPr lang="en-US" altLang="zh-CN" sz="2400" b="0" dirty="0">
              <a:effectLst/>
              <a:latin typeface="华文中宋" panose="02010600040101010101" pitchFamily="2" charset="-122"/>
              <a:ea typeface="华文中宋" panose="02010600040101010101" pitchFamily="2" charset="-122"/>
            </a:endParaRPr>
          </a:p>
          <a:p>
            <a:pPr marL="0" indent="-457200">
              <a:lnSpc>
                <a:spcPct val="150000"/>
              </a:lnSpc>
              <a:spcBef>
                <a:spcPts val="0"/>
              </a:spcBef>
              <a:spcAft>
                <a:spcPts val="0"/>
              </a:spcAft>
              <a:buFont typeface="Arial" panose="020B0604020202020204" pitchFamily="34" charset="0"/>
              <a:buChar char="•"/>
              <a:defRPr/>
            </a:pPr>
            <a:r>
              <a:rPr lang="en-US" altLang="zh-CN" sz="2400" b="0" dirty="0">
                <a:effectLst/>
                <a:latin typeface="+mn-lt"/>
                <a:ea typeface="华文中宋" panose="02010600040101010101" pitchFamily="2" charset="-122"/>
              </a:rPr>
              <a:t>ENIAC</a:t>
            </a:r>
            <a:r>
              <a:rPr lang="zh-CN" altLang="en-US" sz="2400" b="0" dirty="0">
                <a:effectLst/>
                <a:latin typeface="+mn-lt"/>
                <a:ea typeface="华文中宋" panose="02010600040101010101" pitchFamily="2" charset="-122"/>
              </a:rPr>
              <a:t>的缺点</a:t>
            </a:r>
            <a:endParaRPr lang="en-US" altLang="zh-CN" sz="2400" b="0" dirty="0">
              <a:effectLst/>
              <a:latin typeface="+mn-lt"/>
              <a:ea typeface="华文中宋" panose="02010600040101010101" pitchFamily="2" charset="-122"/>
            </a:endParaRPr>
          </a:p>
          <a:p>
            <a:pPr marL="536550" lvl="3" indent="-457200">
              <a:lnSpc>
                <a:spcPct val="150000"/>
              </a:lnSpc>
              <a:spcBef>
                <a:spcPts val="0"/>
              </a:spcBef>
              <a:defRPr/>
            </a:pPr>
            <a:r>
              <a:rPr lang="zh-CN" altLang="en-US" sz="1600" b="0" dirty="0">
                <a:effectLst/>
                <a:latin typeface="华文中宋" panose="02010600040101010101" pitchFamily="2" charset="-122"/>
                <a:ea typeface="华文中宋" panose="02010600040101010101" pitchFamily="2" charset="-122"/>
              </a:rPr>
              <a:t>不是存储程序式的计算机</a:t>
            </a:r>
            <a:endParaRPr lang="en-US" altLang="zh-CN" sz="16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b="0" dirty="0">
                <a:effectLst/>
                <a:latin typeface="华文中宋" panose="02010600040101010101" pitchFamily="2" charset="-122"/>
                <a:ea typeface="华文中宋" panose="02010600040101010101" pitchFamily="2" charset="-122"/>
              </a:rPr>
              <a:t>编程是通过手工插接线进行的</a:t>
            </a:r>
            <a:endParaRPr lang="en-US" altLang="zh-CN" sz="16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b="0" dirty="0">
                <a:latin typeface="+mn-lt"/>
                <a:ea typeface="华文中宋" panose="02010600040101010101" pitchFamily="2" charset="-122"/>
              </a:rPr>
              <a:t>ENIAC</a:t>
            </a:r>
            <a:r>
              <a:rPr lang="zh-CN" altLang="en-US" sz="1600" b="0" dirty="0">
                <a:latin typeface="+mn-lt"/>
                <a:ea typeface="华文中宋" panose="02010600040101010101" pitchFamily="2" charset="-122"/>
              </a:rPr>
              <a:t>：</a:t>
            </a:r>
            <a:r>
              <a:rPr lang="en-US" altLang="zh-CN" sz="1600" b="0" dirty="0">
                <a:latin typeface="+mn-lt"/>
                <a:ea typeface="华文中宋" panose="02010600040101010101" pitchFamily="2" charset="-122"/>
              </a:rPr>
              <a:t>Electronic Numerical Integrator And Computer</a:t>
            </a:r>
            <a:r>
              <a:rPr lang="zh-CN" altLang="en-US" sz="1800" b="0" dirty="0">
                <a:latin typeface="华文中宋" panose="02010600040101010101" pitchFamily="2" charset="-122"/>
                <a:ea typeface="华文中宋" panose="02010600040101010101" pitchFamily="2" charset="-122"/>
              </a:rPr>
              <a:t>，</a:t>
            </a:r>
            <a:r>
              <a:rPr lang="zh-CN" altLang="zh-CN" sz="1800" b="0" dirty="0">
                <a:latin typeface="华文中宋" panose="02010600040101010101" pitchFamily="2" charset="-122"/>
                <a:ea typeface="华文中宋" panose="02010600040101010101" pitchFamily="2" charset="-122"/>
              </a:rPr>
              <a:t>电子数字积分计算机</a:t>
            </a:r>
            <a:endParaRPr lang="en-US" altLang="zh-CN" sz="1800" b="0" dirty="0">
              <a:latin typeface="华文中宋" panose="02010600040101010101" pitchFamily="2" charset="-122"/>
              <a:ea typeface="华文中宋" panose="02010600040101010101" pitchFamily="2" charset="-122"/>
            </a:endParaRPr>
          </a:p>
          <a:p>
            <a:pPr marL="0" indent="-457200">
              <a:lnSpc>
                <a:spcPct val="150000"/>
              </a:lnSpc>
              <a:spcBef>
                <a:spcPts val="0"/>
              </a:spcBef>
              <a:spcAft>
                <a:spcPts val="0"/>
              </a:spcAft>
              <a:buFont typeface="Arial" panose="020B0604020202020204" pitchFamily="34" charset="0"/>
              <a:buChar char="•"/>
              <a:defRPr/>
            </a:pPr>
            <a:r>
              <a:rPr lang="en-US" altLang="zh-CN" sz="2400" b="0" dirty="0">
                <a:effectLst/>
                <a:latin typeface="+mn-lt"/>
                <a:ea typeface="华文中宋" panose="02010600040101010101" pitchFamily="2" charset="-122"/>
              </a:rPr>
              <a:t>EDVAC</a:t>
            </a:r>
            <a:endParaRPr lang="en-US" altLang="zh-CN" sz="2400" b="0" dirty="0">
              <a:effectLs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dirty="0">
                <a:latin typeface="华文中宋" panose="02010600040101010101" pitchFamily="2" charset="-122"/>
                <a:ea typeface="华文中宋" panose="02010600040101010101" pitchFamily="2" charset="-122"/>
              </a:rPr>
              <a:t>EDVAC</a:t>
            </a:r>
            <a:r>
              <a:rPr lang="zh-CN" altLang="en-US" sz="1600" dirty="0">
                <a:latin typeface="华文中宋" panose="02010600040101010101" pitchFamily="2" charset="-122"/>
                <a:ea typeface="华文中宋" panose="02010600040101010101" pitchFamily="2" charset="-122"/>
              </a:rPr>
              <a:t>：</a:t>
            </a:r>
            <a:r>
              <a:rPr lang="en-US" altLang="zh-CN" sz="1600" dirty="0">
                <a:latin typeface="华文中宋" panose="02010600040101010101" pitchFamily="2" charset="-122"/>
                <a:ea typeface="华文中宋" panose="02010600040101010101" pitchFamily="2" charset="-122"/>
              </a:rPr>
              <a:t>Electronic Discrete Variable Automatic Computer,</a:t>
            </a:r>
            <a:r>
              <a:rPr lang="zh-CN" altLang="en-US" sz="1600" dirty="0">
                <a:latin typeface="华文中宋" panose="02010600040101010101" pitchFamily="2" charset="-122"/>
                <a:ea typeface="华文中宋" panose="02010600040101010101" pitchFamily="2" charset="-122"/>
              </a:rPr>
              <a:t>电子离散变量自动计算机</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dirty="0">
                <a:latin typeface="华文中宋" panose="02010600040101010101" pitchFamily="2" charset="-122"/>
                <a:ea typeface="华文中宋" panose="02010600040101010101" pitchFamily="2" charset="-122"/>
              </a:rPr>
              <a:t>1945</a:t>
            </a:r>
            <a:r>
              <a:rPr lang="zh-CN" altLang="en-US" sz="1600" dirty="0">
                <a:latin typeface="华文中宋" panose="02010600040101010101" pitchFamily="2" charset="-122"/>
                <a:ea typeface="华文中宋" panose="02010600040101010101" pitchFamily="2" charset="-122"/>
              </a:rPr>
              <a:t>年</a:t>
            </a:r>
            <a:r>
              <a:rPr lang="en-US" altLang="zh-CN" sz="1600" dirty="0">
                <a:latin typeface="华文中宋" panose="02010600040101010101" pitchFamily="2" charset="-122"/>
                <a:ea typeface="华文中宋" panose="02010600040101010101" pitchFamily="2" charset="-122"/>
              </a:rPr>
              <a:t>3</a:t>
            </a:r>
            <a:r>
              <a:rPr lang="zh-CN" altLang="en-US" sz="1600" dirty="0">
                <a:latin typeface="华文中宋" panose="02010600040101010101" pitchFamily="2" charset="-122"/>
                <a:ea typeface="华文中宋" panose="02010600040101010101" pitchFamily="2" charset="-122"/>
              </a:rPr>
              <a:t>月，冯诺依曼与</a:t>
            </a:r>
            <a:r>
              <a:rPr lang="en-US" altLang="zh-CN" sz="1600" dirty="0">
                <a:latin typeface="华文中宋" panose="02010600040101010101" pitchFamily="2" charset="-122"/>
                <a:ea typeface="华文中宋" panose="02010600040101010101" pitchFamily="2" charset="-122"/>
              </a:rPr>
              <a:t>Mauchly</a:t>
            </a:r>
            <a:r>
              <a:rPr lang="zh-CN" altLang="en-US" sz="1600" dirty="0">
                <a:latin typeface="华文中宋" panose="02010600040101010101" pitchFamily="2" charset="-122"/>
                <a:ea typeface="华文中宋" panose="02010600040101010101" pitchFamily="2" charset="-122"/>
              </a:rPr>
              <a:t>和</a:t>
            </a:r>
            <a:r>
              <a:rPr lang="en-US" altLang="zh-CN" sz="1600" dirty="0">
                <a:latin typeface="华文中宋" panose="02010600040101010101" pitchFamily="2" charset="-122"/>
                <a:ea typeface="华文中宋" panose="02010600040101010101" pitchFamily="2" charset="-122"/>
              </a:rPr>
              <a:t>Eckert</a:t>
            </a:r>
            <a:r>
              <a:rPr lang="zh-CN" altLang="en-US" sz="1600" dirty="0">
                <a:latin typeface="华文中宋" panose="02010600040101010101" pitchFamily="2" charset="-122"/>
                <a:ea typeface="华文中宋" panose="02010600040101010101" pitchFamily="2" charset="-122"/>
              </a:rPr>
              <a:t>进行了两天的讨论，拟定了存储程序式的电子计算机方案，冯诺依曼于</a:t>
            </a:r>
            <a:r>
              <a:rPr lang="en-US" altLang="zh-CN" sz="1600" dirty="0">
                <a:latin typeface="华文中宋" panose="02010600040101010101" pitchFamily="2" charset="-122"/>
                <a:ea typeface="华文中宋" panose="02010600040101010101" pitchFamily="2" charset="-122"/>
              </a:rPr>
              <a:t>1945</a:t>
            </a:r>
            <a:r>
              <a:rPr lang="zh-CN" altLang="en-US" sz="1600" dirty="0">
                <a:latin typeface="华文中宋" panose="02010600040101010101" pitchFamily="2" charset="-122"/>
                <a:ea typeface="华文中宋" panose="02010600040101010101" pitchFamily="2" charset="-122"/>
              </a:rPr>
              <a:t>年</a:t>
            </a:r>
            <a:r>
              <a:rPr lang="en-US" altLang="zh-CN" sz="1600" dirty="0">
                <a:latin typeface="华文中宋" panose="02010600040101010101" pitchFamily="2" charset="-122"/>
                <a:ea typeface="华文中宋" panose="02010600040101010101" pitchFamily="2" charset="-122"/>
              </a:rPr>
              <a:t>6</a:t>
            </a:r>
            <a:r>
              <a:rPr lang="zh-CN" altLang="en-US" sz="1600" dirty="0">
                <a:latin typeface="华文中宋" panose="02010600040101010101" pitchFamily="2" charset="-122"/>
                <a:ea typeface="华文中宋" panose="02010600040101010101" pitchFamily="2" charset="-122"/>
              </a:rPr>
              <a:t>月发表：存储程序控制原理。</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rPr>
              <a:t>EDVAC</a:t>
            </a:r>
            <a:r>
              <a:rPr lang="zh-CN" altLang="en-US" sz="1600" b="1" dirty="0">
                <a:solidFill>
                  <a:srgbClr val="C00000"/>
                </a:solidFill>
                <a:highlight>
                  <a:srgbClr val="FFFF00"/>
                </a:highlight>
                <a:latin typeface="华文中宋" panose="02010600040101010101" pitchFamily="2" charset="-122"/>
                <a:ea typeface="华文中宋" panose="02010600040101010101" pitchFamily="2" charset="-122"/>
              </a:rPr>
              <a:t>于</a:t>
            </a:r>
            <a:r>
              <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rPr>
              <a:t>1952</a:t>
            </a:r>
            <a:r>
              <a:rPr lang="zh-CN" altLang="en-US" sz="1600" b="1" dirty="0">
                <a:solidFill>
                  <a:srgbClr val="C00000"/>
                </a:solidFill>
                <a:highlight>
                  <a:srgbClr val="FFFF00"/>
                </a:highlight>
                <a:latin typeface="华文中宋" panose="02010600040101010101" pitchFamily="2" charset="-122"/>
                <a:ea typeface="华文中宋" panose="02010600040101010101" pitchFamily="2" charset="-122"/>
              </a:rPr>
              <a:t>年制造完成</a:t>
            </a:r>
            <a:endParaRPr lang="en-US" altLang="zh-CN" sz="1600" b="1" dirty="0">
              <a:solidFill>
                <a:srgbClr val="C00000"/>
              </a:solidFill>
              <a:highlight>
                <a:srgbClr val="FFFF00"/>
              </a:highlight>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dirty="0">
                <a:latin typeface="华文中宋" panose="02010600040101010101" pitchFamily="2" charset="-122"/>
                <a:ea typeface="华文中宋" panose="02010600040101010101" pitchFamily="2" charset="-122"/>
              </a:rPr>
              <a:t>是世界上第一台存储程序计算机</a:t>
            </a:r>
            <a:endParaRPr lang="en-US" altLang="zh-CN" sz="1600" dirty="0">
              <a:latin typeface="华文中宋" panose="02010600040101010101" pitchFamily="2" charset="-122"/>
              <a:ea typeface="华文中宋" panose="02010600040101010101" pitchFamily="2" charset="-122"/>
            </a:endParaRPr>
          </a:p>
          <a:p>
            <a:pPr marL="536550" lvl="3" indent="-457200">
              <a:lnSpc>
                <a:spcPct val="150000"/>
              </a:lnSpc>
              <a:spcBef>
                <a:spcPts val="0"/>
              </a:spcBef>
              <a:defRPr/>
            </a:pPr>
            <a:r>
              <a:rPr lang="zh-CN" altLang="en-US" sz="1600" dirty="0">
                <a:latin typeface="华文中宋" panose="02010600040101010101" pitchFamily="2" charset="-122"/>
                <a:ea typeface="华文中宋" panose="02010600040101010101" pitchFamily="2" charset="-122"/>
              </a:rPr>
              <a:t>是所有计算机的原型和范本</a:t>
            </a:r>
            <a:endParaRPr lang="en-US" altLang="zh-CN" sz="1600" dirty="0">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dirty="0"/>
          </a:p>
          <a:p>
            <a:pPr>
              <a:defRPr/>
            </a:pPr>
            <a:endParaRPr lang="en-US" altLang="zh-CN" dirty="0"/>
          </a:p>
        </p:txBody>
      </p:sp>
      <p:pic>
        <p:nvPicPr>
          <p:cNvPr id="10" name="图片 3">
            <a:extLst>
              <a:ext uri="{FF2B5EF4-FFF2-40B4-BE49-F238E27FC236}">
                <a16:creationId xmlns:a16="http://schemas.microsoft.com/office/drawing/2014/main" id="{91FA814C-359F-49E2-A6D3-F5DFD4A53FB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798834" y="1052736"/>
            <a:ext cx="2806544" cy="180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a:extLst>
              <a:ext uri="{FF2B5EF4-FFF2-40B4-BE49-F238E27FC236}">
                <a16:creationId xmlns:a16="http://schemas.microsoft.com/office/drawing/2014/main" id="{84076460-B744-48F4-B018-779D491B75D7}"/>
              </a:ext>
            </a:extLst>
          </p:cNvPr>
          <p:cNvPicPr>
            <a:picLocks noChangeAspect="1"/>
          </p:cNvPicPr>
          <p:nvPr/>
        </p:nvPicPr>
        <p:blipFill>
          <a:blip r:embed="rId4"/>
          <a:stretch>
            <a:fillRect/>
          </a:stretch>
        </p:blipFill>
        <p:spPr>
          <a:xfrm>
            <a:off x="5758304" y="1071191"/>
            <a:ext cx="2983868" cy="1793068"/>
          </a:xfrm>
          <a:prstGeom prst="rect">
            <a:avLst/>
          </a:prstGeom>
        </p:spPr>
      </p:pic>
      <p:pic>
        <p:nvPicPr>
          <p:cNvPr id="11" name="图片 10">
            <a:extLst>
              <a:ext uri="{FF2B5EF4-FFF2-40B4-BE49-F238E27FC236}">
                <a16:creationId xmlns:a16="http://schemas.microsoft.com/office/drawing/2014/main" id="{CD8AF4D1-6AA6-4125-A425-4DB2F94A7DBD}"/>
              </a:ext>
            </a:extLst>
          </p:cNvPr>
          <p:cNvPicPr>
            <a:picLocks noChangeAspect="1"/>
          </p:cNvPicPr>
          <p:nvPr/>
        </p:nvPicPr>
        <p:blipFill>
          <a:blip r:embed="rId5"/>
          <a:stretch>
            <a:fillRect/>
          </a:stretch>
        </p:blipFill>
        <p:spPr>
          <a:xfrm>
            <a:off x="4885809" y="4829101"/>
            <a:ext cx="1224136" cy="1645325"/>
          </a:xfrm>
          <a:prstGeom prst="rect">
            <a:avLst/>
          </a:prstGeom>
        </p:spPr>
      </p:pic>
      <p:pic>
        <p:nvPicPr>
          <p:cNvPr id="12" name="图片 11">
            <a:extLst>
              <a:ext uri="{FF2B5EF4-FFF2-40B4-BE49-F238E27FC236}">
                <a16:creationId xmlns:a16="http://schemas.microsoft.com/office/drawing/2014/main" id="{A0519DDB-22F3-4AE2-BF6A-23F29CBF31C7}"/>
              </a:ext>
            </a:extLst>
          </p:cNvPr>
          <p:cNvPicPr>
            <a:picLocks noChangeAspect="1"/>
          </p:cNvPicPr>
          <p:nvPr/>
        </p:nvPicPr>
        <p:blipFill>
          <a:blip r:embed="rId6"/>
          <a:stretch>
            <a:fillRect/>
          </a:stretch>
        </p:blipFill>
        <p:spPr>
          <a:xfrm>
            <a:off x="6238494" y="4829101"/>
            <a:ext cx="1081642" cy="1617534"/>
          </a:xfrm>
          <a:prstGeom prst="rect">
            <a:avLst/>
          </a:prstGeom>
        </p:spPr>
      </p:pic>
      <p:pic>
        <p:nvPicPr>
          <p:cNvPr id="13" name="图片 12">
            <a:extLst>
              <a:ext uri="{FF2B5EF4-FFF2-40B4-BE49-F238E27FC236}">
                <a16:creationId xmlns:a16="http://schemas.microsoft.com/office/drawing/2014/main" id="{F19463BB-076F-4E0B-8444-D0CA2B2ED86C}"/>
              </a:ext>
            </a:extLst>
          </p:cNvPr>
          <p:cNvPicPr>
            <a:picLocks noChangeAspect="1"/>
          </p:cNvPicPr>
          <p:nvPr/>
        </p:nvPicPr>
        <p:blipFill>
          <a:blip r:embed="rId7"/>
          <a:stretch>
            <a:fillRect/>
          </a:stretch>
        </p:blipFill>
        <p:spPr>
          <a:xfrm>
            <a:off x="7392144" y="4856893"/>
            <a:ext cx="4257100" cy="1617533"/>
          </a:xfrm>
          <a:prstGeom prst="rect">
            <a:avLst/>
          </a:prstGeom>
        </p:spPr>
      </p:pic>
      <p:cxnSp>
        <p:nvCxnSpPr>
          <p:cNvPr id="14" name="直接连接符 13">
            <a:extLst>
              <a:ext uri="{FF2B5EF4-FFF2-40B4-BE49-F238E27FC236}">
                <a16:creationId xmlns:a16="http://schemas.microsoft.com/office/drawing/2014/main" id="{0CCD75B1-D23B-4734-A658-524A7A3DD5CD}"/>
              </a:ext>
            </a:extLst>
          </p:cNvPr>
          <p:cNvCxnSpPr>
            <a:cxnSpLocks/>
          </p:cNvCxnSpPr>
          <p:nvPr/>
        </p:nvCxnSpPr>
        <p:spPr bwMode="auto">
          <a:xfrm>
            <a:off x="1127448" y="2204864"/>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8D6BEA6B-FC2B-4E8F-8ECB-84848B3AFCF4}"/>
              </a:ext>
            </a:extLst>
          </p:cNvPr>
          <p:cNvCxnSpPr>
            <a:cxnSpLocks/>
          </p:cNvCxnSpPr>
          <p:nvPr/>
        </p:nvCxnSpPr>
        <p:spPr bwMode="auto">
          <a:xfrm>
            <a:off x="1127448" y="3861048"/>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AEB18E2-57C4-482B-ACBB-A668422822D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7" name="直接连接符 16">
            <a:extLst>
              <a:ext uri="{FF2B5EF4-FFF2-40B4-BE49-F238E27FC236}">
                <a16:creationId xmlns:a16="http://schemas.microsoft.com/office/drawing/2014/main" id="{F40FE3B7-6928-4E78-B0FA-1E73BB2AC3E1}"/>
              </a:ext>
            </a:extLst>
          </p:cNvPr>
          <p:cNvCxnSpPr>
            <a:cxnSpLocks/>
          </p:cNvCxnSpPr>
          <p:nvPr/>
        </p:nvCxnSpPr>
        <p:spPr bwMode="auto">
          <a:xfrm>
            <a:off x="1199456" y="6093296"/>
            <a:ext cx="2945482"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36798289"/>
      </p:ext>
    </p:extLst>
  </p:cSld>
  <p:clrMapOvr>
    <a:masterClrMapping/>
  </p:clrMapOvr>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548680"/>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4331BEF3-37B1-4A65-801E-8F7E76FDF247}"/>
              </a:ext>
            </a:extLst>
          </p:cNvPr>
          <p:cNvPicPr>
            <a:picLocks noChangeAspect="1"/>
          </p:cNvPicPr>
          <p:nvPr/>
        </p:nvPicPr>
        <p:blipFill>
          <a:blip r:embed="rId4"/>
          <a:stretch>
            <a:fillRect/>
          </a:stretch>
        </p:blipFill>
        <p:spPr>
          <a:xfrm>
            <a:off x="623392" y="1052736"/>
            <a:ext cx="8524937" cy="976320"/>
          </a:xfrm>
          <a:prstGeom prst="rect">
            <a:avLst/>
          </a:prstGeom>
        </p:spPr>
      </p:pic>
      <p:pic>
        <p:nvPicPr>
          <p:cNvPr id="6" name="图片 5">
            <a:extLst>
              <a:ext uri="{FF2B5EF4-FFF2-40B4-BE49-F238E27FC236}">
                <a16:creationId xmlns:a16="http://schemas.microsoft.com/office/drawing/2014/main" id="{E7AFC747-EAFA-4DC9-BFD1-6264EF68FFB1}"/>
              </a:ext>
            </a:extLst>
          </p:cNvPr>
          <p:cNvPicPr>
            <a:picLocks noChangeAspect="1"/>
          </p:cNvPicPr>
          <p:nvPr/>
        </p:nvPicPr>
        <p:blipFill>
          <a:blip r:embed="rId5"/>
          <a:stretch>
            <a:fillRect/>
          </a:stretch>
        </p:blipFill>
        <p:spPr>
          <a:xfrm>
            <a:off x="623392" y="2204864"/>
            <a:ext cx="4857786" cy="280990"/>
          </a:xfrm>
          <a:prstGeom prst="rect">
            <a:avLst/>
          </a:prstGeom>
        </p:spPr>
      </p:pic>
      <p:pic>
        <p:nvPicPr>
          <p:cNvPr id="7" name="图片 6">
            <a:extLst>
              <a:ext uri="{FF2B5EF4-FFF2-40B4-BE49-F238E27FC236}">
                <a16:creationId xmlns:a16="http://schemas.microsoft.com/office/drawing/2014/main" id="{B4AF525C-7A1E-4F16-9CE1-80347CFB589A}"/>
              </a:ext>
            </a:extLst>
          </p:cNvPr>
          <p:cNvPicPr>
            <a:picLocks noChangeAspect="1"/>
          </p:cNvPicPr>
          <p:nvPr/>
        </p:nvPicPr>
        <p:blipFill>
          <a:blip r:embed="rId6"/>
          <a:stretch>
            <a:fillRect/>
          </a:stretch>
        </p:blipFill>
        <p:spPr>
          <a:xfrm>
            <a:off x="9192344" y="1124744"/>
            <a:ext cx="936104" cy="1324656"/>
          </a:xfrm>
          <a:prstGeom prst="rect">
            <a:avLst/>
          </a:prstGeom>
        </p:spPr>
      </p:pic>
      <p:pic>
        <p:nvPicPr>
          <p:cNvPr id="8" name="图片 7">
            <a:extLst>
              <a:ext uri="{FF2B5EF4-FFF2-40B4-BE49-F238E27FC236}">
                <a16:creationId xmlns:a16="http://schemas.microsoft.com/office/drawing/2014/main" id="{89DD55D9-E26E-4847-9F17-A9B20583F71E}"/>
              </a:ext>
            </a:extLst>
          </p:cNvPr>
          <p:cNvPicPr>
            <a:picLocks noChangeAspect="1"/>
          </p:cNvPicPr>
          <p:nvPr/>
        </p:nvPicPr>
        <p:blipFill>
          <a:blip r:embed="rId7"/>
          <a:stretch>
            <a:fillRect/>
          </a:stretch>
        </p:blipFill>
        <p:spPr>
          <a:xfrm>
            <a:off x="10128448" y="1124744"/>
            <a:ext cx="822023" cy="1324656"/>
          </a:xfrm>
          <a:prstGeom prst="rect">
            <a:avLst/>
          </a:prstGeom>
        </p:spPr>
      </p:pic>
      <p:pic>
        <p:nvPicPr>
          <p:cNvPr id="9" name="图片 8">
            <a:extLst>
              <a:ext uri="{FF2B5EF4-FFF2-40B4-BE49-F238E27FC236}">
                <a16:creationId xmlns:a16="http://schemas.microsoft.com/office/drawing/2014/main" id="{B56E9943-B82A-4A89-86BB-5CBE9B91D73D}"/>
              </a:ext>
            </a:extLst>
          </p:cNvPr>
          <p:cNvPicPr>
            <a:picLocks noChangeAspect="1"/>
          </p:cNvPicPr>
          <p:nvPr/>
        </p:nvPicPr>
        <p:blipFill>
          <a:blip r:embed="rId8"/>
          <a:stretch>
            <a:fillRect/>
          </a:stretch>
        </p:blipFill>
        <p:spPr>
          <a:xfrm>
            <a:off x="10920536" y="1124744"/>
            <a:ext cx="936103" cy="1324656"/>
          </a:xfrm>
          <a:prstGeom prst="rect">
            <a:avLst/>
          </a:prstGeom>
        </p:spPr>
      </p:pic>
      <p:pic>
        <p:nvPicPr>
          <p:cNvPr id="10" name="图片 9">
            <a:extLst>
              <a:ext uri="{FF2B5EF4-FFF2-40B4-BE49-F238E27FC236}">
                <a16:creationId xmlns:a16="http://schemas.microsoft.com/office/drawing/2014/main" id="{E4192845-768C-499D-B4CE-7ED7F70E3308}"/>
              </a:ext>
            </a:extLst>
          </p:cNvPr>
          <p:cNvPicPr>
            <a:picLocks noChangeAspect="1"/>
          </p:cNvPicPr>
          <p:nvPr/>
        </p:nvPicPr>
        <p:blipFill>
          <a:blip r:embed="rId9"/>
          <a:stretch>
            <a:fillRect/>
          </a:stretch>
        </p:blipFill>
        <p:spPr>
          <a:xfrm>
            <a:off x="590874" y="2708920"/>
            <a:ext cx="5853155" cy="276227"/>
          </a:xfrm>
          <a:prstGeom prst="rect">
            <a:avLst/>
          </a:prstGeom>
        </p:spPr>
      </p:pic>
      <p:pic>
        <p:nvPicPr>
          <p:cNvPr id="11" name="图片 10">
            <a:extLst>
              <a:ext uri="{FF2B5EF4-FFF2-40B4-BE49-F238E27FC236}">
                <a16:creationId xmlns:a16="http://schemas.microsoft.com/office/drawing/2014/main" id="{FBEBEC4C-1F6B-4C30-A9E3-E0E7A8C85D92}"/>
              </a:ext>
            </a:extLst>
          </p:cNvPr>
          <p:cNvPicPr>
            <a:picLocks noChangeAspect="1"/>
          </p:cNvPicPr>
          <p:nvPr/>
        </p:nvPicPr>
        <p:blipFill>
          <a:blip r:embed="rId10"/>
          <a:stretch>
            <a:fillRect/>
          </a:stretch>
        </p:blipFill>
        <p:spPr>
          <a:xfrm>
            <a:off x="551385" y="3302127"/>
            <a:ext cx="8424936" cy="3315339"/>
          </a:xfrm>
          <a:prstGeom prst="rect">
            <a:avLst/>
          </a:prstGeom>
        </p:spPr>
      </p:pic>
      <p:pic>
        <p:nvPicPr>
          <p:cNvPr id="12" name="图片 11">
            <a:extLst>
              <a:ext uri="{FF2B5EF4-FFF2-40B4-BE49-F238E27FC236}">
                <a16:creationId xmlns:a16="http://schemas.microsoft.com/office/drawing/2014/main" id="{F56FE511-1AD7-413D-9627-C9914C5D10A2}"/>
              </a:ext>
            </a:extLst>
          </p:cNvPr>
          <p:cNvPicPr>
            <a:picLocks noChangeAspect="1"/>
          </p:cNvPicPr>
          <p:nvPr/>
        </p:nvPicPr>
        <p:blipFill>
          <a:blip r:embed="rId11"/>
          <a:stretch>
            <a:fillRect/>
          </a:stretch>
        </p:blipFill>
        <p:spPr>
          <a:xfrm>
            <a:off x="9174270" y="2708920"/>
            <a:ext cx="2682369" cy="3756746"/>
          </a:xfrm>
          <a:prstGeom prst="rect">
            <a:avLst/>
          </a:prstGeom>
        </p:spPr>
      </p:pic>
      <p:cxnSp>
        <p:nvCxnSpPr>
          <p:cNvPr id="14" name="直接连接符 13">
            <a:extLst>
              <a:ext uri="{FF2B5EF4-FFF2-40B4-BE49-F238E27FC236}">
                <a16:creationId xmlns:a16="http://schemas.microsoft.com/office/drawing/2014/main" id="{85A36561-F6E5-49B8-8BC8-6B990DA8BC7F}"/>
              </a:ext>
            </a:extLst>
          </p:cNvPr>
          <p:cNvCxnSpPr/>
          <p:nvPr/>
        </p:nvCxnSpPr>
        <p:spPr bwMode="auto">
          <a:xfrm>
            <a:off x="623392" y="551723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F11589B-726B-4AF7-B26B-D22D85CC636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7" name="直接连接符 16">
            <a:extLst>
              <a:ext uri="{FF2B5EF4-FFF2-40B4-BE49-F238E27FC236}">
                <a16:creationId xmlns:a16="http://schemas.microsoft.com/office/drawing/2014/main" id="{ECEC1828-C22B-4BDF-8227-373210021D88}"/>
              </a:ext>
            </a:extLst>
          </p:cNvPr>
          <p:cNvCxnSpPr>
            <a:cxnSpLocks/>
          </p:cNvCxnSpPr>
          <p:nvPr/>
        </p:nvCxnSpPr>
        <p:spPr bwMode="auto">
          <a:xfrm>
            <a:off x="4295800" y="2485854"/>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8828DF43-C773-4AFB-9F9A-5CA3C48A3F00}"/>
              </a:ext>
            </a:extLst>
          </p:cNvPr>
          <p:cNvCxnSpPr>
            <a:cxnSpLocks/>
          </p:cNvCxnSpPr>
          <p:nvPr/>
        </p:nvCxnSpPr>
        <p:spPr bwMode="auto">
          <a:xfrm>
            <a:off x="623392" y="2985147"/>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1A1A4384-2968-4062-88F7-419A20A3C661}"/>
              </a:ext>
            </a:extLst>
          </p:cNvPr>
          <p:cNvCxnSpPr>
            <a:cxnSpLocks/>
          </p:cNvCxnSpPr>
          <p:nvPr/>
        </p:nvCxnSpPr>
        <p:spPr bwMode="auto">
          <a:xfrm>
            <a:off x="3143672" y="3015886"/>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706083607"/>
      </p:ext>
    </p:extLst>
  </p:cSld>
  <p:clrMapOvr>
    <a:masterClrMapping/>
  </p:clrMapOvr>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2"/>
          <a:stretch>
            <a:fillRect/>
          </a:stretch>
        </p:blipFill>
        <p:spPr>
          <a:xfrm>
            <a:off x="9148329" y="6580348"/>
            <a:ext cx="2996344" cy="235999"/>
          </a:xfrm>
          <a:prstGeom prst="rect">
            <a:avLst/>
          </a:prstGeom>
        </p:spPr>
      </p:pic>
      <p:pic>
        <p:nvPicPr>
          <p:cNvPr id="12" name="图片 11">
            <a:extLst>
              <a:ext uri="{FF2B5EF4-FFF2-40B4-BE49-F238E27FC236}">
                <a16:creationId xmlns:a16="http://schemas.microsoft.com/office/drawing/2014/main" id="{951BA734-BBFE-47D3-A6D2-6CC8EEFA9D50}"/>
              </a:ext>
            </a:extLst>
          </p:cNvPr>
          <p:cNvPicPr>
            <a:picLocks noChangeAspect="1"/>
          </p:cNvPicPr>
          <p:nvPr/>
        </p:nvPicPr>
        <p:blipFill>
          <a:blip r:embed="rId3"/>
          <a:stretch>
            <a:fillRect/>
          </a:stretch>
        </p:blipFill>
        <p:spPr>
          <a:xfrm>
            <a:off x="609104" y="1628800"/>
            <a:ext cx="8539225" cy="2233629"/>
          </a:xfrm>
          <a:prstGeom prst="rect">
            <a:avLst/>
          </a:prstGeom>
        </p:spPr>
      </p:pic>
      <p:pic>
        <p:nvPicPr>
          <p:cNvPr id="13" name="图片 12">
            <a:extLst>
              <a:ext uri="{FF2B5EF4-FFF2-40B4-BE49-F238E27FC236}">
                <a16:creationId xmlns:a16="http://schemas.microsoft.com/office/drawing/2014/main" id="{81830063-4858-4C55-8289-F3B305699208}"/>
              </a:ext>
            </a:extLst>
          </p:cNvPr>
          <p:cNvPicPr>
            <a:picLocks noChangeAspect="1"/>
          </p:cNvPicPr>
          <p:nvPr/>
        </p:nvPicPr>
        <p:blipFill>
          <a:blip r:embed="rId4"/>
          <a:stretch>
            <a:fillRect/>
          </a:stretch>
        </p:blipFill>
        <p:spPr>
          <a:xfrm>
            <a:off x="9264352" y="1628801"/>
            <a:ext cx="2698821" cy="2016224"/>
          </a:xfrm>
          <a:prstGeom prst="rect">
            <a:avLst/>
          </a:prstGeom>
        </p:spPr>
      </p:pic>
      <p:pic>
        <p:nvPicPr>
          <p:cNvPr id="14" name="图片 13">
            <a:extLst>
              <a:ext uri="{FF2B5EF4-FFF2-40B4-BE49-F238E27FC236}">
                <a16:creationId xmlns:a16="http://schemas.microsoft.com/office/drawing/2014/main" id="{78FB3B86-BF9E-4D48-A04A-8824DC7F2D7A}"/>
              </a:ext>
            </a:extLst>
          </p:cNvPr>
          <p:cNvPicPr>
            <a:picLocks noChangeAspect="1"/>
          </p:cNvPicPr>
          <p:nvPr/>
        </p:nvPicPr>
        <p:blipFill>
          <a:blip r:embed="rId5"/>
          <a:stretch>
            <a:fillRect/>
          </a:stretch>
        </p:blipFill>
        <p:spPr>
          <a:xfrm>
            <a:off x="620754" y="4104122"/>
            <a:ext cx="8501125" cy="1600212"/>
          </a:xfrm>
          <a:prstGeom prst="rect">
            <a:avLst/>
          </a:prstGeom>
        </p:spPr>
      </p:pic>
      <p:pic>
        <p:nvPicPr>
          <p:cNvPr id="15" name="图片 14">
            <a:extLst>
              <a:ext uri="{FF2B5EF4-FFF2-40B4-BE49-F238E27FC236}">
                <a16:creationId xmlns:a16="http://schemas.microsoft.com/office/drawing/2014/main" id="{00B4AE4D-FC94-4E65-AE38-9E6892CC2E68}"/>
              </a:ext>
            </a:extLst>
          </p:cNvPr>
          <p:cNvPicPr>
            <a:picLocks noChangeAspect="1"/>
          </p:cNvPicPr>
          <p:nvPr/>
        </p:nvPicPr>
        <p:blipFill>
          <a:blip r:embed="rId6"/>
          <a:stretch>
            <a:fillRect/>
          </a:stretch>
        </p:blipFill>
        <p:spPr>
          <a:xfrm>
            <a:off x="9264352" y="4104122"/>
            <a:ext cx="2698821" cy="1600212"/>
          </a:xfrm>
          <a:prstGeom prst="rect">
            <a:avLst/>
          </a:prstGeom>
        </p:spPr>
      </p:pic>
      <p:pic>
        <p:nvPicPr>
          <p:cNvPr id="16" name="图片 15">
            <a:extLst>
              <a:ext uri="{FF2B5EF4-FFF2-40B4-BE49-F238E27FC236}">
                <a16:creationId xmlns:a16="http://schemas.microsoft.com/office/drawing/2014/main" id="{DF90F17B-FA71-4A56-A707-E4FF3A12DFA6}"/>
              </a:ext>
            </a:extLst>
          </p:cNvPr>
          <p:cNvPicPr>
            <a:picLocks noChangeAspect="1"/>
          </p:cNvPicPr>
          <p:nvPr/>
        </p:nvPicPr>
        <p:blipFill>
          <a:blip r:embed="rId7"/>
          <a:stretch>
            <a:fillRect/>
          </a:stretch>
        </p:blipFill>
        <p:spPr>
          <a:xfrm>
            <a:off x="609104" y="5946797"/>
            <a:ext cx="3819553" cy="290515"/>
          </a:xfrm>
          <a:prstGeom prst="rect">
            <a:avLst/>
          </a:prstGeom>
        </p:spPr>
      </p:pic>
      <p:cxnSp>
        <p:nvCxnSpPr>
          <p:cNvPr id="10" name="直接连接符 9">
            <a:extLst>
              <a:ext uri="{FF2B5EF4-FFF2-40B4-BE49-F238E27FC236}">
                <a16:creationId xmlns:a16="http://schemas.microsoft.com/office/drawing/2014/main" id="{FEC0B0DB-3415-485A-B9EC-CBF59A908462}"/>
              </a:ext>
            </a:extLst>
          </p:cNvPr>
          <p:cNvCxnSpPr/>
          <p:nvPr/>
        </p:nvCxnSpPr>
        <p:spPr bwMode="auto">
          <a:xfrm>
            <a:off x="695400" y="1988840"/>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1" name="直接连接符 10">
            <a:extLst>
              <a:ext uri="{FF2B5EF4-FFF2-40B4-BE49-F238E27FC236}">
                <a16:creationId xmlns:a16="http://schemas.microsoft.com/office/drawing/2014/main" id="{C045914C-F0BB-4F65-82DB-E8B457215959}"/>
              </a:ext>
            </a:extLst>
          </p:cNvPr>
          <p:cNvCxnSpPr/>
          <p:nvPr/>
        </p:nvCxnSpPr>
        <p:spPr bwMode="auto">
          <a:xfrm>
            <a:off x="695400" y="263691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D24FC6F2-16FC-477B-97FA-F53FA6887F66}"/>
              </a:ext>
            </a:extLst>
          </p:cNvPr>
          <p:cNvCxnSpPr>
            <a:cxnSpLocks/>
          </p:cNvCxnSpPr>
          <p:nvPr/>
        </p:nvCxnSpPr>
        <p:spPr bwMode="auto">
          <a:xfrm>
            <a:off x="662882" y="4437112"/>
            <a:ext cx="291283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BA0D4719-745A-410C-8109-E35BBB636388}"/>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48643798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12" name="图片 11">
            <a:extLst>
              <a:ext uri="{FF2B5EF4-FFF2-40B4-BE49-F238E27FC236}">
                <a16:creationId xmlns:a16="http://schemas.microsoft.com/office/drawing/2014/main" id="{9F8D54F9-D9B4-4BAB-AFA3-B4A4738689E9}"/>
              </a:ext>
            </a:extLst>
          </p:cNvPr>
          <p:cNvPicPr>
            <a:picLocks noChangeAspect="1"/>
          </p:cNvPicPr>
          <p:nvPr/>
        </p:nvPicPr>
        <p:blipFill>
          <a:blip r:embed="rId4"/>
          <a:stretch>
            <a:fillRect/>
          </a:stretch>
        </p:blipFill>
        <p:spPr>
          <a:xfrm>
            <a:off x="623392" y="1628800"/>
            <a:ext cx="8510650" cy="3495701"/>
          </a:xfrm>
          <a:prstGeom prst="rect">
            <a:avLst/>
          </a:prstGeom>
        </p:spPr>
      </p:pic>
      <p:pic>
        <p:nvPicPr>
          <p:cNvPr id="13" name="图片 12">
            <a:extLst>
              <a:ext uri="{FF2B5EF4-FFF2-40B4-BE49-F238E27FC236}">
                <a16:creationId xmlns:a16="http://schemas.microsoft.com/office/drawing/2014/main" id="{1AB20465-84D0-4F0A-A33C-653A5B042B86}"/>
              </a:ext>
            </a:extLst>
          </p:cNvPr>
          <p:cNvPicPr>
            <a:picLocks noChangeAspect="1"/>
          </p:cNvPicPr>
          <p:nvPr/>
        </p:nvPicPr>
        <p:blipFill>
          <a:blip r:embed="rId5"/>
          <a:stretch>
            <a:fillRect/>
          </a:stretch>
        </p:blipFill>
        <p:spPr>
          <a:xfrm>
            <a:off x="623392" y="5270746"/>
            <a:ext cx="8501125" cy="957269"/>
          </a:xfrm>
          <a:prstGeom prst="rect">
            <a:avLst/>
          </a:prstGeom>
        </p:spPr>
      </p:pic>
      <p:pic>
        <p:nvPicPr>
          <p:cNvPr id="7" name="图片 6">
            <a:extLst>
              <a:ext uri="{FF2B5EF4-FFF2-40B4-BE49-F238E27FC236}">
                <a16:creationId xmlns:a16="http://schemas.microsoft.com/office/drawing/2014/main" id="{E4A80BC3-0042-42E7-BB8B-8F6CCBAD0E42}"/>
              </a:ext>
            </a:extLst>
          </p:cNvPr>
          <p:cNvPicPr>
            <a:picLocks noChangeAspect="1"/>
          </p:cNvPicPr>
          <p:nvPr/>
        </p:nvPicPr>
        <p:blipFill>
          <a:blip r:embed="rId6"/>
          <a:stretch>
            <a:fillRect/>
          </a:stretch>
        </p:blipFill>
        <p:spPr>
          <a:xfrm>
            <a:off x="9186969" y="1628800"/>
            <a:ext cx="2394338" cy="3315339"/>
          </a:xfrm>
          <a:prstGeom prst="rect">
            <a:avLst/>
          </a:prstGeom>
        </p:spPr>
      </p:pic>
      <p:cxnSp>
        <p:nvCxnSpPr>
          <p:cNvPr id="8" name="直接连接符 7">
            <a:extLst>
              <a:ext uri="{FF2B5EF4-FFF2-40B4-BE49-F238E27FC236}">
                <a16:creationId xmlns:a16="http://schemas.microsoft.com/office/drawing/2014/main" id="{8ED4089B-8902-48F3-B35F-6E2287E932D8}"/>
              </a:ext>
            </a:extLst>
          </p:cNvPr>
          <p:cNvCxnSpPr/>
          <p:nvPr/>
        </p:nvCxnSpPr>
        <p:spPr bwMode="auto">
          <a:xfrm>
            <a:off x="1775520" y="1988840"/>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9" name="直接连接符 8">
            <a:extLst>
              <a:ext uri="{FF2B5EF4-FFF2-40B4-BE49-F238E27FC236}">
                <a16:creationId xmlns:a16="http://schemas.microsoft.com/office/drawing/2014/main" id="{87FA990F-A209-4D48-88F6-A947F18E23CA}"/>
              </a:ext>
            </a:extLst>
          </p:cNvPr>
          <p:cNvCxnSpPr/>
          <p:nvPr/>
        </p:nvCxnSpPr>
        <p:spPr bwMode="auto">
          <a:xfrm>
            <a:off x="623392" y="2636912"/>
            <a:ext cx="212075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1" name="文本框 10">
            <a:extLst>
              <a:ext uri="{FF2B5EF4-FFF2-40B4-BE49-F238E27FC236}">
                <a16:creationId xmlns:a16="http://schemas.microsoft.com/office/drawing/2014/main" id="{A8F18440-E168-4F05-8B1C-A8297E18817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4" name="直接连接符 13">
            <a:extLst>
              <a:ext uri="{FF2B5EF4-FFF2-40B4-BE49-F238E27FC236}">
                <a16:creationId xmlns:a16="http://schemas.microsoft.com/office/drawing/2014/main" id="{7E5A6E05-72B4-44D5-A31E-CBEF957291D5}"/>
              </a:ext>
            </a:extLst>
          </p:cNvPr>
          <p:cNvCxnSpPr>
            <a:cxnSpLocks/>
          </p:cNvCxnSpPr>
          <p:nvPr/>
        </p:nvCxnSpPr>
        <p:spPr bwMode="auto">
          <a:xfrm>
            <a:off x="2567608" y="5589240"/>
            <a:ext cx="144016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030833367"/>
      </p:ext>
    </p:extLst>
  </p:cSld>
  <p:clrMapOvr>
    <a:masterClrMapping/>
  </p:clrMapOvr>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3"/>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23ECDC81-885F-4DC6-8A09-CB5231F2F231}"/>
              </a:ext>
            </a:extLst>
          </p:cNvPr>
          <p:cNvPicPr>
            <a:picLocks noChangeAspect="1"/>
          </p:cNvPicPr>
          <p:nvPr/>
        </p:nvPicPr>
        <p:blipFill>
          <a:blip r:embed="rId4"/>
          <a:stretch>
            <a:fillRect/>
          </a:stretch>
        </p:blipFill>
        <p:spPr>
          <a:xfrm>
            <a:off x="1632702" y="1700808"/>
            <a:ext cx="8710676" cy="985845"/>
          </a:xfrm>
          <a:prstGeom prst="rect">
            <a:avLst/>
          </a:prstGeom>
        </p:spPr>
      </p:pic>
      <p:pic>
        <p:nvPicPr>
          <p:cNvPr id="6" name="图片 5">
            <a:extLst>
              <a:ext uri="{FF2B5EF4-FFF2-40B4-BE49-F238E27FC236}">
                <a16:creationId xmlns:a16="http://schemas.microsoft.com/office/drawing/2014/main" id="{D91F86B8-1670-45DC-AA86-2BF2A77D4E3F}"/>
              </a:ext>
            </a:extLst>
          </p:cNvPr>
          <p:cNvPicPr>
            <a:picLocks noChangeAspect="1"/>
          </p:cNvPicPr>
          <p:nvPr/>
        </p:nvPicPr>
        <p:blipFill>
          <a:blip r:embed="rId5"/>
          <a:stretch>
            <a:fillRect/>
          </a:stretch>
        </p:blipFill>
        <p:spPr>
          <a:xfrm>
            <a:off x="622946" y="4783574"/>
            <a:ext cx="8496362" cy="1590687"/>
          </a:xfrm>
          <a:prstGeom prst="rect">
            <a:avLst/>
          </a:prstGeom>
        </p:spPr>
      </p:pic>
      <p:pic>
        <p:nvPicPr>
          <p:cNvPr id="7" name="图片 6">
            <a:extLst>
              <a:ext uri="{FF2B5EF4-FFF2-40B4-BE49-F238E27FC236}">
                <a16:creationId xmlns:a16="http://schemas.microsoft.com/office/drawing/2014/main" id="{DDB96124-545D-443A-9AB6-15AB3527938A}"/>
              </a:ext>
            </a:extLst>
          </p:cNvPr>
          <p:cNvPicPr>
            <a:picLocks noChangeAspect="1"/>
          </p:cNvPicPr>
          <p:nvPr/>
        </p:nvPicPr>
        <p:blipFill>
          <a:blip r:embed="rId6"/>
          <a:stretch>
            <a:fillRect/>
          </a:stretch>
        </p:blipFill>
        <p:spPr>
          <a:xfrm>
            <a:off x="547357" y="1772816"/>
            <a:ext cx="1019182" cy="233364"/>
          </a:xfrm>
          <a:prstGeom prst="rect">
            <a:avLst/>
          </a:prstGeom>
        </p:spPr>
      </p:pic>
      <p:pic>
        <p:nvPicPr>
          <p:cNvPr id="8" name="图片 7">
            <a:extLst>
              <a:ext uri="{FF2B5EF4-FFF2-40B4-BE49-F238E27FC236}">
                <a16:creationId xmlns:a16="http://schemas.microsoft.com/office/drawing/2014/main" id="{E42FE32D-9A98-47CA-95E0-73082EA63C3B}"/>
              </a:ext>
            </a:extLst>
          </p:cNvPr>
          <p:cNvPicPr>
            <a:picLocks noChangeAspect="1"/>
          </p:cNvPicPr>
          <p:nvPr/>
        </p:nvPicPr>
        <p:blipFill>
          <a:blip r:embed="rId7"/>
          <a:stretch>
            <a:fillRect/>
          </a:stretch>
        </p:blipFill>
        <p:spPr>
          <a:xfrm>
            <a:off x="594420" y="2904146"/>
            <a:ext cx="8539225" cy="1604974"/>
          </a:xfrm>
          <a:prstGeom prst="rect">
            <a:avLst/>
          </a:prstGeom>
        </p:spPr>
      </p:pic>
      <p:pic>
        <p:nvPicPr>
          <p:cNvPr id="9" name="图片 8">
            <a:extLst>
              <a:ext uri="{FF2B5EF4-FFF2-40B4-BE49-F238E27FC236}">
                <a16:creationId xmlns:a16="http://schemas.microsoft.com/office/drawing/2014/main" id="{754868C6-65D3-49A1-8D63-954EC894D272}"/>
              </a:ext>
            </a:extLst>
          </p:cNvPr>
          <p:cNvPicPr>
            <a:picLocks noChangeAspect="1"/>
          </p:cNvPicPr>
          <p:nvPr/>
        </p:nvPicPr>
        <p:blipFill>
          <a:blip r:embed="rId8"/>
          <a:stretch>
            <a:fillRect/>
          </a:stretch>
        </p:blipFill>
        <p:spPr>
          <a:xfrm>
            <a:off x="8400256" y="984470"/>
            <a:ext cx="3104059" cy="1364410"/>
          </a:xfrm>
          <a:prstGeom prst="rect">
            <a:avLst/>
          </a:prstGeom>
        </p:spPr>
      </p:pic>
      <p:pic>
        <p:nvPicPr>
          <p:cNvPr id="10" name="图片 9">
            <a:extLst>
              <a:ext uri="{FF2B5EF4-FFF2-40B4-BE49-F238E27FC236}">
                <a16:creationId xmlns:a16="http://schemas.microsoft.com/office/drawing/2014/main" id="{29DD032B-E4B9-4A5B-8662-7FBEBA92A2B9}"/>
              </a:ext>
            </a:extLst>
          </p:cNvPr>
          <p:cNvPicPr>
            <a:picLocks noChangeAspect="1"/>
          </p:cNvPicPr>
          <p:nvPr/>
        </p:nvPicPr>
        <p:blipFill>
          <a:blip r:embed="rId9"/>
          <a:stretch>
            <a:fillRect/>
          </a:stretch>
        </p:blipFill>
        <p:spPr>
          <a:xfrm>
            <a:off x="9952285" y="2904146"/>
            <a:ext cx="1576399" cy="1604974"/>
          </a:xfrm>
          <a:prstGeom prst="rect">
            <a:avLst/>
          </a:prstGeom>
        </p:spPr>
      </p:pic>
      <p:cxnSp>
        <p:nvCxnSpPr>
          <p:cNvPr id="11" name="直接连接符 10">
            <a:extLst>
              <a:ext uri="{FF2B5EF4-FFF2-40B4-BE49-F238E27FC236}">
                <a16:creationId xmlns:a16="http://schemas.microsoft.com/office/drawing/2014/main" id="{863865E6-998C-4F1A-9984-899CD1DB72B9}"/>
              </a:ext>
            </a:extLst>
          </p:cNvPr>
          <p:cNvCxnSpPr>
            <a:cxnSpLocks/>
          </p:cNvCxnSpPr>
          <p:nvPr/>
        </p:nvCxnSpPr>
        <p:spPr bwMode="auto">
          <a:xfrm>
            <a:off x="2639616" y="3284984"/>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1E39DA8A-BAFD-45A8-86FB-C6218B8B6A70}"/>
              </a:ext>
            </a:extLst>
          </p:cNvPr>
          <p:cNvCxnSpPr>
            <a:cxnSpLocks/>
          </p:cNvCxnSpPr>
          <p:nvPr/>
        </p:nvCxnSpPr>
        <p:spPr bwMode="auto">
          <a:xfrm>
            <a:off x="5879976" y="2006180"/>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9A0E3725-6051-4C5D-B998-C6FA011F0D1A}"/>
              </a:ext>
            </a:extLst>
          </p:cNvPr>
          <p:cNvCxnSpPr>
            <a:cxnSpLocks/>
          </p:cNvCxnSpPr>
          <p:nvPr/>
        </p:nvCxnSpPr>
        <p:spPr bwMode="auto">
          <a:xfrm>
            <a:off x="623392" y="4509120"/>
            <a:ext cx="252028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1BCFCAB0-C3A5-4645-B31C-AE35C81B9273}"/>
              </a:ext>
            </a:extLst>
          </p:cNvPr>
          <p:cNvCxnSpPr>
            <a:cxnSpLocks/>
          </p:cNvCxnSpPr>
          <p:nvPr/>
        </p:nvCxnSpPr>
        <p:spPr bwMode="auto">
          <a:xfrm>
            <a:off x="2639616" y="5085184"/>
            <a:ext cx="424847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F06F1AAA-DC97-45E1-9513-6C51AABEEF7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279809176"/>
      </p:ext>
    </p:extLst>
  </p:cSld>
  <p:clrMapOvr>
    <a:masterClrMapping/>
  </p:clrMapOvr>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EDB93371-95D0-4A43-B944-263FC175A8A9}"/>
              </a:ext>
            </a:extLst>
          </p:cNvPr>
          <p:cNvPicPr>
            <a:picLocks noChangeAspect="1"/>
          </p:cNvPicPr>
          <p:nvPr/>
        </p:nvPicPr>
        <p:blipFill>
          <a:blip r:embed="rId2"/>
          <a:stretch>
            <a:fillRect/>
          </a:stretch>
        </p:blipFill>
        <p:spPr>
          <a:xfrm>
            <a:off x="9148329" y="6580348"/>
            <a:ext cx="2996344" cy="235999"/>
          </a:xfrm>
          <a:prstGeom prst="rect">
            <a:avLst/>
          </a:prstGeom>
        </p:spPr>
      </p:pic>
      <p:pic>
        <p:nvPicPr>
          <p:cNvPr id="4" name="图片 3">
            <a:extLst>
              <a:ext uri="{FF2B5EF4-FFF2-40B4-BE49-F238E27FC236}">
                <a16:creationId xmlns:a16="http://schemas.microsoft.com/office/drawing/2014/main" id="{38918228-6E3D-4616-A02A-AED874DA6C07}"/>
              </a:ext>
            </a:extLst>
          </p:cNvPr>
          <p:cNvPicPr>
            <a:picLocks noChangeAspect="1"/>
          </p:cNvPicPr>
          <p:nvPr/>
        </p:nvPicPr>
        <p:blipFill>
          <a:blip r:embed="rId3"/>
          <a:stretch>
            <a:fillRect/>
          </a:stretch>
        </p:blipFill>
        <p:spPr>
          <a:xfrm>
            <a:off x="641061" y="1628800"/>
            <a:ext cx="8510650" cy="2905146"/>
          </a:xfrm>
          <a:prstGeom prst="rect">
            <a:avLst/>
          </a:prstGeom>
        </p:spPr>
      </p:pic>
      <p:pic>
        <p:nvPicPr>
          <p:cNvPr id="6" name="图片 5">
            <a:extLst>
              <a:ext uri="{FF2B5EF4-FFF2-40B4-BE49-F238E27FC236}">
                <a16:creationId xmlns:a16="http://schemas.microsoft.com/office/drawing/2014/main" id="{43B10F4E-F4D6-4E26-9600-47ACEB11D587}"/>
              </a:ext>
            </a:extLst>
          </p:cNvPr>
          <p:cNvPicPr>
            <a:picLocks noChangeAspect="1"/>
          </p:cNvPicPr>
          <p:nvPr/>
        </p:nvPicPr>
        <p:blipFill>
          <a:blip r:embed="rId4"/>
          <a:stretch>
            <a:fillRect/>
          </a:stretch>
        </p:blipFill>
        <p:spPr>
          <a:xfrm>
            <a:off x="9774957" y="1628800"/>
            <a:ext cx="1743088" cy="2400318"/>
          </a:xfrm>
          <a:prstGeom prst="rect">
            <a:avLst/>
          </a:prstGeom>
        </p:spPr>
      </p:pic>
      <p:pic>
        <p:nvPicPr>
          <p:cNvPr id="7" name="图片 6">
            <a:extLst>
              <a:ext uri="{FF2B5EF4-FFF2-40B4-BE49-F238E27FC236}">
                <a16:creationId xmlns:a16="http://schemas.microsoft.com/office/drawing/2014/main" id="{D40EE87E-D281-41FC-BC66-E73E2B528F45}"/>
              </a:ext>
            </a:extLst>
          </p:cNvPr>
          <p:cNvPicPr>
            <a:picLocks noChangeAspect="1"/>
          </p:cNvPicPr>
          <p:nvPr/>
        </p:nvPicPr>
        <p:blipFill>
          <a:blip r:embed="rId5"/>
          <a:stretch>
            <a:fillRect/>
          </a:stretch>
        </p:blipFill>
        <p:spPr>
          <a:xfrm>
            <a:off x="9774958" y="4078953"/>
            <a:ext cx="1743088" cy="2326670"/>
          </a:xfrm>
          <a:prstGeom prst="rect">
            <a:avLst/>
          </a:prstGeom>
        </p:spPr>
      </p:pic>
      <p:pic>
        <p:nvPicPr>
          <p:cNvPr id="9" name="图片 8">
            <a:extLst>
              <a:ext uri="{FF2B5EF4-FFF2-40B4-BE49-F238E27FC236}">
                <a16:creationId xmlns:a16="http://schemas.microsoft.com/office/drawing/2014/main" id="{4C6E484B-2238-481B-A45E-BCEEEB927AF0}"/>
              </a:ext>
            </a:extLst>
          </p:cNvPr>
          <p:cNvPicPr>
            <a:picLocks noChangeAspect="1"/>
          </p:cNvPicPr>
          <p:nvPr/>
        </p:nvPicPr>
        <p:blipFill>
          <a:blip r:embed="rId6"/>
          <a:stretch>
            <a:fillRect/>
          </a:stretch>
        </p:blipFill>
        <p:spPr>
          <a:xfrm>
            <a:off x="7176120" y="4435908"/>
            <a:ext cx="2374022" cy="2113077"/>
          </a:xfrm>
          <a:prstGeom prst="rect">
            <a:avLst/>
          </a:prstGeom>
        </p:spPr>
      </p:pic>
      <p:pic>
        <p:nvPicPr>
          <p:cNvPr id="10" name="图片 9">
            <a:extLst>
              <a:ext uri="{FF2B5EF4-FFF2-40B4-BE49-F238E27FC236}">
                <a16:creationId xmlns:a16="http://schemas.microsoft.com/office/drawing/2014/main" id="{DA7DE648-9F76-4897-A976-1D935F1ACA1F}"/>
              </a:ext>
            </a:extLst>
          </p:cNvPr>
          <p:cNvPicPr>
            <a:picLocks noChangeAspect="1"/>
          </p:cNvPicPr>
          <p:nvPr/>
        </p:nvPicPr>
        <p:blipFill>
          <a:blip r:embed="rId7"/>
          <a:stretch>
            <a:fillRect/>
          </a:stretch>
        </p:blipFill>
        <p:spPr>
          <a:xfrm>
            <a:off x="3997869" y="4538709"/>
            <a:ext cx="3067072" cy="1938352"/>
          </a:xfrm>
          <a:prstGeom prst="rect">
            <a:avLst/>
          </a:prstGeom>
        </p:spPr>
      </p:pic>
      <p:cxnSp>
        <p:nvCxnSpPr>
          <p:cNvPr id="11" name="直接连接符 10">
            <a:extLst>
              <a:ext uri="{FF2B5EF4-FFF2-40B4-BE49-F238E27FC236}">
                <a16:creationId xmlns:a16="http://schemas.microsoft.com/office/drawing/2014/main" id="{7F75F84A-3B7C-4509-AD48-5DA4355D274C}"/>
              </a:ext>
            </a:extLst>
          </p:cNvPr>
          <p:cNvCxnSpPr>
            <a:cxnSpLocks/>
          </p:cNvCxnSpPr>
          <p:nvPr/>
        </p:nvCxnSpPr>
        <p:spPr bwMode="auto">
          <a:xfrm>
            <a:off x="5182670" y="393305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2" name="文本框 11">
            <a:extLst>
              <a:ext uri="{FF2B5EF4-FFF2-40B4-BE49-F238E27FC236}">
                <a16:creationId xmlns:a16="http://schemas.microsoft.com/office/drawing/2014/main" id="{B04AED04-56E7-4D8E-9B9A-F2AED4E68BD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pic>
        <p:nvPicPr>
          <p:cNvPr id="8" name="图片 7">
            <a:extLst>
              <a:ext uri="{FF2B5EF4-FFF2-40B4-BE49-F238E27FC236}">
                <a16:creationId xmlns:a16="http://schemas.microsoft.com/office/drawing/2014/main" id="{B98BEE47-2A9C-4B07-88AC-DE9404123733}"/>
              </a:ext>
            </a:extLst>
          </p:cNvPr>
          <p:cNvPicPr>
            <a:picLocks noChangeAspect="1"/>
          </p:cNvPicPr>
          <p:nvPr/>
        </p:nvPicPr>
        <p:blipFill>
          <a:blip r:embed="rId8"/>
          <a:stretch>
            <a:fillRect/>
          </a:stretch>
        </p:blipFill>
        <p:spPr>
          <a:xfrm>
            <a:off x="602992" y="1135686"/>
            <a:ext cx="1014476" cy="342386"/>
          </a:xfrm>
          <a:prstGeom prst="rect">
            <a:avLst/>
          </a:prstGeom>
        </p:spPr>
      </p:pic>
    </p:spTree>
    <p:extLst>
      <p:ext uri="{BB962C8B-B14F-4D97-AF65-F5344CB8AC3E}">
        <p14:creationId xmlns:p14="http://schemas.microsoft.com/office/powerpoint/2010/main" val="1103798071"/>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lvl="1" indent="0">
              <a:buNone/>
            </a:pPr>
            <a:endParaRPr lang="zh-CN" altLang="en-US" kern="0" dirty="0"/>
          </a:p>
        </p:txBody>
      </p:sp>
      <p:pic>
        <p:nvPicPr>
          <p:cNvPr id="4" name="图片 3">
            <a:extLst>
              <a:ext uri="{FF2B5EF4-FFF2-40B4-BE49-F238E27FC236}">
                <a16:creationId xmlns:a16="http://schemas.microsoft.com/office/drawing/2014/main" id="{175B1D6A-56F9-466D-8D68-36465A6ADDD3}"/>
              </a:ext>
            </a:extLst>
          </p:cNvPr>
          <p:cNvPicPr>
            <a:picLocks noChangeAspect="1"/>
          </p:cNvPicPr>
          <p:nvPr/>
        </p:nvPicPr>
        <p:blipFill>
          <a:blip r:embed="rId2"/>
          <a:stretch>
            <a:fillRect/>
          </a:stretch>
        </p:blipFill>
        <p:spPr>
          <a:xfrm>
            <a:off x="9264352" y="6604354"/>
            <a:ext cx="2927648" cy="222166"/>
          </a:xfrm>
          <a:prstGeom prst="rect">
            <a:avLst/>
          </a:prstGeom>
        </p:spPr>
      </p:pic>
      <p:pic>
        <p:nvPicPr>
          <p:cNvPr id="6" name="图片 5">
            <a:extLst>
              <a:ext uri="{FF2B5EF4-FFF2-40B4-BE49-F238E27FC236}">
                <a16:creationId xmlns:a16="http://schemas.microsoft.com/office/drawing/2014/main" id="{A6300441-B819-4A65-82DC-F0BA0A6125F1}"/>
              </a:ext>
            </a:extLst>
          </p:cNvPr>
          <p:cNvPicPr>
            <a:picLocks noChangeAspect="1"/>
          </p:cNvPicPr>
          <p:nvPr/>
        </p:nvPicPr>
        <p:blipFill>
          <a:blip r:embed="rId3"/>
          <a:stretch>
            <a:fillRect/>
          </a:stretch>
        </p:blipFill>
        <p:spPr>
          <a:xfrm>
            <a:off x="618799" y="1127673"/>
            <a:ext cx="8482075" cy="1088761"/>
          </a:xfrm>
          <a:prstGeom prst="rect">
            <a:avLst/>
          </a:prstGeom>
        </p:spPr>
      </p:pic>
      <p:pic>
        <p:nvPicPr>
          <p:cNvPr id="7" name="图片 6">
            <a:extLst>
              <a:ext uri="{FF2B5EF4-FFF2-40B4-BE49-F238E27FC236}">
                <a16:creationId xmlns:a16="http://schemas.microsoft.com/office/drawing/2014/main" id="{10AB0E85-BAC5-43FD-93CD-12FF5C33FE12}"/>
              </a:ext>
            </a:extLst>
          </p:cNvPr>
          <p:cNvPicPr>
            <a:picLocks noChangeAspect="1"/>
          </p:cNvPicPr>
          <p:nvPr/>
        </p:nvPicPr>
        <p:blipFill>
          <a:blip r:embed="rId4"/>
          <a:stretch>
            <a:fillRect/>
          </a:stretch>
        </p:blipFill>
        <p:spPr>
          <a:xfrm>
            <a:off x="9264352" y="1628801"/>
            <a:ext cx="2703980" cy="1600212"/>
          </a:xfrm>
          <a:prstGeom prst="rect">
            <a:avLst/>
          </a:prstGeom>
        </p:spPr>
      </p:pic>
      <p:pic>
        <p:nvPicPr>
          <p:cNvPr id="8" name="图片 7">
            <a:extLst>
              <a:ext uri="{FF2B5EF4-FFF2-40B4-BE49-F238E27FC236}">
                <a16:creationId xmlns:a16="http://schemas.microsoft.com/office/drawing/2014/main" id="{160C2348-0CB6-486E-A596-9CF2922D21C0}"/>
              </a:ext>
            </a:extLst>
          </p:cNvPr>
          <p:cNvPicPr>
            <a:picLocks noChangeAspect="1"/>
          </p:cNvPicPr>
          <p:nvPr/>
        </p:nvPicPr>
        <p:blipFill>
          <a:blip r:embed="rId5"/>
          <a:stretch>
            <a:fillRect/>
          </a:stretch>
        </p:blipFill>
        <p:spPr>
          <a:xfrm>
            <a:off x="618799" y="2285977"/>
            <a:ext cx="7805795" cy="262544"/>
          </a:xfrm>
          <a:prstGeom prst="rect">
            <a:avLst/>
          </a:prstGeom>
        </p:spPr>
      </p:pic>
      <p:pic>
        <p:nvPicPr>
          <p:cNvPr id="9" name="图片 8">
            <a:extLst>
              <a:ext uri="{FF2B5EF4-FFF2-40B4-BE49-F238E27FC236}">
                <a16:creationId xmlns:a16="http://schemas.microsoft.com/office/drawing/2014/main" id="{03332472-BB2C-410F-9B62-3B361788B773}"/>
              </a:ext>
            </a:extLst>
          </p:cNvPr>
          <p:cNvPicPr>
            <a:picLocks noChangeAspect="1"/>
          </p:cNvPicPr>
          <p:nvPr/>
        </p:nvPicPr>
        <p:blipFill>
          <a:blip r:embed="rId6"/>
          <a:stretch>
            <a:fillRect/>
          </a:stretch>
        </p:blipFill>
        <p:spPr>
          <a:xfrm>
            <a:off x="9264352" y="3274873"/>
            <a:ext cx="2729353" cy="1378263"/>
          </a:xfrm>
          <a:prstGeom prst="rect">
            <a:avLst/>
          </a:prstGeom>
        </p:spPr>
      </p:pic>
      <p:pic>
        <p:nvPicPr>
          <p:cNvPr id="10" name="图片 9">
            <a:extLst>
              <a:ext uri="{FF2B5EF4-FFF2-40B4-BE49-F238E27FC236}">
                <a16:creationId xmlns:a16="http://schemas.microsoft.com/office/drawing/2014/main" id="{6AE994AA-C301-49E8-9F31-0151FC7C0D74}"/>
              </a:ext>
            </a:extLst>
          </p:cNvPr>
          <p:cNvPicPr>
            <a:picLocks noChangeAspect="1"/>
          </p:cNvPicPr>
          <p:nvPr/>
        </p:nvPicPr>
        <p:blipFill>
          <a:blip r:embed="rId7"/>
          <a:stretch>
            <a:fillRect/>
          </a:stretch>
        </p:blipFill>
        <p:spPr>
          <a:xfrm>
            <a:off x="583229" y="3790284"/>
            <a:ext cx="8396349" cy="962095"/>
          </a:xfrm>
          <a:prstGeom prst="rect">
            <a:avLst/>
          </a:prstGeom>
        </p:spPr>
      </p:pic>
      <p:pic>
        <p:nvPicPr>
          <p:cNvPr id="11" name="图片 10">
            <a:extLst>
              <a:ext uri="{FF2B5EF4-FFF2-40B4-BE49-F238E27FC236}">
                <a16:creationId xmlns:a16="http://schemas.microsoft.com/office/drawing/2014/main" id="{964F9A78-B490-4076-B70F-4ECA2A05F43A}"/>
              </a:ext>
            </a:extLst>
          </p:cNvPr>
          <p:cNvPicPr>
            <a:picLocks noChangeAspect="1"/>
          </p:cNvPicPr>
          <p:nvPr/>
        </p:nvPicPr>
        <p:blipFill>
          <a:blip r:embed="rId8"/>
          <a:stretch>
            <a:fillRect/>
          </a:stretch>
        </p:blipFill>
        <p:spPr>
          <a:xfrm>
            <a:off x="573828" y="4895152"/>
            <a:ext cx="8668219" cy="1493960"/>
          </a:xfrm>
          <a:prstGeom prst="rect">
            <a:avLst/>
          </a:prstGeom>
        </p:spPr>
      </p:pic>
      <p:pic>
        <p:nvPicPr>
          <p:cNvPr id="12" name="图片 11">
            <a:extLst>
              <a:ext uri="{FF2B5EF4-FFF2-40B4-BE49-F238E27FC236}">
                <a16:creationId xmlns:a16="http://schemas.microsoft.com/office/drawing/2014/main" id="{B1280554-FC7A-4C3B-A58F-E327833248F1}"/>
              </a:ext>
            </a:extLst>
          </p:cNvPr>
          <p:cNvPicPr>
            <a:picLocks noChangeAspect="1"/>
          </p:cNvPicPr>
          <p:nvPr/>
        </p:nvPicPr>
        <p:blipFill>
          <a:blip r:embed="rId9"/>
          <a:stretch>
            <a:fillRect/>
          </a:stretch>
        </p:blipFill>
        <p:spPr>
          <a:xfrm>
            <a:off x="551384" y="3769385"/>
            <a:ext cx="1197326" cy="177911"/>
          </a:xfrm>
          <a:prstGeom prst="rect">
            <a:avLst/>
          </a:prstGeom>
        </p:spPr>
      </p:pic>
      <p:pic>
        <p:nvPicPr>
          <p:cNvPr id="13" name="图片 12">
            <a:extLst>
              <a:ext uri="{FF2B5EF4-FFF2-40B4-BE49-F238E27FC236}">
                <a16:creationId xmlns:a16="http://schemas.microsoft.com/office/drawing/2014/main" id="{D6BFC2B8-6CC8-424A-A531-6F076F553874}"/>
              </a:ext>
            </a:extLst>
          </p:cNvPr>
          <p:cNvPicPr>
            <a:picLocks noChangeAspect="1"/>
          </p:cNvPicPr>
          <p:nvPr/>
        </p:nvPicPr>
        <p:blipFill>
          <a:blip r:embed="rId10"/>
          <a:stretch>
            <a:fillRect/>
          </a:stretch>
        </p:blipFill>
        <p:spPr>
          <a:xfrm>
            <a:off x="9264352" y="4703322"/>
            <a:ext cx="2703980" cy="1670939"/>
          </a:xfrm>
          <a:prstGeom prst="rect">
            <a:avLst/>
          </a:prstGeom>
        </p:spPr>
      </p:pic>
      <p:pic>
        <p:nvPicPr>
          <p:cNvPr id="14" name="图片 13">
            <a:extLst>
              <a:ext uri="{FF2B5EF4-FFF2-40B4-BE49-F238E27FC236}">
                <a16:creationId xmlns:a16="http://schemas.microsoft.com/office/drawing/2014/main" id="{FF38A00C-9F62-4E66-BB2A-B948C3199768}"/>
              </a:ext>
            </a:extLst>
          </p:cNvPr>
          <p:cNvPicPr>
            <a:picLocks noChangeAspect="1"/>
          </p:cNvPicPr>
          <p:nvPr/>
        </p:nvPicPr>
        <p:blipFill>
          <a:blip r:embed="rId11"/>
          <a:stretch>
            <a:fillRect/>
          </a:stretch>
        </p:blipFill>
        <p:spPr>
          <a:xfrm>
            <a:off x="650548" y="2643933"/>
            <a:ext cx="8505887" cy="962095"/>
          </a:xfrm>
          <a:prstGeom prst="rect">
            <a:avLst/>
          </a:prstGeom>
        </p:spPr>
      </p:pic>
      <p:cxnSp>
        <p:nvCxnSpPr>
          <p:cNvPr id="15" name="直接连接符 14">
            <a:extLst>
              <a:ext uri="{FF2B5EF4-FFF2-40B4-BE49-F238E27FC236}">
                <a16:creationId xmlns:a16="http://schemas.microsoft.com/office/drawing/2014/main" id="{CE932D68-4BF7-4166-9BA8-0CB0468DAC0B}"/>
              </a:ext>
            </a:extLst>
          </p:cNvPr>
          <p:cNvCxnSpPr>
            <a:cxnSpLocks/>
          </p:cNvCxnSpPr>
          <p:nvPr/>
        </p:nvCxnSpPr>
        <p:spPr bwMode="auto">
          <a:xfrm>
            <a:off x="5807968" y="1772816"/>
            <a:ext cx="223224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59D933F0-7B6D-48EE-8475-18E5ED8D7139}"/>
              </a:ext>
            </a:extLst>
          </p:cNvPr>
          <p:cNvCxnSpPr>
            <a:cxnSpLocks/>
          </p:cNvCxnSpPr>
          <p:nvPr/>
        </p:nvCxnSpPr>
        <p:spPr bwMode="auto">
          <a:xfrm>
            <a:off x="3626502" y="2575163"/>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3ADE72AF-12C1-445B-8370-25B93AE7659B}"/>
              </a:ext>
            </a:extLst>
          </p:cNvPr>
          <p:cNvCxnSpPr>
            <a:cxnSpLocks/>
          </p:cNvCxnSpPr>
          <p:nvPr/>
        </p:nvCxnSpPr>
        <p:spPr bwMode="auto">
          <a:xfrm>
            <a:off x="2963652" y="357301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279B1165-1D71-46DF-987B-D83D9680BF44}"/>
              </a:ext>
            </a:extLst>
          </p:cNvPr>
          <p:cNvCxnSpPr>
            <a:cxnSpLocks/>
          </p:cNvCxnSpPr>
          <p:nvPr/>
        </p:nvCxnSpPr>
        <p:spPr bwMode="auto">
          <a:xfrm>
            <a:off x="7428148" y="3933056"/>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9" name="直接连接符 18">
            <a:extLst>
              <a:ext uri="{FF2B5EF4-FFF2-40B4-BE49-F238E27FC236}">
                <a16:creationId xmlns:a16="http://schemas.microsoft.com/office/drawing/2014/main" id="{0D095CA5-9EFD-43E5-9856-4193711C473C}"/>
              </a:ext>
            </a:extLst>
          </p:cNvPr>
          <p:cNvCxnSpPr>
            <a:cxnSpLocks/>
          </p:cNvCxnSpPr>
          <p:nvPr/>
        </p:nvCxnSpPr>
        <p:spPr bwMode="auto">
          <a:xfrm>
            <a:off x="3953338" y="399655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37942A56-C42F-4E3F-8CB3-F44BA88836C1}"/>
              </a:ext>
            </a:extLst>
          </p:cNvPr>
          <p:cNvCxnSpPr>
            <a:cxnSpLocks/>
          </p:cNvCxnSpPr>
          <p:nvPr/>
        </p:nvCxnSpPr>
        <p:spPr bwMode="auto">
          <a:xfrm>
            <a:off x="7515400" y="4365104"/>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669041A7-EB8E-4E55-8C19-64E159788959}"/>
              </a:ext>
            </a:extLst>
          </p:cNvPr>
          <p:cNvCxnSpPr>
            <a:cxnSpLocks/>
          </p:cNvCxnSpPr>
          <p:nvPr/>
        </p:nvCxnSpPr>
        <p:spPr bwMode="auto">
          <a:xfrm>
            <a:off x="650548" y="399655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2" name="直接连接符 21">
            <a:extLst>
              <a:ext uri="{FF2B5EF4-FFF2-40B4-BE49-F238E27FC236}">
                <a16:creationId xmlns:a16="http://schemas.microsoft.com/office/drawing/2014/main" id="{C75A5AFD-FE18-4735-955B-F36552A1A14B}"/>
              </a:ext>
            </a:extLst>
          </p:cNvPr>
          <p:cNvCxnSpPr>
            <a:cxnSpLocks/>
          </p:cNvCxnSpPr>
          <p:nvPr/>
        </p:nvCxnSpPr>
        <p:spPr bwMode="auto">
          <a:xfrm>
            <a:off x="1559496" y="558924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3" name="文本框 22">
            <a:extLst>
              <a:ext uri="{FF2B5EF4-FFF2-40B4-BE49-F238E27FC236}">
                <a16:creationId xmlns:a16="http://schemas.microsoft.com/office/drawing/2014/main" id="{BF73227C-3C4F-414E-A02A-AE77E2791680}"/>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230025247"/>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623392" y="980728"/>
            <a:ext cx="10873208" cy="5688631"/>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SA</a:t>
            </a:r>
          </a:p>
          <a:p>
            <a:pPr lvl="1" eaLnBrk="1" hangingPunct="1">
              <a:lnSpc>
                <a:spcPct val="150000"/>
              </a:lnSpc>
            </a:pPr>
            <a:r>
              <a:rPr lang="zh-CN" altLang="en-US" sz="2000" dirty="0">
                <a:latin typeface="华文楷体" panose="02010600040101010101" pitchFamily="2" charset="-122"/>
                <a:ea typeface="华文楷体" panose="02010600040101010101" pitchFamily="2" charset="-122"/>
              </a:rPr>
              <a:t>考核成绩构成</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平时（</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 ：到课（</a:t>
            </a:r>
            <a:r>
              <a:rPr lang="en-US" altLang="zh-CN" sz="2000" dirty="0">
                <a:latin typeface="华文楷体" panose="02010600040101010101" pitchFamily="2" charset="-122"/>
                <a:ea typeface="华文楷体" panose="02010600040101010101" pitchFamily="2" charset="-122"/>
              </a:rPr>
              <a:t>10%</a:t>
            </a:r>
            <a:r>
              <a:rPr lang="zh-CN" altLang="en-US" sz="2000" dirty="0">
                <a:latin typeface="华文楷体" panose="02010600040101010101" pitchFamily="2" charset="-122"/>
                <a:ea typeface="华文楷体" panose="02010600040101010101" pitchFamily="2" charset="-122"/>
              </a:rPr>
              <a:t>） </a:t>
            </a:r>
            <a:r>
              <a:rPr lang="en-US" altLang="zh-CN" sz="2000" dirty="0">
                <a:latin typeface="华文楷体" panose="02010600040101010101" pitchFamily="2" charset="-122"/>
                <a:ea typeface="华文楷体" panose="02010600040101010101" pitchFamily="2" charset="-122"/>
              </a:rPr>
              <a:t>+ </a:t>
            </a:r>
            <a:r>
              <a:rPr lang="zh-CN" altLang="en-US" sz="2000" dirty="0">
                <a:latin typeface="华文楷体" panose="02010600040101010101" pitchFamily="2" charset="-122"/>
                <a:ea typeface="华文楷体" panose="02010600040101010101" pitchFamily="2" charset="-122"/>
              </a:rPr>
              <a:t>作业（实验）（</a:t>
            </a:r>
            <a:r>
              <a:rPr lang="en-US" altLang="zh-CN" sz="2000" dirty="0">
                <a:latin typeface="华文楷体" panose="02010600040101010101" pitchFamily="2" charset="-122"/>
                <a:ea typeface="华文楷体" panose="02010600040101010101" pitchFamily="2" charset="-122"/>
              </a:rPr>
              <a:t>40%</a:t>
            </a:r>
            <a:r>
              <a:rPr lang="zh-CN" altLang="en-US" sz="2000" dirty="0">
                <a:latin typeface="华文楷体" panose="02010600040101010101" pitchFamily="2" charset="-122"/>
                <a:ea typeface="华文楷体" panose="02010600040101010101" pitchFamily="2" charset="-122"/>
              </a:rPr>
              <a:t>）</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期末（</a:t>
            </a:r>
            <a:r>
              <a:rPr lang="en-US" altLang="zh-CN" sz="2000" dirty="0">
                <a:latin typeface="华文楷体" panose="02010600040101010101" pitchFamily="2" charset="-122"/>
                <a:ea typeface="华文楷体" panose="02010600040101010101" pitchFamily="2" charset="-122"/>
              </a:rPr>
              <a:t>50%</a:t>
            </a:r>
            <a:r>
              <a:rPr lang="zh-CN" altLang="en-US" sz="2000" dirty="0">
                <a:latin typeface="华文楷体" panose="02010600040101010101" pitchFamily="2" charset="-122"/>
                <a:ea typeface="华文楷体" panose="02010600040101010101" pitchFamily="2" charset="-122"/>
              </a:rPr>
              <a:t>） ：闭卷试题   </a:t>
            </a:r>
            <a:r>
              <a:rPr lang="en-US" altLang="zh-CN" sz="2000" dirty="0">
                <a:latin typeface="华文楷体" panose="02010600040101010101" pitchFamily="2" charset="-122"/>
                <a:ea typeface="华文楷体" panose="02010600040101010101" pitchFamily="2" charset="-122"/>
              </a:rPr>
              <a:t>(50%)</a:t>
            </a:r>
          </a:p>
          <a:p>
            <a:pPr lvl="1" eaLnBrk="1" hangingPunct="1">
              <a:lnSpc>
                <a:spcPct val="150000"/>
              </a:lnSpc>
              <a:defRPr/>
            </a:pPr>
            <a:r>
              <a:rPr lang="zh-CN" altLang="en-US" sz="2400" dirty="0">
                <a:latin typeface="华文楷体" panose="02010600040101010101" pitchFamily="2" charset="-122"/>
                <a:ea typeface="华文楷体" panose="02010600040101010101" pitchFamily="2" charset="-122"/>
              </a:rPr>
              <a:t>要求</a:t>
            </a:r>
            <a:endParaRPr lang="en-US" altLang="zh-CN" sz="24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做个</a:t>
            </a:r>
            <a:r>
              <a:rPr lang="zh-CN" altLang="en-US" sz="2000">
                <a:latin typeface="华文楷体" panose="02010600040101010101" pitchFamily="2" charset="-122"/>
                <a:ea typeface="华文楷体" panose="02010600040101010101" pitchFamily="2" charset="-122"/>
              </a:rPr>
              <a:t>好学生</a:t>
            </a:r>
            <a:endParaRPr lang="en-US" altLang="zh-CN" sz="2000" dirty="0">
              <a:latin typeface="华文楷体" panose="02010600040101010101" pitchFamily="2" charset="-122"/>
              <a:ea typeface="华文楷体" panose="02010600040101010101" pitchFamily="2" charset="-122"/>
            </a:endParaRPr>
          </a:p>
          <a:p>
            <a:pPr lvl="2" eaLnBrk="1" hangingPunct="1">
              <a:lnSpc>
                <a:spcPct val="150000"/>
              </a:lnSpc>
              <a:defRPr/>
            </a:pPr>
            <a:r>
              <a:rPr lang="zh-CN" altLang="en-US" sz="2000" dirty="0">
                <a:latin typeface="华文楷体" panose="02010600040101010101" pitchFamily="2" charset="-122"/>
                <a:ea typeface="华文楷体" panose="02010600040101010101" pitchFamily="2" charset="-122"/>
              </a:rPr>
              <a:t>做个好老师</a:t>
            </a:r>
            <a:endParaRPr lang="en-US" altLang="zh-CN" sz="2000" dirty="0">
              <a:latin typeface="华文楷体" panose="02010600040101010101" pitchFamily="2" charset="-122"/>
              <a:ea typeface="华文楷体" panose="02010600040101010101" pitchFamily="2" charset="-122"/>
            </a:endParaRPr>
          </a:p>
          <a:p>
            <a:pPr marL="261922" lvl="1" indent="0">
              <a:lnSpc>
                <a:spcPct val="200000"/>
              </a:lnSpc>
              <a:buNone/>
              <a:defRPr/>
            </a:pPr>
            <a:r>
              <a:rPr lang="en-US" altLang="zh-CN" sz="2400" dirty="0">
                <a:ea typeface="宋体" panose="02010600030101010101" pitchFamily="2" charset="-122"/>
              </a:rPr>
              <a:t>                </a:t>
            </a: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439869170"/>
      </p:ext>
    </p:extLst>
  </p:cSld>
  <p:clrMapOvr>
    <a:masterClrMapping/>
  </p:clrMapOvr>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5C0D926F-A838-4537-9FE0-CCB1CFBE1D83}"/>
              </a:ext>
            </a:extLst>
          </p:cNvPr>
          <p:cNvPicPr>
            <a:picLocks noChangeAspect="1"/>
          </p:cNvPicPr>
          <p:nvPr/>
        </p:nvPicPr>
        <p:blipFill>
          <a:blip r:embed="rId3"/>
          <a:stretch>
            <a:fillRect/>
          </a:stretch>
        </p:blipFill>
        <p:spPr>
          <a:xfrm>
            <a:off x="1559496" y="1772816"/>
            <a:ext cx="8458262" cy="971557"/>
          </a:xfrm>
          <a:prstGeom prst="rect">
            <a:avLst/>
          </a:prstGeom>
        </p:spPr>
      </p:pic>
      <p:pic>
        <p:nvPicPr>
          <p:cNvPr id="6" name="图片 5">
            <a:extLst>
              <a:ext uri="{FF2B5EF4-FFF2-40B4-BE49-F238E27FC236}">
                <a16:creationId xmlns:a16="http://schemas.microsoft.com/office/drawing/2014/main" id="{C59C261A-6736-4D80-8EE4-52E6ABA87207}"/>
              </a:ext>
            </a:extLst>
          </p:cNvPr>
          <p:cNvPicPr>
            <a:picLocks noChangeAspect="1"/>
          </p:cNvPicPr>
          <p:nvPr/>
        </p:nvPicPr>
        <p:blipFill>
          <a:blip r:embed="rId4"/>
          <a:stretch>
            <a:fillRect/>
          </a:stretch>
        </p:blipFill>
        <p:spPr>
          <a:xfrm>
            <a:off x="630802" y="1772816"/>
            <a:ext cx="928694" cy="247652"/>
          </a:xfrm>
          <a:prstGeom prst="rect">
            <a:avLst/>
          </a:prstGeom>
        </p:spPr>
      </p:pic>
      <p:pic>
        <p:nvPicPr>
          <p:cNvPr id="7" name="图片 6">
            <a:extLst>
              <a:ext uri="{FF2B5EF4-FFF2-40B4-BE49-F238E27FC236}">
                <a16:creationId xmlns:a16="http://schemas.microsoft.com/office/drawing/2014/main" id="{6FDB754B-79F2-410E-BFBF-CA4373D9B54F}"/>
              </a:ext>
            </a:extLst>
          </p:cNvPr>
          <p:cNvPicPr>
            <a:picLocks noChangeAspect="1"/>
          </p:cNvPicPr>
          <p:nvPr/>
        </p:nvPicPr>
        <p:blipFill>
          <a:blip r:embed="rId5"/>
          <a:stretch>
            <a:fillRect/>
          </a:stretch>
        </p:blipFill>
        <p:spPr>
          <a:xfrm>
            <a:off x="2927648" y="2177407"/>
            <a:ext cx="7090110" cy="3647254"/>
          </a:xfrm>
          <a:prstGeom prst="rect">
            <a:avLst/>
          </a:prstGeom>
        </p:spPr>
      </p:pic>
      <p:pic>
        <p:nvPicPr>
          <p:cNvPr id="38" name="图片 37">
            <a:extLst>
              <a:ext uri="{FF2B5EF4-FFF2-40B4-BE49-F238E27FC236}">
                <a16:creationId xmlns:a16="http://schemas.microsoft.com/office/drawing/2014/main" id="{B4398300-63A0-4B6B-B45C-FDF28EDAEF08}"/>
              </a:ext>
            </a:extLst>
          </p:cNvPr>
          <p:cNvPicPr>
            <a:picLocks noChangeAspect="1"/>
          </p:cNvPicPr>
          <p:nvPr/>
        </p:nvPicPr>
        <p:blipFill>
          <a:blip r:embed="rId6"/>
          <a:stretch>
            <a:fillRect/>
          </a:stretch>
        </p:blipFill>
        <p:spPr>
          <a:xfrm>
            <a:off x="9264352" y="6604354"/>
            <a:ext cx="2927648" cy="222166"/>
          </a:xfrm>
          <a:prstGeom prst="rect">
            <a:avLst/>
          </a:prstGeom>
        </p:spPr>
      </p:pic>
      <p:cxnSp>
        <p:nvCxnSpPr>
          <p:cNvPr id="8" name="直接连接符 7">
            <a:extLst>
              <a:ext uri="{FF2B5EF4-FFF2-40B4-BE49-F238E27FC236}">
                <a16:creationId xmlns:a16="http://schemas.microsoft.com/office/drawing/2014/main" id="{B7E360AF-D5C3-4645-879D-7C2C401B1D64}"/>
              </a:ext>
            </a:extLst>
          </p:cNvPr>
          <p:cNvCxnSpPr>
            <a:cxnSpLocks/>
          </p:cNvCxnSpPr>
          <p:nvPr/>
        </p:nvCxnSpPr>
        <p:spPr bwMode="auto">
          <a:xfrm>
            <a:off x="3071664" y="2060848"/>
            <a:ext cx="694609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9" name="文本框 8">
            <a:extLst>
              <a:ext uri="{FF2B5EF4-FFF2-40B4-BE49-F238E27FC236}">
                <a16:creationId xmlns:a16="http://schemas.microsoft.com/office/drawing/2014/main" id="{4A887A99-9E2D-479A-9F5A-C287F93AE0B1}"/>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017661355"/>
      </p:ext>
    </p:extLst>
  </p:cSld>
  <p:clrMapOvr>
    <a:masterClrMapping/>
  </p:clrMapOvr>
  <p:transition/>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1D24DD9D-298F-447C-8394-E97C13F0D570}"/>
              </a:ext>
            </a:extLst>
          </p:cNvPr>
          <p:cNvPicPr>
            <a:picLocks noChangeAspect="1"/>
          </p:cNvPicPr>
          <p:nvPr/>
        </p:nvPicPr>
        <p:blipFill>
          <a:blip r:embed="rId2"/>
          <a:stretch>
            <a:fillRect/>
          </a:stretch>
        </p:blipFill>
        <p:spPr>
          <a:xfrm>
            <a:off x="8544272" y="6526213"/>
            <a:ext cx="3581426" cy="309565"/>
          </a:xfrm>
          <a:prstGeom prst="rect">
            <a:avLst/>
          </a:prstGeom>
        </p:spPr>
      </p:pic>
      <p:pic>
        <p:nvPicPr>
          <p:cNvPr id="4" name="图片 3">
            <a:extLst>
              <a:ext uri="{FF2B5EF4-FFF2-40B4-BE49-F238E27FC236}">
                <a16:creationId xmlns:a16="http://schemas.microsoft.com/office/drawing/2014/main" id="{5AEFC10C-1134-4D12-926B-50C84DDE499B}"/>
              </a:ext>
            </a:extLst>
          </p:cNvPr>
          <p:cNvPicPr>
            <a:picLocks noChangeAspect="1"/>
          </p:cNvPicPr>
          <p:nvPr/>
        </p:nvPicPr>
        <p:blipFill>
          <a:blip r:embed="rId3"/>
          <a:stretch>
            <a:fillRect/>
          </a:stretch>
        </p:blipFill>
        <p:spPr>
          <a:xfrm>
            <a:off x="623392" y="1196752"/>
            <a:ext cx="8453499" cy="667156"/>
          </a:xfrm>
          <a:prstGeom prst="rect">
            <a:avLst/>
          </a:prstGeom>
        </p:spPr>
      </p:pic>
      <p:pic>
        <p:nvPicPr>
          <p:cNvPr id="7" name="图片 6">
            <a:extLst>
              <a:ext uri="{FF2B5EF4-FFF2-40B4-BE49-F238E27FC236}">
                <a16:creationId xmlns:a16="http://schemas.microsoft.com/office/drawing/2014/main" id="{DA2A5AE4-6BFE-430E-AA57-1AD117C7DBD7}"/>
              </a:ext>
            </a:extLst>
          </p:cNvPr>
          <p:cNvPicPr>
            <a:picLocks noChangeAspect="1"/>
          </p:cNvPicPr>
          <p:nvPr/>
        </p:nvPicPr>
        <p:blipFill>
          <a:blip r:embed="rId4"/>
          <a:stretch>
            <a:fillRect/>
          </a:stretch>
        </p:blipFill>
        <p:spPr>
          <a:xfrm>
            <a:off x="9297399" y="1198608"/>
            <a:ext cx="1008112" cy="851520"/>
          </a:xfrm>
          <a:prstGeom prst="rect">
            <a:avLst/>
          </a:prstGeom>
        </p:spPr>
      </p:pic>
      <p:pic>
        <p:nvPicPr>
          <p:cNvPr id="8" name="图片 7">
            <a:extLst>
              <a:ext uri="{FF2B5EF4-FFF2-40B4-BE49-F238E27FC236}">
                <a16:creationId xmlns:a16="http://schemas.microsoft.com/office/drawing/2014/main" id="{A2AD0D63-6860-47F9-8430-33C4E28A0507}"/>
              </a:ext>
            </a:extLst>
          </p:cNvPr>
          <p:cNvPicPr>
            <a:picLocks noChangeAspect="1"/>
          </p:cNvPicPr>
          <p:nvPr/>
        </p:nvPicPr>
        <p:blipFill>
          <a:blip r:embed="rId5"/>
          <a:stretch>
            <a:fillRect/>
          </a:stretch>
        </p:blipFill>
        <p:spPr>
          <a:xfrm>
            <a:off x="643196" y="2074077"/>
            <a:ext cx="8563038" cy="4005990"/>
          </a:xfrm>
          <a:prstGeom prst="rect">
            <a:avLst/>
          </a:prstGeom>
        </p:spPr>
      </p:pic>
      <p:pic>
        <p:nvPicPr>
          <p:cNvPr id="9" name="图片 8">
            <a:extLst>
              <a:ext uri="{FF2B5EF4-FFF2-40B4-BE49-F238E27FC236}">
                <a16:creationId xmlns:a16="http://schemas.microsoft.com/office/drawing/2014/main" id="{AA99CE40-509B-4238-AB66-1FF0C785E29A}"/>
              </a:ext>
            </a:extLst>
          </p:cNvPr>
          <p:cNvPicPr>
            <a:picLocks noChangeAspect="1"/>
          </p:cNvPicPr>
          <p:nvPr/>
        </p:nvPicPr>
        <p:blipFill>
          <a:blip r:embed="rId6"/>
          <a:stretch>
            <a:fillRect/>
          </a:stretch>
        </p:blipFill>
        <p:spPr>
          <a:xfrm>
            <a:off x="9289238" y="2184944"/>
            <a:ext cx="1008112" cy="945005"/>
          </a:xfrm>
          <a:prstGeom prst="rect">
            <a:avLst/>
          </a:prstGeom>
        </p:spPr>
      </p:pic>
      <p:pic>
        <p:nvPicPr>
          <p:cNvPr id="10" name="图片 9">
            <a:extLst>
              <a:ext uri="{FF2B5EF4-FFF2-40B4-BE49-F238E27FC236}">
                <a16:creationId xmlns:a16="http://schemas.microsoft.com/office/drawing/2014/main" id="{4C9EEF49-40AF-4016-B993-452B73D758E7}"/>
              </a:ext>
            </a:extLst>
          </p:cNvPr>
          <p:cNvPicPr>
            <a:picLocks noChangeAspect="1"/>
          </p:cNvPicPr>
          <p:nvPr/>
        </p:nvPicPr>
        <p:blipFill>
          <a:blip r:embed="rId7"/>
          <a:stretch>
            <a:fillRect/>
          </a:stretch>
        </p:blipFill>
        <p:spPr>
          <a:xfrm>
            <a:off x="9286062" y="4785302"/>
            <a:ext cx="991790" cy="945005"/>
          </a:xfrm>
          <a:prstGeom prst="rect">
            <a:avLst/>
          </a:prstGeom>
        </p:spPr>
      </p:pic>
      <p:pic>
        <p:nvPicPr>
          <p:cNvPr id="11" name="图片 10">
            <a:extLst>
              <a:ext uri="{FF2B5EF4-FFF2-40B4-BE49-F238E27FC236}">
                <a16:creationId xmlns:a16="http://schemas.microsoft.com/office/drawing/2014/main" id="{3443BA56-2BEB-4BD9-BD23-C205C8E3BC94}"/>
              </a:ext>
            </a:extLst>
          </p:cNvPr>
          <p:cNvPicPr>
            <a:picLocks noChangeAspect="1"/>
          </p:cNvPicPr>
          <p:nvPr/>
        </p:nvPicPr>
        <p:blipFill>
          <a:blip r:embed="rId8"/>
          <a:stretch>
            <a:fillRect/>
          </a:stretch>
        </p:blipFill>
        <p:spPr>
          <a:xfrm>
            <a:off x="6090294" y="5799365"/>
            <a:ext cx="6101706" cy="1036413"/>
          </a:xfrm>
          <a:prstGeom prst="rect">
            <a:avLst/>
          </a:prstGeom>
        </p:spPr>
      </p:pic>
      <p:cxnSp>
        <p:nvCxnSpPr>
          <p:cNvPr id="12" name="直接连接符 11">
            <a:extLst>
              <a:ext uri="{FF2B5EF4-FFF2-40B4-BE49-F238E27FC236}">
                <a16:creationId xmlns:a16="http://schemas.microsoft.com/office/drawing/2014/main" id="{B34053EA-6158-4E32-9202-2EB613974180}"/>
              </a:ext>
            </a:extLst>
          </p:cNvPr>
          <p:cNvCxnSpPr>
            <a:cxnSpLocks/>
          </p:cNvCxnSpPr>
          <p:nvPr/>
        </p:nvCxnSpPr>
        <p:spPr bwMode="auto">
          <a:xfrm flipV="1">
            <a:off x="5015880" y="1863908"/>
            <a:ext cx="1584176" cy="3235"/>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EF8F1828-EE22-4648-82C0-C1904A1CE8EF}"/>
              </a:ext>
            </a:extLst>
          </p:cNvPr>
          <p:cNvCxnSpPr>
            <a:cxnSpLocks/>
          </p:cNvCxnSpPr>
          <p:nvPr/>
        </p:nvCxnSpPr>
        <p:spPr bwMode="auto">
          <a:xfrm>
            <a:off x="4583832" y="2348880"/>
            <a:ext cx="410445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08481742-20A3-44C8-AE47-6EFA556B6FBB}"/>
              </a:ext>
            </a:extLst>
          </p:cNvPr>
          <p:cNvCxnSpPr>
            <a:cxnSpLocks/>
          </p:cNvCxnSpPr>
          <p:nvPr/>
        </p:nvCxnSpPr>
        <p:spPr bwMode="auto">
          <a:xfrm>
            <a:off x="3071664" y="3789040"/>
            <a:ext cx="561662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73EC003E-231E-432C-8F68-9B79902DBA64}"/>
              </a:ext>
            </a:extLst>
          </p:cNvPr>
          <p:cNvCxnSpPr>
            <a:cxnSpLocks/>
          </p:cNvCxnSpPr>
          <p:nvPr/>
        </p:nvCxnSpPr>
        <p:spPr bwMode="auto">
          <a:xfrm>
            <a:off x="3503712" y="6143075"/>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A041875A-BF37-4ECB-B25B-3AF6B33257A6}"/>
              </a:ext>
            </a:extLst>
          </p:cNvPr>
          <p:cNvCxnSpPr>
            <a:cxnSpLocks/>
          </p:cNvCxnSpPr>
          <p:nvPr/>
        </p:nvCxnSpPr>
        <p:spPr bwMode="auto">
          <a:xfrm>
            <a:off x="3357332" y="5661248"/>
            <a:ext cx="2874567"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BB569300-70B0-4CA8-86DC-78D40DB30F30}"/>
              </a:ext>
            </a:extLst>
          </p:cNvPr>
          <p:cNvCxnSpPr>
            <a:cxnSpLocks/>
          </p:cNvCxnSpPr>
          <p:nvPr/>
        </p:nvCxnSpPr>
        <p:spPr bwMode="auto">
          <a:xfrm>
            <a:off x="6023993" y="6072841"/>
            <a:ext cx="4464495" cy="20455"/>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2E6BD361-FF8D-4F83-9A49-A00EDC9928B6}"/>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455768351"/>
      </p:ext>
    </p:extLst>
  </p:cSld>
  <p:clrMapOvr>
    <a:masterClrMapping/>
  </p:clrMapOvr>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421412" y="1158213"/>
            <a:ext cx="10801200" cy="4961485"/>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3E2D17ED-8B87-40DC-A015-729C7ACB95D9}"/>
              </a:ext>
            </a:extLst>
          </p:cNvPr>
          <p:cNvPicPr>
            <a:picLocks noChangeAspect="1"/>
          </p:cNvPicPr>
          <p:nvPr/>
        </p:nvPicPr>
        <p:blipFill>
          <a:blip r:embed="rId2"/>
          <a:stretch>
            <a:fillRect/>
          </a:stretch>
        </p:blipFill>
        <p:spPr>
          <a:xfrm>
            <a:off x="8544272" y="6526213"/>
            <a:ext cx="3581426" cy="309565"/>
          </a:xfrm>
          <a:prstGeom prst="rect">
            <a:avLst/>
          </a:prstGeom>
        </p:spPr>
      </p:pic>
      <p:pic>
        <p:nvPicPr>
          <p:cNvPr id="4" name="图片 3">
            <a:extLst>
              <a:ext uri="{FF2B5EF4-FFF2-40B4-BE49-F238E27FC236}">
                <a16:creationId xmlns:a16="http://schemas.microsoft.com/office/drawing/2014/main" id="{3FFF1377-E2DB-456C-8A33-007C6144A0C8}"/>
              </a:ext>
            </a:extLst>
          </p:cNvPr>
          <p:cNvPicPr>
            <a:picLocks noChangeAspect="1"/>
          </p:cNvPicPr>
          <p:nvPr/>
        </p:nvPicPr>
        <p:blipFill>
          <a:blip r:embed="rId3"/>
          <a:stretch>
            <a:fillRect/>
          </a:stretch>
        </p:blipFill>
        <p:spPr>
          <a:xfrm>
            <a:off x="595710" y="1196752"/>
            <a:ext cx="7634343" cy="304802"/>
          </a:xfrm>
          <a:prstGeom prst="rect">
            <a:avLst/>
          </a:prstGeom>
        </p:spPr>
      </p:pic>
      <p:pic>
        <p:nvPicPr>
          <p:cNvPr id="7" name="图片 6">
            <a:extLst>
              <a:ext uri="{FF2B5EF4-FFF2-40B4-BE49-F238E27FC236}">
                <a16:creationId xmlns:a16="http://schemas.microsoft.com/office/drawing/2014/main" id="{69CCBEC5-F5F4-467E-BF0D-62060D33988A}"/>
              </a:ext>
            </a:extLst>
          </p:cNvPr>
          <p:cNvPicPr>
            <a:picLocks noChangeAspect="1"/>
          </p:cNvPicPr>
          <p:nvPr/>
        </p:nvPicPr>
        <p:blipFill>
          <a:blip r:embed="rId4"/>
          <a:stretch>
            <a:fillRect/>
          </a:stretch>
        </p:blipFill>
        <p:spPr>
          <a:xfrm>
            <a:off x="595710" y="1653506"/>
            <a:ext cx="8496362" cy="1292091"/>
          </a:xfrm>
          <a:prstGeom prst="rect">
            <a:avLst/>
          </a:prstGeom>
        </p:spPr>
      </p:pic>
      <p:pic>
        <p:nvPicPr>
          <p:cNvPr id="8" name="图片 7">
            <a:extLst>
              <a:ext uri="{FF2B5EF4-FFF2-40B4-BE49-F238E27FC236}">
                <a16:creationId xmlns:a16="http://schemas.microsoft.com/office/drawing/2014/main" id="{536F4E08-B3AE-4ABC-892C-26DACA47DFB7}"/>
              </a:ext>
            </a:extLst>
          </p:cNvPr>
          <p:cNvPicPr>
            <a:picLocks noChangeAspect="1"/>
          </p:cNvPicPr>
          <p:nvPr/>
        </p:nvPicPr>
        <p:blipFill>
          <a:blip r:embed="rId5"/>
          <a:stretch>
            <a:fillRect/>
          </a:stretch>
        </p:blipFill>
        <p:spPr>
          <a:xfrm>
            <a:off x="9261449" y="2013546"/>
            <a:ext cx="2907616" cy="1604974"/>
          </a:xfrm>
          <a:prstGeom prst="rect">
            <a:avLst/>
          </a:prstGeom>
        </p:spPr>
      </p:pic>
      <p:pic>
        <p:nvPicPr>
          <p:cNvPr id="9" name="图片 8">
            <a:extLst>
              <a:ext uri="{FF2B5EF4-FFF2-40B4-BE49-F238E27FC236}">
                <a16:creationId xmlns:a16="http://schemas.microsoft.com/office/drawing/2014/main" id="{DD7A4538-0919-46F2-91B1-3DB888016243}"/>
              </a:ext>
            </a:extLst>
          </p:cNvPr>
          <p:cNvPicPr>
            <a:picLocks noChangeAspect="1"/>
          </p:cNvPicPr>
          <p:nvPr/>
        </p:nvPicPr>
        <p:blipFill>
          <a:blip r:embed="rId6"/>
          <a:stretch>
            <a:fillRect/>
          </a:stretch>
        </p:blipFill>
        <p:spPr>
          <a:xfrm>
            <a:off x="623392" y="3212976"/>
            <a:ext cx="8415399" cy="1292091"/>
          </a:xfrm>
          <a:prstGeom prst="rect">
            <a:avLst/>
          </a:prstGeom>
        </p:spPr>
      </p:pic>
      <p:pic>
        <p:nvPicPr>
          <p:cNvPr id="10" name="图片 9">
            <a:extLst>
              <a:ext uri="{FF2B5EF4-FFF2-40B4-BE49-F238E27FC236}">
                <a16:creationId xmlns:a16="http://schemas.microsoft.com/office/drawing/2014/main" id="{B60B40E6-E7CE-40B1-A3AF-9395C7741DFE}"/>
              </a:ext>
            </a:extLst>
          </p:cNvPr>
          <p:cNvPicPr>
            <a:picLocks noChangeAspect="1"/>
          </p:cNvPicPr>
          <p:nvPr/>
        </p:nvPicPr>
        <p:blipFill>
          <a:blip r:embed="rId7"/>
          <a:stretch>
            <a:fillRect/>
          </a:stretch>
        </p:blipFill>
        <p:spPr>
          <a:xfrm>
            <a:off x="9261449" y="3638956"/>
            <a:ext cx="2907616" cy="2528633"/>
          </a:xfrm>
          <a:prstGeom prst="rect">
            <a:avLst/>
          </a:prstGeom>
        </p:spPr>
      </p:pic>
      <p:pic>
        <p:nvPicPr>
          <p:cNvPr id="11" name="图片 10">
            <a:extLst>
              <a:ext uri="{FF2B5EF4-FFF2-40B4-BE49-F238E27FC236}">
                <a16:creationId xmlns:a16="http://schemas.microsoft.com/office/drawing/2014/main" id="{3CD2A288-DE8B-4950-A322-DCB91DD22FB8}"/>
              </a:ext>
            </a:extLst>
          </p:cNvPr>
          <p:cNvPicPr>
            <a:picLocks noChangeAspect="1"/>
          </p:cNvPicPr>
          <p:nvPr/>
        </p:nvPicPr>
        <p:blipFill>
          <a:blip r:embed="rId8"/>
          <a:stretch>
            <a:fillRect/>
          </a:stretch>
        </p:blipFill>
        <p:spPr>
          <a:xfrm>
            <a:off x="591941" y="4744984"/>
            <a:ext cx="8548750" cy="1412440"/>
          </a:xfrm>
          <a:prstGeom prst="rect">
            <a:avLst/>
          </a:prstGeom>
        </p:spPr>
      </p:pic>
      <p:cxnSp>
        <p:nvCxnSpPr>
          <p:cNvPr id="12" name="直接连接符 11">
            <a:extLst>
              <a:ext uri="{FF2B5EF4-FFF2-40B4-BE49-F238E27FC236}">
                <a16:creationId xmlns:a16="http://schemas.microsoft.com/office/drawing/2014/main" id="{7598C5F6-F063-4032-86D3-3000EC18F97C}"/>
              </a:ext>
            </a:extLst>
          </p:cNvPr>
          <p:cNvCxnSpPr>
            <a:cxnSpLocks/>
          </p:cNvCxnSpPr>
          <p:nvPr/>
        </p:nvCxnSpPr>
        <p:spPr bwMode="auto">
          <a:xfrm>
            <a:off x="623392" y="1491837"/>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7990B6FE-D34E-4357-B579-15717C7042CC}"/>
              </a:ext>
            </a:extLst>
          </p:cNvPr>
          <p:cNvCxnSpPr>
            <a:cxnSpLocks/>
          </p:cNvCxnSpPr>
          <p:nvPr/>
        </p:nvCxnSpPr>
        <p:spPr bwMode="auto">
          <a:xfrm>
            <a:off x="4295800" y="3457540"/>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477C094F-4C52-4896-B1CA-8A59E0D8ED4D}"/>
              </a:ext>
            </a:extLst>
          </p:cNvPr>
          <p:cNvCxnSpPr>
            <a:cxnSpLocks/>
          </p:cNvCxnSpPr>
          <p:nvPr/>
        </p:nvCxnSpPr>
        <p:spPr bwMode="auto">
          <a:xfrm>
            <a:off x="3863752" y="4005064"/>
            <a:ext cx="450505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48B164C2-3C49-4A3E-A8BE-A2EB87C84E95}"/>
              </a:ext>
            </a:extLst>
          </p:cNvPr>
          <p:cNvCxnSpPr>
            <a:cxnSpLocks/>
          </p:cNvCxnSpPr>
          <p:nvPr/>
        </p:nvCxnSpPr>
        <p:spPr bwMode="auto">
          <a:xfrm>
            <a:off x="5207849" y="2420888"/>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86E298D4-D4C3-4362-BD85-978B654117A9}"/>
              </a:ext>
            </a:extLst>
          </p:cNvPr>
          <p:cNvCxnSpPr>
            <a:cxnSpLocks/>
          </p:cNvCxnSpPr>
          <p:nvPr/>
        </p:nvCxnSpPr>
        <p:spPr bwMode="auto">
          <a:xfrm>
            <a:off x="683588" y="5013176"/>
            <a:ext cx="835520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8" name="文本框 17">
            <a:extLst>
              <a:ext uri="{FF2B5EF4-FFF2-40B4-BE49-F238E27FC236}">
                <a16:creationId xmlns:a16="http://schemas.microsoft.com/office/drawing/2014/main" id="{F52FB331-B1DB-4924-B72E-4A8C8B1D02B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cxnSp>
        <p:nvCxnSpPr>
          <p:cNvPr id="19" name="直接连接符 18">
            <a:extLst>
              <a:ext uri="{FF2B5EF4-FFF2-40B4-BE49-F238E27FC236}">
                <a16:creationId xmlns:a16="http://schemas.microsoft.com/office/drawing/2014/main" id="{CA06DE44-462B-4B58-9C86-898F3A406603}"/>
              </a:ext>
            </a:extLst>
          </p:cNvPr>
          <p:cNvCxnSpPr>
            <a:cxnSpLocks/>
          </p:cNvCxnSpPr>
          <p:nvPr/>
        </p:nvCxnSpPr>
        <p:spPr bwMode="auto">
          <a:xfrm>
            <a:off x="2135560" y="5661248"/>
            <a:ext cx="237626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559985715"/>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9AB4AF51-E940-4C92-880C-92E1EB13FEC5}"/>
              </a:ext>
            </a:extLst>
          </p:cNvPr>
          <p:cNvSpPr>
            <a:spLocks noGrp="1"/>
          </p:cNvSpPr>
          <p:nvPr>
            <p:ph idx="1"/>
          </p:nvPr>
        </p:nvSpPr>
        <p:spPr>
          <a:xfrm>
            <a:off x="623392" y="926138"/>
            <a:ext cx="11449272" cy="5887238"/>
          </a:xfrm>
        </p:spPr>
        <p:txBody>
          <a:bodyPr/>
          <a:lstStyle/>
          <a:p>
            <a:pPr>
              <a:lnSpc>
                <a:spcPct val="150000"/>
              </a:lnSpc>
              <a:buFont typeface="Wingdings" panose="05000000000000000000" pitchFamily="2" charset="2"/>
              <a:buChar char="p"/>
            </a:pPr>
            <a:r>
              <a:rPr lang="zh-CN" altLang="en-US" sz="2400" b="0" dirty="0">
                <a:effectLst/>
                <a:latin typeface="华文楷体" panose="02010600040101010101" pitchFamily="2" charset="-122"/>
                <a:ea typeface="华文楷体" panose="02010600040101010101" pitchFamily="2" charset="-122"/>
              </a:rPr>
              <a:t>应对变化，需要计算，数学有危机，可计算问题，图灵机</a:t>
            </a:r>
          </a:p>
          <a:p>
            <a:pPr>
              <a:lnSpc>
                <a:spcPct val="150000"/>
              </a:lnSpc>
              <a:buFont typeface="Wingdings" panose="05000000000000000000" pitchFamily="2" charset="2"/>
              <a:buChar char="p"/>
            </a:pPr>
            <a:r>
              <a:rPr lang="zh-CN" altLang="en-US" sz="2400" b="0" dirty="0">
                <a:effectLst/>
                <a:latin typeface="华文楷体" panose="02010600040101010101" pitchFamily="2" charset="-122"/>
                <a:ea typeface="华文楷体" panose="02010600040101010101" pitchFamily="2" charset="-122"/>
              </a:rPr>
              <a:t>软件要工程，软件有危机</a:t>
            </a:r>
          </a:p>
          <a:p>
            <a:pPr>
              <a:lnSpc>
                <a:spcPct val="150000"/>
              </a:lnSpc>
              <a:buFont typeface="Wingdings" panose="05000000000000000000" pitchFamily="2" charset="2"/>
              <a:buChar char="p"/>
            </a:pPr>
            <a:r>
              <a:rPr lang="zh-CN" altLang="en-US" sz="2400" b="0" dirty="0">
                <a:effectLst/>
                <a:latin typeface="华文楷体" panose="02010600040101010101" pitchFamily="2" charset="-122"/>
                <a:ea typeface="华文楷体" panose="02010600040101010101" pitchFamily="2" charset="-122"/>
              </a:rPr>
              <a:t>硬件之路：机械的，电子的</a:t>
            </a:r>
          </a:p>
          <a:p>
            <a:pPr>
              <a:lnSpc>
                <a:spcPct val="150000"/>
              </a:lnSpc>
              <a:buFont typeface="Wingdings" panose="05000000000000000000" pitchFamily="2" charset="2"/>
              <a:buChar char="p"/>
            </a:pPr>
            <a:r>
              <a:rPr lang="en-US" altLang="zh-CN" sz="2400" b="0" dirty="0">
                <a:effectLst/>
                <a:latin typeface="华文楷体" panose="02010600040101010101" pitchFamily="2" charset="-122"/>
                <a:ea typeface="华文楷体" panose="02010600040101010101" pitchFamily="2" charset="-122"/>
              </a:rPr>
              <a:t>16</a:t>
            </a:r>
            <a:r>
              <a:rPr lang="zh-CN" altLang="en-US" sz="2400" b="0" dirty="0">
                <a:effectLst/>
                <a:latin typeface="华文楷体" panose="02010600040101010101" pitchFamily="2" charset="-122"/>
                <a:ea typeface="华文楷体" panose="02010600040101010101" pitchFamily="2" charset="-122"/>
              </a:rPr>
              <a:t>世纪初至今各国的贡献（法、英、德、美）</a:t>
            </a:r>
          </a:p>
          <a:p>
            <a:pPr>
              <a:lnSpc>
                <a:spcPct val="150000"/>
              </a:lnSpc>
              <a:buFont typeface="Wingdings" panose="05000000000000000000" pitchFamily="2" charset="2"/>
              <a:buChar char="p"/>
            </a:pPr>
            <a:r>
              <a:rPr lang="en-US" altLang="zh-CN" sz="2400" b="0" dirty="0">
                <a:effectLst/>
                <a:latin typeface="华文楷体" panose="02010600040101010101" pitchFamily="2" charset="-122"/>
                <a:ea typeface="华文楷体" panose="02010600040101010101" pitchFamily="2" charset="-122"/>
              </a:rPr>
              <a:t>1946</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1952</a:t>
            </a:r>
          </a:p>
          <a:p>
            <a:pPr>
              <a:lnSpc>
                <a:spcPct val="150000"/>
              </a:lnSpc>
              <a:buFont typeface="Wingdings" panose="05000000000000000000" pitchFamily="2" charset="2"/>
              <a:buChar char="p"/>
            </a:pPr>
            <a:r>
              <a:rPr lang="zh-CN" altLang="en-US" sz="2400" b="0" dirty="0">
                <a:effectLst/>
                <a:latin typeface="华文楷体" panose="02010600040101010101" pitchFamily="2" charset="-122"/>
                <a:ea typeface="华文楷体" panose="02010600040101010101" pitchFamily="2" charset="-122"/>
              </a:rPr>
              <a:t>硬件的发展（存储、</a:t>
            </a:r>
            <a:r>
              <a:rPr lang="en-US" altLang="zh-CN" sz="2400" b="0" dirty="0">
                <a:effectLst/>
                <a:latin typeface="华文楷体" panose="02010600040101010101" pitchFamily="2" charset="-122"/>
                <a:ea typeface="华文楷体" panose="02010600040101010101" pitchFamily="2" charset="-122"/>
              </a:rPr>
              <a:t>CPU</a:t>
            </a:r>
            <a:r>
              <a:rPr lang="zh-CN" altLang="en-US" sz="2400" b="0" dirty="0">
                <a:effectLst/>
                <a:latin typeface="华文楷体" panose="02010600040101010101" pitchFamily="2" charset="-122"/>
                <a:ea typeface="华文楷体" panose="02010600040101010101" pitchFamily="2" charset="-122"/>
              </a:rPr>
              <a:t>）、系统软件的的发展与成熟（</a:t>
            </a:r>
            <a:r>
              <a:rPr lang="en-US" altLang="zh-CN" sz="2400" b="0" dirty="0">
                <a:effectLst/>
                <a:latin typeface="华文楷体" panose="02010600040101010101" pitchFamily="2" charset="-122"/>
                <a:ea typeface="华文楷体" panose="02010600040101010101" pitchFamily="2" charset="-122"/>
              </a:rPr>
              <a:t>OS</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DB</a:t>
            </a:r>
            <a:r>
              <a:rPr lang="zh-CN" altLang="en-US" sz="2400" b="0" dirty="0">
                <a:effectLst/>
                <a:latin typeface="华文楷体" panose="02010600040101010101" pitchFamily="2" charset="-122"/>
                <a:ea typeface="华文楷体" panose="02010600040101010101" pitchFamily="2" charset="-122"/>
              </a:rPr>
              <a:t>）</a:t>
            </a:r>
          </a:p>
          <a:p>
            <a:pPr>
              <a:lnSpc>
                <a:spcPct val="150000"/>
              </a:lnSpc>
              <a:buFont typeface="Wingdings" panose="05000000000000000000" pitchFamily="2" charset="2"/>
              <a:buChar char="p"/>
            </a:pPr>
            <a:r>
              <a:rPr lang="zh-CN" altLang="en-US" sz="2400" b="0" dirty="0">
                <a:effectLst/>
                <a:latin typeface="华文楷体" panose="02010600040101010101" pitchFamily="2" charset="-122"/>
                <a:ea typeface="华文楷体" panose="02010600040101010101" pitchFamily="2" charset="-122"/>
              </a:rPr>
              <a:t>公司的崛起：</a:t>
            </a:r>
            <a:r>
              <a:rPr lang="en-US" altLang="zh-CN" sz="2400" b="0" dirty="0">
                <a:effectLst/>
                <a:latin typeface="华文楷体" panose="02010600040101010101" pitchFamily="2" charset="-122"/>
                <a:ea typeface="华文楷体" panose="02010600040101010101" pitchFamily="2" charset="-122"/>
              </a:rPr>
              <a:t>IBM</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DEC</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HP</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Intel</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MS</a:t>
            </a:r>
            <a:r>
              <a:rPr lang="zh-CN" altLang="en-US" sz="2400" b="0" dirty="0">
                <a:effectLst/>
                <a:latin typeface="华文楷体" panose="02010600040101010101" pitchFamily="2" charset="-122"/>
                <a:ea typeface="华文楷体" panose="02010600040101010101" pitchFamily="2" charset="-122"/>
              </a:rPr>
              <a:t>、贝尔实验室等</a:t>
            </a:r>
          </a:p>
          <a:p>
            <a:pPr>
              <a:lnSpc>
                <a:spcPct val="150000"/>
              </a:lnSpc>
              <a:buFont typeface="Wingdings" panose="05000000000000000000" pitchFamily="2" charset="2"/>
              <a:buChar char="p"/>
            </a:pPr>
            <a:r>
              <a:rPr lang="zh-CN" altLang="en-US" sz="2400" b="0" dirty="0">
                <a:effectLst/>
                <a:latin typeface="华文楷体" panose="02010600040101010101" pitchFamily="2" charset="-122"/>
                <a:ea typeface="华文楷体" panose="02010600040101010101" pitchFamily="2" charset="-122"/>
              </a:rPr>
              <a:t>一个人物，其思想熠熠发光：罗素</a:t>
            </a:r>
            <a:endParaRPr lang="en-US" altLang="zh-CN" sz="2400" b="0" dirty="0">
              <a:effectLst/>
              <a:latin typeface="华文楷体" panose="02010600040101010101" pitchFamily="2" charset="-122"/>
              <a:ea typeface="华文楷体" panose="02010600040101010101" pitchFamily="2" charset="-122"/>
            </a:endParaRPr>
          </a:p>
          <a:p>
            <a:pPr>
              <a:lnSpc>
                <a:spcPct val="150000"/>
              </a:lnSpc>
              <a:buFont typeface="Wingdings" panose="05000000000000000000" pitchFamily="2" charset="2"/>
              <a:buChar char="p"/>
            </a:pPr>
            <a:r>
              <a:rPr lang="zh-CN" altLang="en-US" sz="2400" b="0" dirty="0">
                <a:effectLst/>
                <a:latin typeface="华文楷体" panose="02010600040101010101" pitchFamily="2" charset="-122"/>
                <a:ea typeface="华文楷体" panose="02010600040101010101" pitchFamily="2" charset="-122"/>
              </a:rPr>
              <a:t>布尔代数、冯</a:t>
            </a:r>
            <a:r>
              <a:rPr lang="en-US" altLang="zh-CN" sz="2400" b="0" dirty="0">
                <a:effectLst/>
                <a:latin typeface="华文楷体" panose="02010600040101010101" pitchFamily="2" charset="-122"/>
                <a:ea typeface="华文楷体" panose="02010600040101010101" pitchFamily="2" charset="-122"/>
              </a:rPr>
              <a:t>.</a:t>
            </a:r>
            <a:r>
              <a:rPr lang="zh-CN" altLang="en-US" sz="2400" b="0" dirty="0">
                <a:effectLst/>
                <a:latin typeface="华文楷体" panose="02010600040101010101" pitchFamily="2" charset="-122"/>
                <a:ea typeface="华文楷体" panose="02010600040101010101" pitchFamily="2" charset="-122"/>
              </a:rPr>
              <a:t>诺依机（</a:t>
            </a:r>
            <a:r>
              <a:rPr lang="en-US" altLang="zh-CN" sz="2400" b="0" dirty="0">
                <a:effectLst/>
                <a:latin typeface="华文楷体" panose="02010600040101010101" pitchFamily="2" charset="-122"/>
                <a:ea typeface="华文楷体" panose="02010600040101010101" pitchFamily="2" charset="-122"/>
              </a:rPr>
              <a:t>54</a:t>
            </a:r>
            <a:r>
              <a:rPr lang="zh-CN" altLang="en-US" sz="2400" b="0" dirty="0">
                <a:effectLst/>
                <a:latin typeface="华文楷体" panose="02010600040101010101" pitchFamily="2" charset="-122"/>
                <a:ea typeface="华文楷体" panose="02010600040101010101" pitchFamily="2" charset="-122"/>
              </a:rPr>
              <a:t>）、图灵机（</a:t>
            </a:r>
            <a:r>
              <a:rPr lang="en-US" altLang="zh-CN" sz="2400" b="0" dirty="0">
                <a:effectLst/>
                <a:latin typeface="华文楷体" panose="02010600040101010101" pitchFamily="2" charset="-122"/>
                <a:ea typeface="华文楷体" panose="02010600040101010101" pitchFamily="2" charset="-122"/>
              </a:rPr>
              <a:t>42</a:t>
            </a:r>
            <a:r>
              <a:rPr lang="zh-CN" altLang="en-US" sz="2400" b="0" dirty="0">
                <a:effectLst/>
                <a:latin typeface="华文楷体" panose="02010600040101010101" pitchFamily="2" charset="-122"/>
                <a:ea typeface="华文楷体" panose="02010600040101010101" pitchFamily="2" charset="-122"/>
              </a:rPr>
              <a:t>）</a:t>
            </a:r>
            <a:r>
              <a:rPr lang="en-US" altLang="zh-CN" sz="2400" b="0" dirty="0">
                <a:effectLst/>
                <a:latin typeface="华文楷体" panose="02010600040101010101" pitchFamily="2" charset="-122"/>
                <a:ea typeface="华文楷体" panose="02010600040101010101" pitchFamily="2" charset="-122"/>
              </a:rPr>
              <a:t>……</a:t>
            </a:r>
            <a:endParaRPr lang="zh-CN" altLang="en-US" sz="2400" b="0" dirty="0">
              <a:effectLst/>
              <a:latin typeface="华文楷体" panose="02010600040101010101" pitchFamily="2" charset="-122"/>
              <a:ea typeface="华文楷体" panose="02010600040101010101" pitchFamily="2" charset="-122"/>
            </a:endParaRPr>
          </a:p>
          <a:p>
            <a:endParaRPr lang="zh-CN" altLang="en-US" dirty="0"/>
          </a:p>
        </p:txBody>
      </p:sp>
      <p:sp>
        <p:nvSpPr>
          <p:cNvPr id="3" name="内容占位符 2">
            <a:extLst>
              <a:ext uri="{FF2B5EF4-FFF2-40B4-BE49-F238E27FC236}">
                <a16:creationId xmlns:a16="http://schemas.microsoft.com/office/drawing/2014/main" id="{C604D2A7-3D4C-41D8-AC84-B06CB52F59D9}"/>
              </a:ext>
            </a:extLst>
          </p:cNvPr>
          <p:cNvSpPr>
            <a:spLocks noGrp="1"/>
          </p:cNvSpPr>
          <p:nvPr>
            <p:ph idx="10"/>
          </p:nvPr>
        </p:nvSpPr>
        <p:spPr/>
        <p:txBody>
          <a:bodyPr/>
          <a:lstStyle/>
          <a:p>
            <a:r>
              <a:rPr lang="zh-CN" altLang="en-US" dirty="0"/>
              <a:t>上节课回顾</a:t>
            </a:r>
          </a:p>
        </p:txBody>
      </p:sp>
    </p:spTree>
    <p:extLst>
      <p:ext uri="{BB962C8B-B14F-4D97-AF65-F5344CB8AC3E}">
        <p14:creationId xmlns:p14="http://schemas.microsoft.com/office/powerpoint/2010/main" val="2400599667"/>
      </p:ext>
    </p:extLst>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0B930752-4EDE-4319-8BA5-D6ED9CA28008}"/>
              </a:ext>
            </a:extLst>
          </p:cNvPr>
          <p:cNvPicPr>
            <a:picLocks noChangeAspect="1"/>
          </p:cNvPicPr>
          <p:nvPr/>
        </p:nvPicPr>
        <p:blipFill>
          <a:blip r:embed="rId3"/>
          <a:stretch>
            <a:fillRect/>
          </a:stretch>
        </p:blipFill>
        <p:spPr>
          <a:xfrm>
            <a:off x="637564" y="1628800"/>
            <a:ext cx="8553513" cy="1566874"/>
          </a:xfrm>
          <a:prstGeom prst="rect">
            <a:avLst/>
          </a:prstGeom>
        </p:spPr>
      </p:pic>
      <p:pic>
        <p:nvPicPr>
          <p:cNvPr id="6" name="图片 5">
            <a:extLst>
              <a:ext uri="{FF2B5EF4-FFF2-40B4-BE49-F238E27FC236}">
                <a16:creationId xmlns:a16="http://schemas.microsoft.com/office/drawing/2014/main" id="{B462C8B4-9C9C-4508-94A6-9696864D4CA0}"/>
              </a:ext>
            </a:extLst>
          </p:cNvPr>
          <p:cNvPicPr>
            <a:picLocks noChangeAspect="1"/>
          </p:cNvPicPr>
          <p:nvPr/>
        </p:nvPicPr>
        <p:blipFill>
          <a:blip r:embed="rId4"/>
          <a:stretch>
            <a:fillRect/>
          </a:stretch>
        </p:blipFill>
        <p:spPr>
          <a:xfrm>
            <a:off x="9250180" y="1628800"/>
            <a:ext cx="2304256" cy="1566874"/>
          </a:xfrm>
          <a:prstGeom prst="rect">
            <a:avLst/>
          </a:prstGeom>
        </p:spPr>
      </p:pic>
      <p:pic>
        <p:nvPicPr>
          <p:cNvPr id="7" name="图片 6">
            <a:extLst>
              <a:ext uri="{FF2B5EF4-FFF2-40B4-BE49-F238E27FC236}">
                <a16:creationId xmlns:a16="http://schemas.microsoft.com/office/drawing/2014/main" id="{E69BF857-C82A-469A-B510-EA349143352E}"/>
              </a:ext>
            </a:extLst>
          </p:cNvPr>
          <p:cNvPicPr>
            <a:picLocks noChangeAspect="1"/>
          </p:cNvPicPr>
          <p:nvPr/>
        </p:nvPicPr>
        <p:blipFill>
          <a:blip r:embed="rId5"/>
          <a:stretch>
            <a:fillRect/>
          </a:stretch>
        </p:blipFill>
        <p:spPr>
          <a:xfrm>
            <a:off x="655112" y="4385937"/>
            <a:ext cx="7853420" cy="933457"/>
          </a:xfrm>
          <a:prstGeom prst="rect">
            <a:avLst/>
          </a:prstGeom>
        </p:spPr>
      </p:pic>
      <p:pic>
        <p:nvPicPr>
          <p:cNvPr id="8" name="图片 7">
            <a:extLst>
              <a:ext uri="{FF2B5EF4-FFF2-40B4-BE49-F238E27FC236}">
                <a16:creationId xmlns:a16="http://schemas.microsoft.com/office/drawing/2014/main" id="{70181A05-0E5C-4451-9BDB-D061FB3504A6}"/>
              </a:ext>
            </a:extLst>
          </p:cNvPr>
          <p:cNvPicPr>
            <a:picLocks noChangeAspect="1"/>
          </p:cNvPicPr>
          <p:nvPr/>
        </p:nvPicPr>
        <p:blipFill>
          <a:blip r:embed="rId6"/>
          <a:stretch>
            <a:fillRect/>
          </a:stretch>
        </p:blipFill>
        <p:spPr>
          <a:xfrm>
            <a:off x="8627845" y="4386823"/>
            <a:ext cx="1547563" cy="1865141"/>
          </a:xfrm>
          <a:prstGeom prst="rect">
            <a:avLst/>
          </a:prstGeom>
        </p:spPr>
      </p:pic>
      <p:pic>
        <p:nvPicPr>
          <p:cNvPr id="9" name="图片 8">
            <a:extLst>
              <a:ext uri="{FF2B5EF4-FFF2-40B4-BE49-F238E27FC236}">
                <a16:creationId xmlns:a16="http://schemas.microsoft.com/office/drawing/2014/main" id="{1CE94A4D-F5A9-4B59-9AAC-61C2101FAE91}"/>
              </a:ext>
            </a:extLst>
          </p:cNvPr>
          <p:cNvPicPr>
            <a:picLocks noChangeAspect="1"/>
          </p:cNvPicPr>
          <p:nvPr/>
        </p:nvPicPr>
        <p:blipFill>
          <a:blip r:embed="rId7"/>
          <a:stretch>
            <a:fillRect/>
          </a:stretch>
        </p:blipFill>
        <p:spPr>
          <a:xfrm>
            <a:off x="1559496" y="2645560"/>
            <a:ext cx="1694080" cy="1622682"/>
          </a:xfrm>
          <a:prstGeom prst="rect">
            <a:avLst/>
          </a:prstGeom>
        </p:spPr>
      </p:pic>
      <p:pic>
        <p:nvPicPr>
          <p:cNvPr id="10" name="图片 9">
            <a:extLst>
              <a:ext uri="{FF2B5EF4-FFF2-40B4-BE49-F238E27FC236}">
                <a16:creationId xmlns:a16="http://schemas.microsoft.com/office/drawing/2014/main" id="{806B0B4B-D6BD-4D8F-BD04-BDF98043DFB2}"/>
              </a:ext>
            </a:extLst>
          </p:cNvPr>
          <p:cNvPicPr>
            <a:picLocks noChangeAspect="1"/>
          </p:cNvPicPr>
          <p:nvPr/>
        </p:nvPicPr>
        <p:blipFill>
          <a:blip r:embed="rId8"/>
          <a:stretch>
            <a:fillRect/>
          </a:stretch>
        </p:blipFill>
        <p:spPr>
          <a:xfrm>
            <a:off x="8544272" y="6526213"/>
            <a:ext cx="3581426" cy="309565"/>
          </a:xfrm>
          <a:prstGeom prst="rect">
            <a:avLst/>
          </a:prstGeom>
        </p:spPr>
      </p:pic>
      <p:cxnSp>
        <p:nvCxnSpPr>
          <p:cNvPr id="11" name="直接连接符 10">
            <a:extLst>
              <a:ext uri="{FF2B5EF4-FFF2-40B4-BE49-F238E27FC236}">
                <a16:creationId xmlns:a16="http://schemas.microsoft.com/office/drawing/2014/main" id="{A5BE3E0B-2E0B-43DC-B74B-0318B57BFFD4}"/>
              </a:ext>
            </a:extLst>
          </p:cNvPr>
          <p:cNvCxnSpPr>
            <a:cxnSpLocks/>
          </p:cNvCxnSpPr>
          <p:nvPr/>
        </p:nvCxnSpPr>
        <p:spPr bwMode="auto">
          <a:xfrm>
            <a:off x="6888088" y="2564904"/>
            <a:ext cx="2302989"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AD625558-A258-4055-9A23-BC65484554C4}"/>
              </a:ext>
            </a:extLst>
          </p:cNvPr>
          <p:cNvCxnSpPr>
            <a:cxnSpLocks/>
          </p:cNvCxnSpPr>
          <p:nvPr/>
        </p:nvCxnSpPr>
        <p:spPr bwMode="auto">
          <a:xfrm>
            <a:off x="655112" y="3284984"/>
            <a:ext cx="76036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8373DBAA-2E9C-4DD3-AAA3-30E243EC85AA}"/>
              </a:ext>
            </a:extLst>
          </p:cNvPr>
          <p:cNvCxnSpPr>
            <a:cxnSpLocks/>
          </p:cNvCxnSpPr>
          <p:nvPr/>
        </p:nvCxnSpPr>
        <p:spPr bwMode="auto">
          <a:xfrm>
            <a:off x="2855640" y="5319512"/>
            <a:ext cx="458338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7EE3D5BB-AEE4-40B4-8DB6-C62ACBD176F6}"/>
              </a:ext>
            </a:extLst>
          </p:cNvPr>
          <p:cNvCxnSpPr>
            <a:cxnSpLocks/>
          </p:cNvCxnSpPr>
          <p:nvPr/>
        </p:nvCxnSpPr>
        <p:spPr bwMode="auto">
          <a:xfrm>
            <a:off x="7752184" y="1916832"/>
            <a:ext cx="136815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8AF81840-1E7B-4690-86DF-08573F49C3E6}"/>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//20240226</a:t>
            </a:r>
            <a:endPar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742252032"/>
      </p:ext>
    </p:extLst>
  </p:cSld>
  <p:clrMapOvr>
    <a:masterClrMapping/>
  </p:clrMapOvr>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lvl="1" indent="0">
              <a:buNone/>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9A880867-F201-4C26-A54E-BE1B175C66A6}"/>
              </a:ext>
            </a:extLst>
          </p:cNvPr>
          <p:cNvPicPr>
            <a:picLocks noChangeAspect="1"/>
          </p:cNvPicPr>
          <p:nvPr/>
        </p:nvPicPr>
        <p:blipFill>
          <a:blip r:embed="rId3"/>
          <a:stretch>
            <a:fillRect/>
          </a:stretch>
        </p:blipFill>
        <p:spPr>
          <a:xfrm>
            <a:off x="8834778" y="6552740"/>
            <a:ext cx="3324249" cy="266702"/>
          </a:xfrm>
          <a:prstGeom prst="rect">
            <a:avLst/>
          </a:prstGeom>
        </p:spPr>
      </p:pic>
      <p:pic>
        <p:nvPicPr>
          <p:cNvPr id="6" name="图片 5">
            <a:extLst>
              <a:ext uri="{FF2B5EF4-FFF2-40B4-BE49-F238E27FC236}">
                <a16:creationId xmlns:a16="http://schemas.microsoft.com/office/drawing/2014/main" id="{D471C985-1488-4DE2-965B-2C4CB08AAF70}"/>
              </a:ext>
            </a:extLst>
          </p:cNvPr>
          <p:cNvPicPr>
            <a:picLocks noChangeAspect="1"/>
          </p:cNvPicPr>
          <p:nvPr/>
        </p:nvPicPr>
        <p:blipFill>
          <a:blip r:embed="rId4"/>
          <a:stretch>
            <a:fillRect/>
          </a:stretch>
        </p:blipFill>
        <p:spPr>
          <a:xfrm>
            <a:off x="618161" y="1471684"/>
            <a:ext cx="8577325" cy="1547824"/>
          </a:xfrm>
          <a:prstGeom prst="rect">
            <a:avLst/>
          </a:prstGeom>
        </p:spPr>
      </p:pic>
      <p:pic>
        <p:nvPicPr>
          <p:cNvPr id="7" name="图片 6">
            <a:extLst>
              <a:ext uri="{FF2B5EF4-FFF2-40B4-BE49-F238E27FC236}">
                <a16:creationId xmlns:a16="http://schemas.microsoft.com/office/drawing/2014/main" id="{1BDA0201-F0F7-4739-9E9E-BFA626BC17E6}"/>
              </a:ext>
            </a:extLst>
          </p:cNvPr>
          <p:cNvPicPr>
            <a:picLocks noChangeAspect="1"/>
          </p:cNvPicPr>
          <p:nvPr/>
        </p:nvPicPr>
        <p:blipFill>
          <a:blip r:embed="rId5"/>
          <a:stretch>
            <a:fillRect/>
          </a:stretch>
        </p:blipFill>
        <p:spPr>
          <a:xfrm>
            <a:off x="601327" y="1134127"/>
            <a:ext cx="1006918" cy="278839"/>
          </a:xfrm>
          <a:prstGeom prst="rect">
            <a:avLst/>
          </a:prstGeom>
        </p:spPr>
      </p:pic>
      <p:pic>
        <p:nvPicPr>
          <p:cNvPr id="8" name="图片 7">
            <a:extLst>
              <a:ext uri="{FF2B5EF4-FFF2-40B4-BE49-F238E27FC236}">
                <a16:creationId xmlns:a16="http://schemas.microsoft.com/office/drawing/2014/main" id="{DEA93058-9353-4DA8-AB0E-1C1D762F5B47}"/>
              </a:ext>
            </a:extLst>
          </p:cNvPr>
          <p:cNvPicPr>
            <a:picLocks noChangeAspect="1"/>
          </p:cNvPicPr>
          <p:nvPr/>
        </p:nvPicPr>
        <p:blipFill>
          <a:blip r:embed="rId6"/>
          <a:stretch>
            <a:fillRect/>
          </a:stretch>
        </p:blipFill>
        <p:spPr>
          <a:xfrm>
            <a:off x="9094938" y="1412966"/>
            <a:ext cx="2957534" cy="2227927"/>
          </a:xfrm>
          <a:prstGeom prst="rect">
            <a:avLst/>
          </a:prstGeom>
        </p:spPr>
      </p:pic>
      <p:pic>
        <p:nvPicPr>
          <p:cNvPr id="9" name="图片 8">
            <a:extLst>
              <a:ext uri="{FF2B5EF4-FFF2-40B4-BE49-F238E27FC236}">
                <a16:creationId xmlns:a16="http://schemas.microsoft.com/office/drawing/2014/main" id="{0AA40FE8-2A62-4C46-922B-2912B07844CB}"/>
              </a:ext>
            </a:extLst>
          </p:cNvPr>
          <p:cNvPicPr>
            <a:picLocks noChangeAspect="1"/>
          </p:cNvPicPr>
          <p:nvPr/>
        </p:nvPicPr>
        <p:blipFill>
          <a:blip r:embed="rId7"/>
          <a:stretch>
            <a:fillRect/>
          </a:stretch>
        </p:blipFill>
        <p:spPr>
          <a:xfrm>
            <a:off x="632368" y="3176941"/>
            <a:ext cx="4495833" cy="304802"/>
          </a:xfrm>
          <a:prstGeom prst="rect">
            <a:avLst/>
          </a:prstGeom>
        </p:spPr>
      </p:pic>
      <p:pic>
        <p:nvPicPr>
          <p:cNvPr id="11" name="图片 10">
            <a:extLst>
              <a:ext uri="{FF2B5EF4-FFF2-40B4-BE49-F238E27FC236}">
                <a16:creationId xmlns:a16="http://schemas.microsoft.com/office/drawing/2014/main" id="{00EACFBB-B202-481A-9087-AB5C3E3D7517}"/>
              </a:ext>
            </a:extLst>
          </p:cNvPr>
          <p:cNvPicPr>
            <a:picLocks noChangeAspect="1"/>
          </p:cNvPicPr>
          <p:nvPr/>
        </p:nvPicPr>
        <p:blipFill>
          <a:blip r:embed="rId8"/>
          <a:stretch>
            <a:fillRect/>
          </a:stretch>
        </p:blipFill>
        <p:spPr>
          <a:xfrm>
            <a:off x="611232" y="3854219"/>
            <a:ext cx="7500992" cy="309565"/>
          </a:xfrm>
          <a:prstGeom prst="rect">
            <a:avLst/>
          </a:prstGeom>
        </p:spPr>
      </p:pic>
      <p:pic>
        <p:nvPicPr>
          <p:cNvPr id="12" name="图片 11">
            <a:extLst>
              <a:ext uri="{FF2B5EF4-FFF2-40B4-BE49-F238E27FC236}">
                <a16:creationId xmlns:a16="http://schemas.microsoft.com/office/drawing/2014/main" id="{85CDF680-3410-4884-BFD7-EFEBE6DF24C5}"/>
              </a:ext>
            </a:extLst>
          </p:cNvPr>
          <p:cNvPicPr>
            <a:picLocks noChangeAspect="1"/>
          </p:cNvPicPr>
          <p:nvPr/>
        </p:nvPicPr>
        <p:blipFill>
          <a:blip r:embed="rId9"/>
          <a:stretch>
            <a:fillRect/>
          </a:stretch>
        </p:blipFill>
        <p:spPr>
          <a:xfrm>
            <a:off x="581771" y="3553254"/>
            <a:ext cx="985845" cy="276227"/>
          </a:xfrm>
          <a:prstGeom prst="rect">
            <a:avLst/>
          </a:prstGeom>
        </p:spPr>
      </p:pic>
      <p:pic>
        <p:nvPicPr>
          <p:cNvPr id="13" name="图片 12">
            <a:extLst>
              <a:ext uri="{FF2B5EF4-FFF2-40B4-BE49-F238E27FC236}">
                <a16:creationId xmlns:a16="http://schemas.microsoft.com/office/drawing/2014/main" id="{C3FF5977-A49A-4DA5-A8DE-83AC5EFD7077}"/>
              </a:ext>
            </a:extLst>
          </p:cNvPr>
          <p:cNvPicPr>
            <a:picLocks noChangeAspect="1"/>
          </p:cNvPicPr>
          <p:nvPr/>
        </p:nvPicPr>
        <p:blipFill>
          <a:blip r:embed="rId10"/>
          <a:stretch>
            <a:fillRect/>
          </a:stretch>
        </p:blipFill>
        <p:spPr>
          <a:xfrm>
            <a:off x="8885023" y="3829481"/>
            <a:ext cx="3308616" cy="2336832"/>
          </a:xfrm>
          <a:prstGeom prst="rect">
            <a:avLst/>
          </a:prstGeom>
        </p:spPr>
      </p:pic>
      <p:pic>
        <p:nvPicPr>
          <p:cNvPr id="14" name="图片 13">
            <a:extLst>
              <a:ext uri="{FF2B5EF4-FFF2-40B4-BE49-F238E27FC236}">
                <a16:creationId xmlns:a16="http://schemas.microsoft.com/office/drawing/2014/main" id="{497AACD9-67DD-4CDC-9E63-67EEFB7E7126}"/>
              </a:ext>
            </a:extLst>
          </p:cNvPr>
          <p:cNvPicPr>
            <a:picLocks noChangeAspect="1"/>
          </p:cNvPicPr>
          <p:nvPr/>
        </p:nvPicPr>
        <p:blipFill>
          <a:blip r:embed="rId11"/>
          <a:stretch>
            <a:fillRect/>
          </a:stretch>
        </p:blipFill>
        <p:spPr>
          <a:xfrm>
            <a:off x="581771" y="5761540"/>
            <a:ext cx="8281187" cy="720697"/>
          </a:xfrm>
          <a:prstGeom prst="rect">
            <a:avLst/>
          </a:prstGeom>
        </p:spPr>
      </p:pic>
      <p:pic>
        <p:nvPicPr>
          <p:cNvPr id="15" name="图片 14">
            <a:extLst>
              <a:ext uri="{FF2B5EF4-FFF2-40B4-BE49-F238E27FC236}">
                <a16:creationId xmlns:a16="http://schemas.microsoft.com/office/drawing/2014/main" id="{A8521898-C160-41D2-8DAA-5E79F8D95059}"/>
              </a:ext>
            </a:extLst>
          </p:cNvPr>
          <p:cNvPicPr>
            <a:picLocks noChangeAspect="1"/>
          </p:cNvPicPr>
          <p:nvPr/>
        </p:nvPicPr>
        <p:blipFill>
          <a:blip r:embed="rId12"/>
          <a:stretch>
            <a:fillRect/>
          </a:stretch>
        </p:blipFill>
        <p:spPr>
          <a:xfrm>
            <a:off x="618161" y="4332632"/>
            <a:ext cx="3703745" cy="1386588"/>
          </a:xfrm>
          <a:prstGeom prst="rect">
            <a:avLst/>
          </a:prstGeom>
        </p:spPr>
      </p:pic>
      <p:cxnSp>
        <p:nvCxnSpPr>
          <p:cNvPr id="16" name="直接连接符 15">
            <a:extLst>
              <a:ext uri="{FF2B5EF4-FFF2-40B4-BE49-F238E27FC236}">
                <a16:creationId xmlns:a16="http://schemas.microsoft.com/office/drawing/2014/main" id="{05195668-BC1E-403D-B9D1-5DE2E8C5F616}"/>
              </a:ext>
            </a:extLst>
          </p:cNvPr>
          <p:cNvCxnSpPr>
            <a:cxnSpLocks/>
          </p:cNvCxnSpPr>
          <p:nvPr/>
        </p:nvCxnSpPr>
        <p:spPr bwMode="auto">
          <a:xfrm>
            <a:off x="1228060" y="3068960"/>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0067DAEC-C474-4BE3-A38C-58615A155158}"/>
              </a:ext>
            </a:extLst>
          </p:cNvPr>
          <p:cNvCxnSpPr>
            <a:cxnSpLocks/>
          </p:cNvCxnSpPr>
          <p:nvPr/>
        </p:nvCxnSpPr>
        <p:spPr bwMode="auto">
          <a:xfrm>
            <a:off x="632368" y="3492764"/>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352A9B35-5347-46F3-8995-D2A5BB7E677C}"/>
              </a:ext>
            </a:extLst>
          </p:cNvPr>
          <p:cNvCxnSpPr>
            <a:cxnSpLocks/>
          </p:cNvCxnSpPr>
          <p:nvPr/>
        </p:nvCxnSpPr>
        <p:spPr bwMode="auto">
          <a:xfrm>
            <a:off x="581771" y="4221088"/>
            <a:ext cx="537199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D48C0133-A72A-42F4-991B-E419D2420F0B}"/>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097499524"/>
      </p:ext>
    </p:extLst>
  </p:cSld>
  <p:clrMapOvr>
    <a:masterClrMapping/>
  </p:clrMapOvr>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1A93F563-7CD5-470A-8B3B-B781E61E36B5}"/>
              </a:ext>
            </a:extLst>
          </p:cNvPr>
          <p:cNvPicPr>
            <a:picLocks noChangeAspect="1"/>
          </p:cNvPicPr>
          <p:nvPr/>
        </p:nvPicPr>
        <p:blipFill>
          <a:blip r:embed="rId3"/>
          <a:stretch>
            <a:fillRect/>
          </a:stretch>
        </p:blipFill>
        <p:spPr>
          <a:xfrm>
            <a:off x="8834778" y="6552740"/>
            <a:ext cx="3324249" cy="266702"/>
          </a:xfrm>
          <a:prstGeom prst="rect">
            <a:avLst/>
          </a:prstGeom>
        </p:spPr>
      </p:pic>
      <p:pic>
        <p:nvPicPr>
          <p:cNvPr id="4" name="图片 3">
            <a:extLst>
              <a:ext uri="{FF2B5EF4-FFF2-40B4-BE49-F238E27FC236}">
                <a16:creationId xmlns:a16="http://schemas.microsoft.com/office/drawing/2014/main" id="{DBC738ED-7E20-4412-92EA-1B76ABC079C4}"/>
              </a:ext>
            </a:extLst>
          </p:cNvPr>
          <p:cNvPicPr>
            <a:picLocks noChangeAspect="1"/>
          </p:cNvPicPr>
          <p:nvPr/>
        </p:nvPicPr>
        <p:blipFill>
          <a:blip r:embed="rId4"/>
          <a:stretch>
            <a:fillRect/>
          </a:stretch>
        </p:blipFill>
        <p:spPr>
          <a:xfrm>
            <a:off x="661062" y="980728"/>
            <a:ext cx="8539225" cy="1547824"/>
          </a:xfrm>
          <a:prstGeom prst="rect">
            <a:avLst/>
          </a:prstGeom>
        </p:spPr>
      </p:pic>
      <p:pic>
        <p:nvPicPr>
          <p:cNvPr id="7" name="图片 6">
            <a:extLst>
              <a:ext uri="{FF2B5EF4-FFF2-40B4-BE49-F238E27FC236}">
                <a16:creationId xmlns:a16="http://schemas.microsoft.com/office/drawing/2014/main" id="{99B26435-8B61-455C-8E65-F460330ECAE7}"/>
              </a:ext>
            </a:extLst>
          </p:cNvPr>
          <p:cNvPicPr>
            <a:picLocks noChangeAspect="1"/>
          </p:cNvPicPr>
          <p:nvPr/>
        </p:nvPicPr>
        <p:blipFill>
          <a:blip r:embed="rId5"/>
          <a:stretch>
            <a:fillRect/>
          </a:stretch>
        </p:blipFill>
        <p:spPr>
          <a:xfrm>
            <a:off x="9167045" y="882898"/>
            <a:ext cx="2567495" cy="1863785"/>
          </a:xfrm>
          <a:prstGeom prst="rect">
            <a:avLst/>
          </a:prstGeom>
        </p:spPr>
      </p:pic>
      <p:pic>
        <p:nvPicPr>
          <p:cNvPr id="8" name="图片 7">
            <a:extLst>
              <a:ext uri="{FF2B5EF4-FFF2-40B4-BE49-F238E27FC236}">
                <a16:creationId xmlns:a16="http://schemas.microsoft.com/office/drawing/2014/main" id="{2411F3D0-F2EB-4250-97D9-3BBB513DB3BE}"/>
              </a:ext>
            </a:extLst>
          </p:cNvPr>
          <p:cNvPicPr>
            <a:picLocks noChangeAspect="1"/>
          </p:cNvPicPr>
          <p:nvPr/>
        </p:nvPicPr>
        <p:blipFill>
          <a:blip r:embed="rId6"/>
          <a:stretch>
            <a:fillRect/>
          </a:stretch>
        </p:blipFill>
        <p:spPr>
          <a:xfrm>
            <a:off x="619948" y="2636912"/>
            <a:ext cx="8343961" cy="357190"/>
          </a:xfrm>
          <a:prstGeom prst="rect">
            <a:avLst/>
          </a:prstGeom>
        </p:spPr>
      </p:pic>
      <p:pic>
        <p:nvPicPr>
          <p:cNvPr id="9" name="图片 8">
            <a:extLst>
              <a:ext uri="{FF2B5EF4-FFF2-40B4-BE49-F238E27FC236}">
                <a16:creationId xmlns:a16="http://schemas.microsoft.com/office/drawing/2014/main" id="{B23FF427-E71A-4082-9A5B-05E4D23E0AD2}"/>
              </a:ext>
            </a:extLst>
          </p:cNvPr>
          <p:cNvPicPr>
            <a:picLocks noChangeAspect="1"/>
          </p:cNvPicPr>
          <p:nvPr/>
        </p:nvPicPr>
        <p:blipFill>
          <a:blip r:embed="rId7"/>
          <a:stretch>
            <a:fillRect/>
          </a:stretch>
        </p:blipFill>
        <p:spPr>
          <a:xfrm>
            <a:off x="9023422" y="2681827"/>
            <a:ext cx="2486273" cy="1626941"/>
          </a:xfrm>
          <a:prstGeom prst="rect">
            <a:avLst/>
          </a:prstGeom>
        </p:spPr>
      </p:pic>
      <p:pic>
        <p:nvPicPr>
          <p:cNvPr id="10" name="图片 9">
            <a:extLst>
              <a:ext uri="{FF2B5EF4-FFF2-40B4-BE49-F238E27FC236}">
                <a16:creationId xmlns:a16="http://schemas.microsoft.com/office/drawing/2014/main" id="{3C1DECF8-1A84-4947-AE66-FA1ABA216A0A}"/>
              </a:ext>
            </a:extLst>
          </p:cNvPr>
          <p:cNvPicPr>
            <a:picLocks noChangeAspect="1"/>
          </p:cNvPicPr>
          <p:nvPr/>
        </p:nvPicPr>
        <p:blipFill>
          <a:blip r:embed="rId8"/>
          <a:stretch>
            <a:fillRect/>
          </a:stretch>
        </p:blipFill>
        <p:spPr>
          <a:xfrm>
            <a:off x="599732" y="3218189"/>
            <a:ext cx="4486308" cy="966795"/>
          </a:xfrm>
          <a:prstGeom prst="rect">
            <a:avLst/>
          </a:prstGeom>
        </p:spPr>
      </p:pic>
      <p:pic>
        <p:nvPicPr>
          <p:cNvPr id="11" name="图片 10">
            <a:extLst>
              <a:ext uri="{FF2B5EF4-FFF2-40B4-BE49-F238E27FC236}">
                <a16:creationId xmlns:a16="http://schemas.microsoft.com/office/drawing/2014/main" id="{4BD2FF75-16F7-4D3F-9E9A-F3E166DE3377}"/>
              </a:ext>
            </a:extLst>
          </p:cNvPr>
          <p:cNvPicPr>
            <a:picLocks noChangeAspect="1"/>
          </p:cNvPicPr>
          <p:nvPr/>
        </p:nvPicPr>
        <p:blipFill>
          <a:blip r:embed="rId9"/>
          <a:stretch>
            <a:fillRect/>
          </a:stretch>
        </p:blipFill>
        <p:spPr>
          <a:xfrm>
            <a:off x="529459" y="4314885"/>
            <a:ext cx="8524937" cy="976320"/>
          </a:xfrm>
          <a:prstGeom prst="rect">
            <a:avLst/>
          </a:prstGeom>
        </p:spPr>
      </p:pic>
      <p:pic>
        <p:nvPicPr>
          <p:cNvPr id="12" name="图片 11">
            <a:extLst>
              <a:ext uri="{FF2B5EF4-FFF2-40B4-BE49-F238E27FC236}">
                <a16:creationId xmlns:a16="http://schemas.microsoft.com/office/drawing/2014/main" id="{60AA9C76-D4FC-4EBF-A184-78346060A822}"/>
              </a:ext>
            </a:extLst>
          </p:cNvPr>
          <p:cNvPicPr>
            <a:picLocks noChangeAspect="1"/>
          </p:cNvPicPr>
          <p:nvPr/>
        </p:nvPicPr>
        <p:blipFill>
          <a:blip r:embed="rId10"/>
          <a:stretch>
            <a:fillRect/>
          </a:stretch>
        </p:blipFill>
        <p:spPr>
          <a:xfrm>
            <a:off x="9242659" y="4342560"/>
            <a:ext cx="2193718" cy="1296189"/>
          </a:xfrm>
          <a:prstGeom prst="rect">
            <a:avLst/>
          </a:prstGeom>
        </p:spPr>
      </p:pic>
      <p:pic>
        <p:nvPicPr>
          <p:cNvPr id="13" name="图片 12">
            <a:extLst>
              <a:ext uri="{FF2B5EF4-FFF2-40B4-BE49-F238E27FC236}">
                <a16:creationId xmlns:a16="http://schemas.microsoft.com/office/drawing/2014/main" id="{D6A7F48C-5669-47B0-8D1F-9926C4206949}"/>
              </a:ext>
            </a:extLst>
          </p:cNvPr>
          <p:cNvPicPr>
            <a:picLocks noChangeAspect="1"/>
          </p:cNvPicPr>
          <p:nvPr/>
        </p:nvPicPr>
        <p:blipFill>
          <a:blip r:embed="rId11"/>
          <a:stretch>
            <a:fillRect/>
          </a:stretch>
        </p:blipFill>
        <p:spPr>
          <a:xfrm>
            <a:off x="818471" y="5420170"/>
            <a:ext cx="8358249" cy="338140"/>
          </a:xfrm>
          <a:prstGeom prst="rect">
            <a:avLst/>
          </a:prstGeom>
        </p:spPr>
      </p:pic>
      <p:pic>
        <p:nvPicPr>
          <p:cNvPr id="14" name="图片 13">
            <a:extLst>
              <a:ext uri="{FF2B5EF4-FFF2-40B4-BE49-F238E27FC236}">
                <a16:creationId xmlns:a16="http://schemas.microsoft.com/office/drawing/2014/main" id="{4763DD2D-E2A5-42F6-926A-BD4116E04D35}"/>
              </a:ext>
            </a:extLst>
          </p:cNvPr>
          <p:cNvPicPr>
            <a:picLocks noChangeAspect="1"/>
          </p:cNvPicPr>
          <p:nvPr/>
        </p:nvPicPr>
        <p:blipFill>
          <a:blip r:embed="rId12"/>
          <a:stretch>
            <a:fillRect/>
          </a:stretch>
        </p:blipFill>
        <p:spPr>
          <a:xfrm>
            <a:off x="546463" y="5465778"/>
            <a:ext cx="885831" cy="233364"/>
          </a:xfrm>
          <a:prstGeom prst="rect">
            <a:avLst/>
          </a:prstGeom>
        </p:spPr>
      </p:pic>
      <p:pic>
        <p:nvPicPr>
          <p:cNvPr id="15" name="图片 14">
            <a:extLst>
              <a:ext uri="{FF2B5EF4-FFF2-40B4-BE49-F238E27FC236}">
                <a16:creationId xmlns:a16="http://schemas.microsoft.com/office/drawing/2014/main" id="{CDDF70E7-D262-444A-93CF-7C12D9F4C578}"/>
              </a:ext>
            </a:extLst>
          </p:cNvPr>
          <p:cNvPicPr>
            <a:picLocks noChangeAspect="1"/>
          </p:cNvPicPr>
          <p:nvPr/>
        </p:nvPicPr>
        <p:blipFill>
          <a:blip r:embed="rId13"/>
          <a:stretch>
            <a:fillRect/>
          </a:stretch>
        </p:blipFill>
        <p:spPr>
          <a:xfrm>
            <a:off x="9261823" y="5683043"/>
            <a:ext cx="1091386" cy="790960"/>
          </a:xfrm>
          <a:prstGeom prst="rect">
            <a:avLst/>
          </a:prstGeom>
        </p:spPr>
      </p:pic>
      <p:pic>
        <p:nvPicPr>
          <p:cNvPr id="16" name="图片 15">
            <a:extLst>
              <a:ext uri="{FF2B5EF4-FFF2-40B4-BE49-F238E27FC236}">
                <a16:creationId xmlns:a16="http://schemas.microsoft.com/office/drawing/2014/main" id="{C4757C09-ECED-42F4-9688-979D4C0488EA}"/>
              </a:ext>
            </a:extLst>
          </p:cNvPr>
          <p:cNvPicPr>
            <a:picLocks noChangeAspect="1"/>
          </p:cNvPicPr>
          <p:nvPr/>
        </p:nvPicPr>
        <p:blipFill>
          <a:blip r:embed="rId14"/>
          <a:stretch>
            <a:fillRect/>
          </a:stretch>
        </p:blipFill>
        <p:spPr>
          <a:xfrm>
            <a:off x="10488489" y="5683043"/>
            <a:ext cx="936104" cy="769955"/>
          </a:xfrm>
          <a:prstGeom prst="rect">
            <a:avLst/>
          </a:prstGeom>
        </p:spPr>
      </p:pic>
      <p:pic>
        <p:nvPicPr>
          <p:cNvPr id="17" name="图片 16">
            <a:extLst>
              <a:ext uri="{FF2B5EF4-FFF2-40B4-BE49-F238E27FC236}">
                <a16:creationId xmlns:a16="http://schemas.microsoft.com/office/drawing/2014/main" id="{6111241D-61E0-4B28-B995-C4DF9BD6B8F6}"/>
              </a:ext>
            </a:extLst>
          </p:cNvPr>
          <p:cNvPicPr>
            <a:picLocks noChangeAspect="1"/>
          </p:cNvPicPr>
          <p:nvPr/>
        </p:nvPicPr>
        <p:blipFill>
          <a:blip r:embed="rId15"/>
          <a:stretch>
            <a:fillRect/>
          </a:stretch>
        </p:blipFill>
        <p:spPr>
          <a:xfrm>
            <a:off x="3363944" y="5775199"/>
            <a:ext cx="2716862" cy="1059595"/>
          </a:xfrm>
          <a:prstGeom prst="rect">
            <a:avLst/>
          </a:prstGeom>
        </p:spPr>
      </p:pic>
      <p:pic>
        <p:nvPicPr>
          <p:cNvPr id="18" name="图片 17">
            <a:extLst>
              <a:ext uri="{FF2B5EF4-FFF2-40B4-BE49-F238E27FC236}">
                <a16:creationId xmlns:a16="http://schemas.microsoft.com/office/drawing/2014/main" id="{4BF5E7C0-6AF5-43C0-940B-5C6818D77B42}"/>
              </a:ext>
            </a:extLst>
          </p:cNvPr>
          <p:cNvPicPr>
            <a:picLocks noChangeAspect="1"/>
          </p:cNvPicPr>
          <p:nvPr/>
        </p:nvPicPr>
        <p:blipFill>
          <a:blip r:embed="rId16"/>
          <a:stretch>
            <a:fillRect/>
          </a:stretch>
        </p:blipFill>
        <p:spPr>
          <a:xfrm>
            <a:off x="599732" y="5794561"/>
            <a:ext cx="2545368" cy="1040233"/>
          </a:xfrm>
          <a:prstGeom prst="rect">
            <a:avLst/>
          </a:prstGeom>
        </p:spPr>
      </p:pic>
      <p:cxnSp>
        <p:nvCxnSpPr>
          <p:cNvPr id="19" name="直接连接符 18">
            <a:extLst>
              <a:ext uri="{FF2B5EF4-FFF2-40B4-BE49-F238E27FC236}">
                <a16:creationId xmlns:a16="http://schemas.microsoft.com/office/drawing/2014/main" id="{5F1EDFC1-4FFB-4522-8059-07521B6F9ECE}"/>
              </a:ext>
            </a:extLst>
          </p:cNvPr>
          <p:cNvCxnSpPr>
            <a:cxnSpLocks/>
          </p:cNvCxnSpPr>
          <p:nvPr/>
        </p:nvCxnSpPr>
        <p:spPr bwMode="auto">
          <a:xfrm>
            <a:off x="695400" y="1268760"/>
            <a:ext cx="818030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0" name="直接连接符 19">
            <a:extLst>
              <a:ext uri="{FF2B5EF4-FFF2-40B4-BE49-F238E27FC236}">
                <a16:creationId xmlns:a16="http://schemas.microsoft.com/office/drawing/2014/main" id="{8D766821-7A65-4F51-9420-4E21AE9243DA}"/>
              </a:ext>
            </a:extLst>
          </p:cNvPr>
          <p:cNvCxnSpPr>
            <a:cxnSpLocks/>
          </p:cNvCxnSpPr>
          <p:nvPr/>
        </p:nvCxnSpPr>
        <p:spPr bwMode="auto">
          <a:xfrm>
            <a:off x="654470" y="3018510"/>
            <a:ext cx="818030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1" name="直接连接符 20">
            <a:extLst>
              <a:ext uri="{FF2B5EF4-FFF2-40B4-BE49-F238E27FC236}">
                <a16:creationId xmlns:a16="http://schemas.microsoft.com/office/drawing/2014/main" id="{1FD51BBE-5CEB-4426-9218-5C75D4B23F6B}"/>
              </a:ext>
            </a:extLst>
          </p:cNvPr>
          <p:cNvCxnSpPr>
            <a:cxnSpLocks/>
          </p:cNvCxnSpPr>
          <p:nvPr/>
        </p:nvCxnSpPr>
        <p:spPr bwMode="auto">
          <a:xfrm>
            <a:off x="619948" y="3501008"/>
            <a:ext cx="432392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3" name="直接连接符 22">
            <a:extLst>
              <a:ext uri="{FF2B5EF4-FFF2-40B4-BE49-F238E27FC236}">
                <a16:creationId xmlns:a16="http://schemas.microsoft.com/office/drawing/2014/main" id="{E7927188-717C-4A83-9266-425062C36F52}"/>
              </a:ext>
            </a:extLst>
          </p:cNvPr>
          <p:cNvCxnSpPr>
            <a:cxnSpLocks/>
          </p:cNvCxnSpPr>
          <p:nvPr/>
        </p:nvCxnSpPr>
        <p:spPr bwMode="auto">
          <a:xfrm>
            <a:off x="619948" y="4149080"/>
            <a:ext cx="139181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5" name="直接连接符 24">
            <a:extLst>
              <a:ext uri="{FF2B5EF4-FFF2-40B4-BE49-F238E27FC236}">
                <a16:creationId xmlns:a16="http://schemas.microsoft.com/office/drawing/2014/main" id="{0656B7F1-9B26-42A1-BF16-6CF91BC05726}"/>
              </a:ext>
            </a:extLst>
          </p:cNvPr>
          <p:cNvCxnSpPr>
            <a:cxnSpLocks/>
          </p:cNvCxnSpPr>
          <p:nvPr/>
        </p:nvCxnSpPr>
        <p:spPr bwMode="auto">
          <a:xfrm>
            <a:off x="1919536" y="4653136"/>
            <a:ext cx="4836404"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7" name="直接连接符 26">
            <a:extLst>
              <a:ext uri="{FF2B5EF4-FFF2-40B4-BE49-F238E27FC236}">
                <a16:creationId xmlns:a16="http://schemas.microsoft.com/office/drawing/2014/main" id="{CA571F1D-D5DE-472C-B1CD-5263F9AB6824}"/>
              </a:ext>
            </a:extLst>
          </p:cNvPr>
          <p:cNvCxnSpPr>
            <a:cxnSpLocks/>
          </p:cNvCxnSpPr>
          <p:nvPr/>
        </p:nvCxnSpPr>
        <p:spPr bwMode="auto">
          <a:xfrm>
            <a:off x="546463" y="5758310"/>
            <a:ext cx="852550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文本框 23">
            <a:extLst>
              <a:ext uri="{FF2B5EF4-FFF2-40B4-BE49-F238E27FC236}">
                <a16:creationId xmlns:a16="http://schemas.microsoft.com/office/drawing/2014/main" id="{8C9AF423-7894-4D59-BF5A-FABE1B21948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926930339"/>
      </p:ext>
    </p:extLst>
  </p:cSld>
  <p:clrMapOvr>
    <a:masterClrMapping/>
  </p:clrMapOvr>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4BBD663F-10C4-4E78-B886-F2F207FFB6CC}"/>
              </a:ext>
            </a:extLst>
          </p:cNvPr>
          <p:cNvPicPr>
            <a:picLocks noChangeAspect="1"/>
          </p:cNvPicPr>
          <p:nvPr/>
        </p:nvPicPr>
        <p:blipFill>
          <a:blip r:embed="rId3"/>
          <a:stretch>
            <a:fillRect/>
          </a:stretch>
        </p:blipFill>
        <p:spPr>
          <a:xfrm>
            <a:off x="9174004" y="6567479"/>
            <a:ext cx="3017996" cy="271576"/>
          </a:xfrm>
          <a:prstGeom prst="rect">
            <a:avLst/>
          </a:prstGeom>
        </p:spPr>
      </p:pic>
      <p:pic>
        <p:nvPicPr>
          <p:cNvPr id="7" name="图片 6">
            <a:extLst>
              <a:ext uri="{FF2B5EF4-FFF2-40B4-BE49-F238E27FC236}">
                <a16:creationId xmlns:a16="http://schemas.microsoft.com/office/drawing/2014/main" id="{93D4D9B6-3FD1-4C2C-99CA-435EF024C00C}"/>
              </a:ext>
            </a:extLst>
          </p:cNvPr>
          <p:cNvPicPr>
            <a:picLocks noChangeAspect="1"/>
          </p:cNvPicPr>
          <p:nvPr/>
        </p:nvPicPr>
        <p:blipFill>
          <a:blip r:embed="rId4"/>
          <a:stretch>
            <a:fillRect/>
          </a:stretch>
        </p:blipFill>
        <p:spPr>
          <a:xfrm>
            <a:off x="621273" y="1196752"/>
            <a:ext cx="7662919" cy="942982"/>
          </a:xfrm>
          <a:prstGeom prst="rect">
            <a:avLst/>
          </a:prstGeom>
        </p:spPr>
      </p:pic>
      <p:pic>
        <p:nvPicPr>
          <p:cNvPr id="8" name="图片 7">
            <a:extLst>
              <a:ext uri="{FF2B5EF4-FFF2-40B4-BE49-F238E27FC236}">
                <a16:creationId xmlns:a16="http://schemas.microsoft.com/office/drawing/2014/main" id="{2C7AE13A-DC3A-4382-A3A7-D32DC0ED6A0C}"/>
              </a:ext>
            </a:extLst>
          </p:cNvPr>
          <p:cNvPicPr>
            <a:picLocks noChangeAspect="1"/>
          </p:cNvPicPr>
          <p:nvPr/>
        </p:nvPicPr>
        <p:blipFill>
          <a:blip r:embed="rId5"/>
          <a:stretch>
            <a:fillRect/>
          </a:stretch>
        </p:blipFill>
        <p:spPr>
          <a:xfrm>
            <a:off x="9174004" y="986168"/>
            <a:ext cx="2394109" cy="1513606"/>
          </a:xfrm>
          <a:prstGeom prst="rect">
            <a:avLst/>
          </a:prstGeom>
        </p:spPr>
      </p:pic>
      <p:pic>
        <p:nvPicPr>
          <p:cNvPr id="9" name="图片 8">
            <a:extLst>
              <a:ext uri="{FF2B5EF4-FFF2-40B4-BE49-F238E27FC236}">
                <a16:creationId xmlns:a16="http://schemas.microsoft.com/office/drawing/2014/main" id="{75FF4496-A4A8-45CE-A333-FE056B72B785}"/>
              </a:ext>
            </a:extLst>
          </p:cNvPr>
          <p:cNvPicPr>
            <a:picLocks noChangeAspect="1"/>
          </p:cNvPicPr>
          <p:nvPr/>
        </p:nvPicPr>
        <p:blipFill>
          <a:blip r:embed="rId6"/>
          <a:stretch>
            <a:fillRect/>
          </a:stretch>
        </p:blipFill>
        <p:spPr>
          <a:xfrm>
            <a:off x="623392" y="2400254"/>
            <a:ext cx="8486837" cy="2828946"/>
          </a:xfrm>
          <a:prstGeom prst="rect">
            <a:avLst/>
          </a:prstGeom>
        </p:spPr>
      </p:pic>
      <p:pic>
        <p:nvPicPr>
          <p:cNvPr id="11" name="图片 10">
            <a:extLst>
              <a:ext uri="{FF2B5EF4-FFF2-40B4-BE49-F238E27FC236}">
                <a16:creationId xmlns:a16="http://schemas.microsoft.com/office/drawing/2014/main" id="{D8CE2D6D-5C55-48B8-810A-7010EEBE4CC2}"/>
              </a:ext>
            </a:extLst>
          </p:cNvPr>
          <p:cNvPicPr>
            <a:picLocks noChangeAspect="1"/>
          </p:cNvPicPr>
          <p:nvPr/>
        </p:nvPicPr>
        <p:blipFill>
          <a:blip r:embed="rId7"/>
          <a:stretch>
            <a:fillRect/>
          </a:stretch>
        </p:blipFill>
        <p:spPr>
          <a:xfrm>
            <a:off x="551384" y="5540230"/>
            <a:ext cx="8529700" cy="933457"/>
          </a:xfrm>
          <a:prstGeom prst="rect">
            <a:avLst/>
          </a:prstGeom>
        </p:spPr>
      </p:pic>
      <p:pic>
        <p:nvPicPr>
          <p:cNvPr id="13" name="图片 12">
            <a:extLst>
              <a:ext uri="{FF2B5EF4-FFF2-40B4-BE49-F238E27FC236}">
                <a16:creationId xmlns:a16="http://schemas.microsoft.com/office/drawing/2014/main" id="{B25768F3-868B-45A0-A4E5-C2AAF81D0C1A}"/>
              </a:ext>
            </a:extLst>
          </p:cNvPr>
          <p:cNvPicPr>
            <a:picLocks noChangeAspect="1"/>
          </p:cNvPicPr>
          <p:nvPr/>
        </p:nvPicPr>
        <p:blipFill>
          <a:blip r:embed="rId8"/>
          <a:stretch>
            <a:fillRect/>
          </a:stretch>
        </p:blipFill>
        <p:spPr>
          <a:xfrm>
            <a:off x="9202515" y="4966189"/>
            <a:ext cx="2365597" cy="1513607"/>
          </a:xfrm>
          <a:prstGeom prst="rect">
            <a:avLst/>
          </a:prstGeom>
        </p:spPr>
      </p:pic>
      <p:cxnSp>
        <p:nvCxnSpPr>
          <p:cNvPr id="10" name="直接连接符 9">
            <a:extLst>
              <a:ext uri="{FF2B5EF4-FFF2-40B4-BE49-F238E27FC236}">
                <a16:creationId xmlns:a16="http://schemas.microsoft.com/office/drawing/2014/main" id="{92586BB2-DFC5-44BE-A138-7EC5A7F7F52A}"/>
              </a:ext>
            </a:extLst>
          </p:cNvPr>
          <p:cNvCxnSpPr>
            <a:cxnSpLocks/>
          </p:cNvCxnSpPr>
          <p:nvPr/>
        </p:nvCxnSpPr>
        <p:spPr bwMode="auto">
          <a:xfrm>
            <a:off x="695400" y="1556792"/>
            <a:ext cx="758879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810E7DAF-18AB-45BE-8852-74D71D6D71D4}"/>
              </a:ext>
            </a:extLst>
          </p:cNvPr>
          <p:cNvCxnSpPr>
            <a:cxnSpLocks/>
          </p:cNvCxnSpPr>
          <p:nvPr/>
        </p:nvCxnSpPr>
        <p:spPr bwMode="auto">
          <a:xfrm>
            <a:off x="621273" y="2708920"/>
            <a:ext cx="4538623"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4DC25FD3-CE3C-4ACA-910A-9FA94620D0F2}"/>
              </a:ext>
            </a:extLst>
          </p:cNvPr>
          <p:cNvCxnSpPr>
            <a:cxnSpLocks/>
          </p:cNvCxnSpPr>
          <p:nvPr/>
        </p:nvCxnSpPr>
        <p:spPr bwMode="auto">
          <a:xfrm>
            <a:off x="1088196" y="3356992"/>
            <a:ext cx="799288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C6DF909D-684E-4538-92C8-0D7A8B7B96A8}"/>
              </a:ext>
            </a:extLst>
          </p:cNvPr>
          <p:cNvCxnSpPr>
            <a:cxnSpLocks/>
          </p:cNvCxnSpPr>
          <p:nvPr/>
        </p:nvCxnSpPr>
        <p:spPr bwMode="auto">
          <a:xfrm>
            <a:off x="621273" y="5805264"/>
            <a:ext cx="352839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8" name="直接连接符 17">
            <a:extLst>
              <a:ext uri="{FF2B5EF4-FFF2-40B4-BE49-F238E27FC236}">
                <a16:creationId xmlns:a16="http://schemas.microsoft.com/office/drawing/2014/main" id="{201D26DD-FECD-401D-BBDE-6331983BAB96}"/>
              </a:ext>
            </a:extLst>
          </p:cNvPr>
          <p:cNvCxnSpPr>
            <a:cxnSpLocks/>
          </p:cNvCxnSpPr>
          <p:nvPr/>
        </p:nvCxnSpPr>
        <p:spPr bwMode="auto">
          <a:xfrm>
            <a:off x="1847528" y="6473687"/>
            <a:ext cx="122413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B33F3226-B566-4495-831B-C82996C563A1}"/>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946785334"/>
      </p:ext>
    </p:extLst>
  </p:cSld>
  <p:clrMapOvr>
    <a:masterClrMapping/>
  </p:clrMapOvr>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678E0922-4597-4ACE-8706-116E189B37CB}"/>
              </a:ext>
            </a:extLst>
          </p:cNvPr>
          <p:cNvPicPr>
            <a:picLocks noChangeAspect="1"/>
          </p:cNvPicPr>
          <p:nvPr/>
        </p:nvPicPr>
        <p:blipFill>
          <a:blip r:embed="rId2"/>
          <a:stretch>
            <a:fillRect/>
          </a:stretch>
        </p:blipFill>
        <p:spPr>
          <a:xfrm>
            <a:off x="9174004" y="6567479"/>
            <a:ext cx="3017996" cy="271576"/>
          </a:xfrm>
          <a:prstGeom prst="rect">
            <a:avLst/>
          </a:prstGeom>
        </p:spPr>
      </p:pic>
      <p:pic>
        <p:nvPicPr>
          <p:cNvPr id="4" name="图片 3">
            <a:extLst>
              <a:ext uri="{FF2B5EF4-FFF2-40B4-BE49-F238E27FC236}">
                <a16:creationId xmlns:a16="http://schemas.microsoft.com/office/drawing/2014/main" id="{8A23FAFA-5578-4D07-A589-BCFC35606AB2}"/>
              </a:ext>
            </a:extLst>
          </p:cNvPr>
          <p:cNvPicPr>
            <a:picLocks noChangeAspect="1"/>
          </p:cNvPicPr>
          <p:nvPr/>
        </p:nvPicPr>
        <p:blipFill>
          <a:blip r:embed="rId3"/>
          <a:stretch>
            <a:fillRect/>
          </a:stretch>
        </p:blipFill>
        <p:spPr>
          <a:xfrm>
            <a:off x="623392" y="1196752"/>
            <a:ext cx="8620188" cy="971557"/>
          </a:xfrm>
          <a:prstGeom prst="rect">
            <a:avLst/>
          </a:prstGeom>
        </p:spPr>
      </p:pic>
      <p:pic>
        <p:nvPicPr>
          <p:cNvPr id="7" name="图片 6">
            <a:extLst>
              <a:ext uri="{FF2B5EF4-FFF2-40B4-BE49-F238E27FC236}">
                <a16:creationId xmlns:a16="http://schemas.microsoft.com/office/drawing/2014/main" id="{5D7FA561-DC05-40FA-B42E-9DD944981427}"/>
              </a:ext>
            </a:extLst>
          </p:cNvPr>
          <p:cNvPicPr>
            <a:picLocks noChangeAspect="1"/>
          </p:cNvPicPr>
          <p:nvPr/>
        </p:nvPicPr>
        <p:blipFill>
          <a:blip r:embed="rId4"/>
          <a:stretch>
            <a:fillRect/>
          </a:stretch>
        </p:blipFill>
        <p:spPr>
          <a:xfrm>
            <a:off x="9768408" y="980728"/>
            <a:ext cx="1733472" cy="1724490"/>
          </a:xfrm>
          <a:prstGeom prst="rect">
            <a:avLst/>
          </a:prstGeom>
        </p:spPr>
      </p:pic>
      <p:pic>
        <p:nvPicPr>
          <p:cNvPr id="8" name="图片 7">
            <a:extLst>
              <a:ext uri="{FF2B5EF4-FFF2-40B4-BE49-F238E27FC236}">
                <a16:creationId xmlns:a16="http://schemas.microsoft.com/office/drawing/2014/main" id="{F538B24C-E77D-46BB-BC99-7BC55E50FC43}"/>
              </a:ext>
            </a:extLst>
          </p:cNvPr>
          <p:cNvPicPr>
            <a:picLocks noChangeAspect="1"/>
          </p:cNvPicPr>
          <p:nvPr/>
        </p:nvPicPr>
        <p:blipFill>
          <a:blip r:embed="rId5"/>
          <a:stretch>
            <a:fillRect/>
          </a:stretch>
        </p:blipFill>
        <p:spPr>
          <a:xfrm>
            <a:off x="673606" y="2348880"/>
            <a:ext cx="8482075" cy="1595449"/>
          </a:xfrm>
          <a:prstGeom prst="rect">
            <a:avLst/>
          </a:prstGeom>
        </p:spPr>
      </p:pic>
      <p:pic>
        <p:nvPicPr>
          <p:cNvPr id="9" name="图片 8">
            <a:extLst>
              <a:ext uri="{FF2B5EF4-FFF2-40B4-BE49-F238E27FC236}">
                <a16:creationId xmlns:a16="http://schemas.microsoft.com/office/drawing/2014/main" id="{5B97AC07-C0E1-4883-9C5D-5F8AA8DC0C6B}"/>
              </a:ext>
            </a:extLst>
          </p:cNvPr>
          <p:cNvPicPr>
            <a:picLocks noChangeAspect="1"/>
          </p:cNvPicPr>
          <p:nvPr/>
        </p:nvPicPr>
        <p:blipFill>
          <a:blip r:embed="rId6"/>
          <a:stretch>
            <a:fillRect/>
          </a:stretch>
        </p:blipFill>
        <p:spPr>
          <a:xfrm>
            <a:off x="9760250" y="2731777"/>
            <a:ext cx="1741630" cy="1644600"/>
          </a:xfrm>
          <a:prstGeom prst="rect">
            <a:avLst/>
          </a:prstGeom>
        </p:spPr>
      </p:pic>
      <p:pic>
        <p:nvPicPr>
          <p:cNvPr id="10" name="图片 9">
            <a:extLst>
              <a:ext uri="{FF2B5EF4-FFF2-40B4-BE49-F238E27FC236}">
                <a16:creationId xmlns:a16="http://schemas.microsoft.com/office/drawing/2014/main" id="{3D54E9AA-1ABF-41A0-BB6F-D6CC119D7D8F}"/>
              </a:ext>
            </a:extLst>
          </p:cNvPr>
          <p:cNvPicPr>
            <a:picLocks noChangeAspect="1"/>
          </p:cNvPicPr>
          <p:nvPr/>
        </p:nvPicPr>
        <p:blipFill>
          <a:blip r:embed="rId7"/>
          <a:stretch>
            <a:fillRect/>
          </a:stretch>
        </p:blipFill>
        <p:spPr>
          <a:xfrm>
            <a:off x="623392" y="4146053"/>
            <a:ext cx="8510650" cy="2243154"/>
          </a:xfrm>
          <a:prstGeom prst="rect">
            <a:avLst/>
          </a:prstGeom>
        </p:spPr>
      </p:pic>
      <p:pic>
        <p:nvPicPr>
          <p:cNvPr id="11" name="图片 10">
            <a:extLst>
              <a:ext uri="{FF2B5EF4-FFF2-40B4-BE49-F238E27FC236}">
                <a16:creationId xmlns:a16="http://schemas.microsoft.com/office/drawing/2014/main" id="{6A6CBDAD-8270-414E-BAA1-731A8CC6AA1F}"/>
              </a:ext>
            </a:extLst>
          </p:cNvPr>
          <p:cNvPicPr>
            <a:picLocks noChangeAspect="1"/>
          </p:cNvPicPr>
          <p:nvPr/>
        </p:nvPicPr>
        <p:blipFill>
          <a:blip r:embed="rId8"/>
          <a:stretch>
            <a:fillRect/>
          </a:stretch>
        </p:blipFill>
        <p:spPr>
          <a:xfrm>
            <a:off x="556823" y="4152012"/>
            <a:ext cx="1229416" cy="291060"/>
          </a:xfrm>
          <a:prstGeom prst="rect">
            <a:avLst/>
          </a:prstGeom>
        </p:spPr>
      </p:pic>
      <p:pic>
        <p:nvPicPr>
          <p:cNvPr id="12" name="图片 11">
            <a:extLst>
              <a:ext uri="{FF2B5EF4-FFF2-40B4-BE49-F238E27FC236}">
                <a16:creationId xmlns:a16="http://schemas.microsoft.com/office/drawing/2014/main" id="{084D2233-F2F4-4115-916C-F388671B863B}"/>
              </a:ext>
            </a:extLst>
          </p:cNvPr>
          <p:cNvPicPr>
            <a:picLocks noChangeAspect="1"/>
          </p:cNvPicPr>
          <p:nvPr/>
        </p:nvPicPr>
        <p:blipFill>
          <a:blip r:embed="rId9"/>
          <a:stretch>
            <a:fillRect/>
          </a:stretch>
        </p:blipFill>
        <p:spPr>
          <a:xfrm>
            <a:off x="9760250" y="4593359"/>
            <a:ext cx="1814436" cy="1932854"/>
          </a:xfrm>
          <a:prstGeom prst="rect">
            <a:avLst/>
          </a:prstGeom>
        </p:spPr>
      </p:pic>
      <p:cxnSp>
        <p:nvCxnSpPr>
          <p:cNvPr id="13" name="直接连接符 12">
            <a:extLst>
              <a:ext uri="{FF2B5EF4-FFF2-40B4-BE49-F238E27FC236}">
                <a16:creationId xmlns:a16="http://schemas.microsoft.com/office/drawing/2014/main" id="{F546024E-4819-4C36-88E3-184F3FE60037}"/>
              </a:ext>
            </a:extLst>
          </p:cNvPr>
          <p:cNvCxnSpPr>
            <a:cxnSpLocks/>
          </p:cNvCxnSpPr>
          <p:nvPr/>
        </p:nvCxnSpPr>
        <p:spPr bwMode="auto">
          <a:xfrm>
            <a:off x="673606" y="1556792"/>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B17424EC-D428-4717-AC4F-A1AE89D3C16B}"/>
              </a:ext>
            </a:extLst>
          </p:cNvPr>
          <p:cNvCxnSpPr>
            <a:cxnSpLocks/>
          </p:cNvCxnSpPr>
          <p:nvPr/>
        </p:nvCxnSpPr>
        <p:spPr bwMode="auto">
          <a:xfrm>
            <a:off x="609482" y="458112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5" name="文本框 14">
            <a:extLst>
              <a:ext uri="{FF2B5EF4-FFF2-40B4-BE49-F238E27FC236}">
                <a16:creationId xmlns:a16="http://schemas.microsoft.com/office/drawing/2014/main" id="{DFB47B18-DCDF-4D6F-845B-64560E986C6D}"/>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947033706"/>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479376" y="260648"/>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endParaRPr lang="zh-CN" altLang="en-US" kern="0" dirty="0">
              <a:latin typeface="华文中宋" panose="02010600040101010101" pitchFamily="2" charset="-122"/>
              <a:ea typeface="华文中宋" panose="02010600040101010101" pitchFamily="2" charset="-122"/>
            </a:endParaRPr>
          </a:p>
        </p:txBody>
      </p:sp>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6" name="图片 5">
            <a:extLst>
              <a:ext uri="{FF2B5EF4-FFF2-40B4-BE49-F238E27FC236}">
                <a16:creationId xmlns:a16="http://schemas.microsoft.com/office/drawing/2014/main" id="{678E0922-4597-4ACE-8706-116E189B37CB}"/>
              </a:ext>
            </a:extLst>
          </p:cNvPr>
          <p:cNvPicPr>
            <a:picLocks noChangeAspect="1"/>
          </p:cNvPicPr>
          <p:nvPr/>
        </p:nvPicPr>
        <p:blipFill>
          <a:blip r:embed="rId2"/>
          <a:stretch>
            <a:fillRect/>
          </a:stretch>
        </p:blipFill>
        <p:spPr>
          <a:xfrm>
            <a:off x="9174004" y="6567479"/>
            <a:ext cx="3017996" cy="271576"/>
          </a:xfrm>
          <a:prstGeom prst="rect">
            <a:avLst/>
          </a:prstGeom>
        </p:spPr>
      </p:pic>
      <p:pic>
        <p:nvPicPr>
          <p:cNvPr id="2" name="图片 1">
            <a:extLst>
              <a:ext uri="{FF2B5EF4-FFF2-40B4-BE49-F238E27FC236}">
                <a16:creationId xmlns:a16="http://schemas.microsoft.com/office/drawing/2014/main" id="{2E14B08B-F26B-4D7B-A3EF-95531046DFFC}"/>
              </a:ext>
            </a:extLst>
          </p:cNvPr>
          <p:cNvPicPr>
            <a:picLocks noChangeAspect="1"/>
          </p:cNvPicPr>
          <p:nvPr/>
        </p:nvPicPr>
        <p:blipFill>
          <a:blip r:embed="rId3"/>
          <a:stretch>
            <a:fillRect/>
          </a:stretch>
        </p:blipFill>
        <p:spPr>
          <a:xfrm>
            <a:off x="479376" y="1196752"/>
            <a:ext cx="8515412" cy="966795"/>
          </a:xfrm>
          <a:prstGeom prst="rect">
            <a:avLst/>
          </a:prstGeom>
        </p:spPr>
      </p:pic>
      <p:pic>
        <p:nvPicPr>
          <p:cNvPr id="4" name="图片 3">
            <a:extLst>
              <a:ext uri="{FF2B5EF4-FFF2-40B4-BE49-F238E27FC236}">
                <a16:creationId xmlns:a16="http://schemas.microsoft.com/office/drawing/2014/main" id="{E45F3E76-B678-4A49-B9B3-83F7394BF35A}"/>
              </a:ext>
            </a:extLst>
          </p:cNvPr>
          <p:cNvPicPr>
            <a:picLocks noChangeAspect="1"/>
          </p:cNvPicPr>
          <p:nvPr/>
        </p:nvPicPr>
        <p:blipFill>
          <a:blip r:embed="rId4"/>
          <a:stretch>
            <a:fillRect/>
          </a:stretch>
        </p:blipFill>
        <p:spPr>
          <a:xfrm>
            <a:off x="460325" y="2348880"/>
            <a:ext cx="8553513" cy="2271729"/>
          </a:xfrm>
          <a:prstGeom prst="rect">
            <a:avLst/>
          </a:prstGeom>
        </p:spPr>
      </p:pic>
      <p:pic>
        <p:nvPicPr>
          <p:cNvPr id="7" name="图片 6">
            <a:extLst>
              <a:ext uri="{FF2B5EF4-FFF2-40B4-BE49-F238E27FC236}">
                <a16:creationId xmlns:a16="http://schemas.microsoft.com/office/drawing/2014/main" id="{0F8AAC8F-5BF0-439F-A85A-5170C55F607C}"/>
              </a:ext>
            </a:extLst>
          </p:cNvPr>
          <p:cNvPicPr>
            <a:picLocks noChangeAspect="1"/>
          </p:cNvPicPr>
          <p:nvPr/>
        </p:nvPicPr>
        <p:blipFill>
          <a:blip r:embed="rId5"/>
          <a:stretch>
            <a:fillRect/>
          </a:stretch>
        </p:blipFill>
        <p:spPr>
          <a:xfrm>
            <a:off x="9066406" y="3638921"/>
            <a:ext cx="2521253" cy="1374256"/>
          </a:xfrm>
          <a:prstGeom prst="rect">
            <a:avLst/>
          </a:prstGeom>
        </p:spPr>
      </p:pic>
      <p:pic>
        <p:nvPicPr>
          <p:cNvPr id="8" name="图片 7">
            <a:extLst>
              <a:ext uri="{FF2B5EF4-FFF2-40B4-BE49-F238E27FC236}">
                <a16:creationId xmlns:a16="http://schemas.microsoft.com/office/drawing/2014/main" id="{5A5C1EAB-0D78-4A96-B5CB-9B0E0052F97C}"/>
              </a:ext>
            </a:extLst>
          </p:cNvPr>
          <p:cNvPicPr>
            <a:picLocks noChangeAspect="1"/>
          </p:cNvPicPr>
          <p:nvPr/>
        </p:nvPicPr>
        <p:blipFill>
          <a:blip r:embed="rId6"/>
          <a:stretch>
            <a:fillRect/>
          </a:stretch>
        </p:blipFill>
        <p:spPr>
          <a:xfrm>
            <a:off x="460325" y="4720301"/>
            <a:ext cx="8420162" cy="933457"/>
          </a:xfrm>
          <a:prstGeom prst="rect">
            <a:avLst/>
          </a:prstGeom>
        </p:spPr>
      </p:pic>
      <p:cxnSp>
        <p:nvCxnSpPr>
          <p:cNvPr id="9" name="直接连接符 8">
            <a:extLst>
              <a:ext uri="{FF2B5EF4-FFF2-40B4-BE49-F238E27FC236}">
                <a16:creationId xmlns:a16="http://schemas.microsoft.com/office/drawing/2014/main" id="{CDC4E873-1AA6-4C97-91D2-28A6C0C8645B}"/>
              </a:ext>
            </a:extLst>
          </p:cNvPr>
          <p:cNvCxnSpPr>
            <a:cxnSpLocks/>
          </p:cNvCxnSpPr>
          <p:nvPr/>
        </p:nvCxnSpPr>
        <p:spPr bwMode="auto">
          <a:xfrm>
            <a:off x="2567608" y="1556792"/>
            <a:ext cx="6408712"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3" name="直接连接符 12">
            <a:extLst>
              <a:ext uri="{FF2B5EF4-FFF2-40B4-BE49-F238E27FC236}">
                <a16:creationId xmlns:a16="http://schemas.microsoft.com/office/drawing/2014/main" id="{E7341CE8-BCA6-4366-A01C-DEF0B2C0147C}"/>
              </a:ext>
            </a:extLst>
          </p:cNvPr>
          <p:cNvCxnSpPr>
            <a:cxnSpLocks/>
          </p:cNvCxnSpPr>
          <p:nvPr/>
        </p:nvCxnSpPr>
        <p:spPr bwMode="auto">
          <a:xfrm>
            <a:off x="460325" y="2636912"/>
            <a:ext cx="4771579"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D34E0301-8FBA-4A97-ACF7-BD8700DCAD4D}"/>
              </a:ext>
            </a:extLst>
          </p:cNvPr>
          <p:cNvCxnSpPr>
            <a:cxnSpLocks/>
          </p:cNvCxnSpPr>
          <p:nvPr/>
        </p:nvCxnSpPr>
        <p:spPr bwMode="auto">
          <a:xfrm>
            <a:off x="479376" y="4005064"/>
            <a:ext cx="5184576"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7" name="直接连接符 16">
            <a:extLst>
              <a:ext uri="{FF2B5EF4-FFF2-40B4-BE49-F238E27FC236}">
                <a16:creationId xmlns:a16="http://schemas.microsoft.com/office/drawing/2014/main" id="{4F6B7738-E7F8-4B0C-AFB0-3F69F8A79622}"/>
              </a:ext>
            </a:extLst>
          </p:cNvPr>
          <p:cNvCxnSpPr>
            <a:cxnSpLocks/>
          </p:cNvCxnSpPr>
          <p:nvPr/>
        </p:nvCxnSpPr>
        <p:spPr bwMode="auto">
          <a:xfrm>
            <a:off x="460325" y="5085184"/>
            <a:ext cx="3835475"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9" name="文本框 18">
            <a:extLst>
              <a:ext uri="{FF2B5EF4-FFF2-40B4-BE49-F238E27FC236}">
                <a16:creationId xmlns:a16="http://schemas.microsoft.com/office/drawing/2014/main" id="{F9AA4ECB-9DA7-416F-B86F-A7578FC010F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282939374"/>
      </p:ext>
    </p:extLst>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767408" y="1124744"/>
            <a:ext cx="10729192" cy="5544615"/>
          </a:xfrm>
        </p:spPr>
        <p:txBody>
          <a:bodyPr/>
          <a:lstStyle/>
          <a:p>
            <a:pPr eaLnBrk="1" hangingPunct="1">
              <a:lnSpc>
                <a:spcPct val="150000"/>
              </a:lnSpc>
              <a:buFont typeface="Wingdings" panose="05000000000000000000" pitchFamily="2" charset="2"/>
              <a:buChar char="p"/>
            </a:pPr>
            <a:r>
              <a:rPr lang="en-US" altLang="zh-CN" sz="2400" dirty="0">
                <a:effectLst/>
                <a:latin typeface="华文楷体" panose="02010600040101010101" pitchFamily="2" charset="-122"/>
                <a:ea typeface="华文楷体" panose="02010600040101010101" pitchFamily="2" charset="-122"/>
              </a:rPr>
              <a:t>ME</a:t>
            </a:r>
            <a:r>
              <a:rPr lang="zh-CN" altLang="en-US" sz="2400" dirty="0">
                <a:effectLst/>
                <a:latin typeface="华文楷体" panose="02010600040101010101" pitchFamily="2" charset="-122"/>
                <a:ea typeface="华文楷体" panose="02010600040101010101" pitchFamily="2" charset="-122"/>
              </a:rPr>
              <a:t>：王备战</a:t>
            </a:r>
            <a:endParaRPr lang="en-US" altLang="zh-CN" sz="2400" dirty="0">
              <a:effectLst/>
              <a:latin typeface="华文楷体" panose="02010600040101010101" pitchFamily="2" charset="-122"/>
              <a:ea typeface="华文楷体" panose="02010600040101010101" pitchFamily="2" charset="-122"/>
            </a:endParaRPr>
          </a:p>
          <a:p>
            <a:pPr lvl="1" eaLnBrk="1" hangingPunct="1">
              <a:lnSpc>
                <a:spcPct val="150000"/>
              </a:lnSpc>
            </a:pPr>
            <a:r>
              <a:rPr lang="en-US" altLang="zh-CN" sz="2200" dirty="0">
                <a:effectLst/>
                <a:latin typeface="华文楷体" panose="02010600040101010101" pitchFamily="2" charset="-122"/>
                <a:ea typeface="华文楷体" panose="02010600040101010101" pitchFamily="2" charset="-122"/>
              </a:rPr>
              <a:t>1983-2004 in NWPU </a:t>
            </a:r>
          </a:p>
          <a:p>
            <a:pPr lvl="2" eaLnBrk="1" hangingPunct="1">
              <a:lnSpc>
                <a:spcPct val="150000"/>
              </a:lnSpc>
            </a:pPr>
            <a:r>
              <a:rPr lang="zh-CN" altLang="en-US" sz="1800" dirty="0">
                <a:effectLst/>
                <a:latin typeface="华文楷体" panose="02010600040101010101" pitchFamily="2" charset="-122"/>
                <a:ea typeface="华文楷体" panose="02010600040101010101" pitchFamily="2" charset="-122"/>
              </a:rPr>
              <a:t>本、硕、博毕业</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effectLst/>
                <a:latin typeface="华文楷体" panose="02010600040101010101" pitchFamily="2" charset="-122"/>
                <a:ea typeface="华文楷体" panose="02010600040101010101" pitchFamily="2" charset="-122"/>
              </a:rPr>
              <a:t>21Years</a:t>
            </a:r>
            <a:r>
              <a:rPr lang="zh-CN" altLang="en-US" sz="1800" dirty="0">
                <a:effectLst/>
                <a:latin typeface="华文楷体" panose="02010600040101010101" pitchFamily="2" charset="-122"/>
                <a:ea typeface="华文楷体" panose="02010600040101010101" pitchFamily="2" charset="-122"/>
              </a:rPr>
              <a:t>，助教、讲师、副教授</a:t>
            </a:r>
            <a:endParaRPr lang="en-US" altLang="zh-CN" sz="1800" dirty="0">
              <a:effectLst/>
              <a:latin typeface="华文楷体" panose="02010600040101010101" pitchFamily="2" charset="-122"/>
              <a:ea typeface="华文楷体" panose="02010600040101010101" pitchFamily="2" charset="-122"/>
            </a:endParaRPr>
          </a:p>
          <a:p>
            <a:pPr lvl="1" eaLnBrk="1" hangingPunct="1">
              <a:lnSpc>
                <a:spcPct val="150000"/>
              </a:lnSpc>
            </a:pPr>
            <a:r>
              <a:rPr lang="en-US" altLang="zh-CN" sz="2200" dirty="0">
                <a:effectLst/>
                <a:latin typeface="华文楷体" panose="02010600040101010101" pitchFamily="2" charset="-122"/>
                <a:ea typeface="华文楷体" panose="02010600040101010101" pitchFamily="2" charset="-122"/>
              </a:rPr>
              <a:t>2004-now in XMU</a:t>
            </a:r>
          </a:p>
          <a:p>
            <a:pPr lvl="2" eaLnBrk="1" hangingPunct="1">
              <a:lnSpc>
                <a:spcPct val="150000"/>
              </a:lnSpc>
            </a:pPr>
            <a:r>
              <a:rPr lang="zh-CN" altLang="en-US" sz="1800" dirty="0">
                <a:effectLst/>
                <a:latin typeface="华文楷体" panose="02010600040101010101" pitchFamily="2" charset="-122"/>
                <a:ea typeface="华文楷体" panose="02010600040101010101" pitchFamily="2" charset="-122"/>
              </a:rPr>
              <a:t>副教授、教授</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effectLst/>
                <a:latin typeface="华文楷体" panose="02010600040101010101" pitchFamily="2" charset="-122"/>
                <a:ea typeface="华文楷体" panose="02010600040101010101" pitchFamily="2" charset="-122"/>
              </a:rPr>
              <a:t>21years</a:t>
            </a:r>
            <a:r>
              <a:rPr lang="zh-CN" altLang="en-US" sz="1800" dirty="0">
                <a:effectLst/>
                <a:latin typeface="华文楷体" panose="02010600040101010101" pitchFamily="2" charset="-122"/>
                <a:ea typeface="华文楷体" panose="02010600040101010101" pitchFamily="2" charset="-122"/>
              </a:rPr>
              <a:t>（</a:t>
            </a:r>
            <a:r>
              <a:rPr lang="en-US" altLang="zh-CN" sz="1800" dirty="0">
                <a:effectLst/>
                <a:latin typeface="华文楷体" panose="02010600040101010101" pitchFamily="2" charset="-122"/>
                <a:ea typeface="华文楷体" panose="02010600040101010101" pitchFamily="2" charset="-122"/>
              </a:rPr>
              <a:t>By 2025</a:t>
            </a:r>
            <a:r>
              <a:rPr lang="zh-CN" altLang="en-US" sz="1800" dirty="0">
                <a:effectLst/>
                <a:latin typeface="华文楷体" panose="02010600040101010101" pitchFamily="2" charset="-122"/>
                <a:ea typeface="华文楷体" panose="02010600040101010101" pitchFamily="2" charset="-122"/>
              </a:rPr>
              <a:t>）</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latin typeface="华文楷体" panose="02010600040101010101" pitchFamily="2" charset="-122"/>
                <a:ea typeface="华文楷体" panose="02010600040101010101" pitchFamily="2" charset="-122"/>
                <a:hlinkClick r:id="rId3"/>
              </a:rPr>
              <a:t>wangbz@xmu.edu.cn</a:t>
            </a:r>
            <a:r>
              <a:rPr lang="en-US" altLang="zh-CN" sz="1800" dirty="0">
                <a:latin typeface="华文楷体" panose="02010600040101010101" pitchFamily="2" charset="-122"/>
                <a:ea typeface="华文楷体" panose="02010600040101010101" pitchFamily="2" charset="-122"/>
              </a:rPr>
              <a:t> </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Mail</a:t>
            </a:r>
            <a:r>
              <a:rPr lang="zh-CN" altLang="en-US" sz="1800" dirty="0">
                <a:latin typeface="华文楷体" panose="02010600040101010101" pitchFamily="2" charset="-122"/>
                <a:ea typeface="华文楷体" panose="02010600040101010101" pitchFamily="2" charset="-122"/>
              </a:rPr>
              <a:t>）</a:t>
            </a:r>
            <a:endParaRPr lang="en-US" altLang="zh-CN" sz="1800" dirty="0">
              <a:latin typeface="华文楷体" panose="02010600040101010101" pitchFamily="2" charset="-122"/>
              <a:ea typeface="华文楷体" panose="02010600040101010101" pitchFamily="2" charset="-122"/>
            </a:endParaRPr>
          </a:p>
          <a:p>
            <a:pPr lvl="2" eaLnBrk="1" hangingPunct="1">
              <a:lnSpc>
                <a:spcPct val="150000"/>
              </a:lnSpc>
            </a:pPr>
            <a:r>
              <a:rPr lang="en-US" altLang="zh-CN" sz="1800" dirty="0">
                <a:effectLst/>
                <a:latin typeface="华文楷体" panose="02010600040101010101" pitchFamily="2" charset="-122"/>
                <a:ea typeface="华文楷体" panose="02010600040101010101" pitchFamily="2" charset="-122"/>
              </a:rPr>
              <a:t>13959238599</a:t>
            </a:r>
            <a:r>
              <a:rPr lang="zh-CN" altLang="en-US" sz="1800" dirty="0">
                <a:effectLst/>
                <a:latin typeface="华文楷体" panose="02010600040101010101" pitchFamily="2" charset="-122"/>
                <a:ea typeface="华文楷体" panose="02010600040101010101" pitchFamily="2" charset="-122"/>
              </a:rPr>
              <a:t>（</a:t>
            </a:r>
            <a:r>
              <a:rPr lang="en-US" altLang="zh-CN" sz="1800" dirty="0">
                <a:effectLst/>
                <a:latin typeface="华文楷体" panose="02010600040101010101" pitchFamily="2" charset="-122"/>
                <a:ea typeface="华文楷体" panose="02010600040101010101" pitchFamily="2" charset="-122"/>
              </a:rPr>
              <a:t>Cell Phone</a:t>
            </a:r>
            <a:r>
              <a:rPr lang="zh-CN" altLang="en-US" sz="1800" dirty="0">
                <a:effectLst/>
                <a:latin typeface="华文楷体" panose="02010600040101010101" pitchFamily="2" charset="-122"/>
                <a:ea typeface="华文楷体" panose="02010600040101010101" pitchFamily="2" charset="-122"/>
              </a:rPr>
              <a:t>）</a:t>
            </a:r>
            <a:endParaRPr lang="en-US" altLang="zh-CN" sz="1800" dirty="0">
              <a:effectLst/>
              <a:latin typeface="华文楷体" panose="02010600040101010101" pitchFamily="2" charset="-122"/>
              <a:ea typeface="华文楷体" panose="02010600040101010101" pitchFamily="2" charset="-122"/>
            </a:endParaRPr>
          </a:p>
          <a:p>
            <a:pPr lvl="2" eaLnBrk="1" hangingPunct="1">
              <a:lnSpc>
                <a:spcPct val="150000"/>
              </a:lnSpc>
            </a:pPr>
            <a:r>
              <a:rPr lang="zh-CN" altLang="en-US" sz="1800" dirty="0">
                <a:latin typeface="华文楷体" panose="02010600040101010101" pitchFamily="2" charset="-122"/>
                <a:ea typeface="华文楷体" panose="02010600040101010101" pitchFamily="2" charset="-122"/>
              </a:rPr>
              <a:t>厦门大学翔安西部片区</a:t>
            </a:r>
            <a:r>
              <a:rPr lang="en-US" altLang="zh-CN" sz="1800" dirty="0">
                <a:latin typeface="华文楷体" panose="02010600040101010101" pitchFamily="2" charset="-122"/>
                <a:ea typeface="华文楷体" panose="02010600040101010101" pitchFamily="2" charset="-122"/>
              </a:rPr>
              <a:t>1#306</a:t>
            </a:r>
            <a:r>
              <a:rPr lang="zh-CN" altLang="en-US" sz="1800" dirty="0">
                <a:latin typeface="华文楷体" panose="02010600040101010101" pitchFamily="2" charset="-122"/>
                <a:ea typeface="华文楷体" panose="02010600040101010101" pitchFamily="2" charset="-122"/>
              </a:rPr>
              <a:t>（</a:t>
            </a:r>
            <a:r>
              <a:rPr lang="en-US" altLang="zh-CN" sz="1800" dirty="0">
                <a:latin typeface="华文楷体" panose="02010600040101010101" pitchFamily="2" charset="-122"/>
                <a:ea typeface="华文楷体" panose="02010600040101010101" pitchFamily="2" charset="-122"/>
              </a:rPr>
              <a:t>Office</a:t>
            </a:r>
            <a:r>
              <a:rPr lang="zh-CN" altLang="en-US" sz="1800" dirty="0">
                <a:latin typeface="华文楷体" panose="02010600040101010101" pitchFamily="2" charset="-122"/>
                <a:ea typeface="华文楷体" panose="02010600040101010101" pitchFamily="2" charset="-122"/>
              </a:rPr>
              <a:t>）</a:t>
            </a:r>
            <a:endParaRPr lang="en-US" altLang="zh-CN" sz="1800" dirty="0">
              <a:effectLst/>
              <a:latin typeface="华文楷体" panose="02010600040101010101" pitchFamily="2" charset="-122"/>
              <a:ea typeface="华文楷体" panose="02010600040101010101" pitchFamily="2" charset="-122"/>
            </a:endParaRPr>
          </a:p>
          <a:p>
            <a:pPr marL="0" indent="0" eaLnBrk="1" hangingPunct="1">
              <a:lnSpc>
                <a:spcPct val="150000"/>
              </a:lnSpc>
              <a:buNone/>
            </a:pP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8424936" cy="584775"/>
          </a:xfrm>
          <a:prstGeom prst="rect">
            <a:avLst/>
          </a:prstGeom>
        </p:spPr>
        <p:txBody>
          <a:bodyPr wrap="square">
            <a:spAutoFit/>
          </a:bodyPr>
          <a:lstStyle/>
          <a:p>
            <a:r>
              <a:rPr lang="en-US" altLang="zh-CN" sz="3200" b="1" dirty="0">
                <a:latin typeface="Times New Roman" panose="02020603050405020304" pitchFamily="18" charset="0"/>
                <a:ea typeface="华文中宋" panose="02010600040101010101" pitchFamily="2" charset="-122"/>
                <a:cs typeface="Times New Roman" panose="02020603050405020304" pitchFamily="18" charset="0"/>
              </a:rPr>
              <a:t>STH About Class SA Related……</a:t>
            </a:r>
            <a:endParaRPr lang="zh-CN" altLang="en-US" sz="3200" b="1" dirty="0">
              <a:latin typeface="Times New Roman" panose="02020603050405020304" pitchFamily="18" charset="0"/>
              <a:ea typeface="华文中宋" panose="0201060004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39E1BEDF-AFD9-48E1-869A-13B478FDE3AB}"/>
              </a:ext>
            </a:extLst>
          </p:cNvPr>
          <p:cNvPicPr>
            <a:picLocks noChangeAspect="1"/>
          </p:cNvPicPr>
          <p:nvPr/>
        </p:nvPicPr>
        <p:blipFill>
          <a:blip r:embed="rId4"/>
          <a:stretch>
            <a:fillRect/>
          </a:stretch>
        </p:blipFill>
        <p:spPr>
          <a:xfrm>
            <a:off x="3863752" y="2060848"/>
            <a:ext cx="360040" cy="482781"/>
          </a:xfrm>
          <a:prstGeom prst="rect">
            <a:avLst/>
          </a:prstGeom>
        </p:spPr>
      </p:pic>
      <p:pic>
        <p:nvPicPr>
          <p:cNvPr id="7" name="图片 6">
            <a:extLst>
              <a:ext uri="{FF2B5EF4-FFF2-40B4-BE49-F238E27FC236}">
                <a16:creationId xmlns:a16="http://schemas.microsoft.com/office/drawing/2014/main" id="{30A0E339-3C79-469D-9B65-BC6DDF634264}"/>
              </a:ext>
            </a:extLst>
          </p:cNvPr>
          <p:cNvPicPr>
            <a:picLocks noChangeAspect="1"/>
          </p:cNvPicPr>
          <p:nvPr/>
        </p:nvPicPr>
        <p:blipFill>
          <a:blip r:embed="rId5"/>
          <a:stretch>
            <a:fillRect/>
          </a:stretch>
        </p:blipFill>
        <p:spPr>
          <a:xfrm flipH="1">
            <a:off x="3647728" y="3625766"/>
            <a:ext cx="576064" cy="384043"/>
          </a:xfrm>
          <a:prstGeom prst="rect">
            <a:avLst/>
          </a:prstGeom>
        </p:spPr>
      </p:pic>
    </p:spTree>
    <p:extLst>
      <p:ext uri="{BB962C8B-B14F-4D97-AF65-F5344CB8AC3E}">
        <p14:creationId xmlns:p14="http://schemas.microsoft.com/office/powerpoint/2010/main" val="1816248434"/>
      </p:ext>
    </p:extLst>
  </p:cSld>
  <p:clrMapOvr>
    <a:masterClrMapping/>
  </p:clrMapOvr>
  <p:transition/>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36EFFF1D-4E38-47DA-81EF-116263D388D0}"/>
              </a:ext>
            </a:extLst>
          </p:cNvPr>
          <p:cNvPicPr>
            <a:picLocks noChangeAspect="1"/>
          </p:cNvPicPr>
          <p:nvPr/>
        </p:nvPicPr>
        <p:blipFill>
          <a:blip r:embed="rId2"/>
          <a:stretch>
            <a:fillRect/>
          </a:stretch>
        </p:blipFill>
        <p:spPr>
          <a:xfrm>
            <a:off x="623392" y="1052736"/>
            <a:ext cx="7801032" cy="914407"/>
          </a:xfrm>
          <a:prstGeom prst="rect">
            <a:avLst/>
          </a:prstGeom>
        </p:spPr>
      </p:pic>
      <p:pic>
        <p:nvPicPr>
          <p:cNvPr id="4" name="图片 3">
            <a:extLst>
              <a:ext uri="{FF2B5EF4-FFF2-40B4-BE49-F238E27FC236}">
                <a16:creationId xmlns:a16="http://schemas.microsoft.com/office/drawing/2014/main" id="{C08ED3CD-0EE0-444B-8BD6-87D8F8967268}"/>
              </a:ext>
            </a:extLst>
          </p:cNvPr>
          <p:cNvPicPr>
            <a:picLocks noChangeAspect="1"/>
          </p:cNvPicPr>
          <p:nvPr/>
        </p:nvPicPr>
        <p:blipFill>
          <a:blip r:embed="rId3"/>
          <a:stretch>
            <a:fillRect/>
          </a:stretch>
        </p:blipFill>
        <p:spPr>
          <a:xfrm>
            <a:off x="8545895" y="927805"/>
            <a:ext cx="945870" cy="1205051"/>
          </a:xfrm>
          <a:prstGeom prst="rect">
            <a:avLst/>
          </a:prstGeom>
        </p:spPr>
      </p:pic>
      <p:pic>
        <p:nvPicPr>
          <p:cNvPr id="7" name="图片 6">
            <a:extLst>
              <a:ext uri="{FF2B5EF4-FFF2-40B4-BE49-F238E27FC236}">
                <a16:creationId xmlns:a16="http://schemas.microsoft.com/office/drawing/2014/main" id="{316E9477-4CE8-45E3-A4FD-C7C02C4FB47B}"/>
              </a:ext>
            </a:extLst>
          </p:cNvPr>
          <p:cNvPicPr>
            <a:picLocks noChangeAspect="1"/>
          </p:cNvPicPr>
          <p:nvPr/>
        </p:nvPicPr>
        <p:blipFill>
          <a:blip r:embed="rId4"/>
          <a:stretch>
            <a:fillRect/>
          </a:stretch>
        </p:blipFill>
        <p:spPr>
          <a:xfrm>
            <a:off x="665902" y="2132856"/>
            <a:ext cx="8524937" cy="2157428"/>
          </a:xfrm>
          <a:prstGeom prst="rect">
            <a:avLst/>
          </a:prstGeom>
        </p:spPr>
      </p:pic>
      <p:pic>
        <p:nvPicPr>
          <p:cNvPr id="8" name="图片 7">
            <a:extLst>
              <a:ext uri="{FF2B5EF4-FFF2-40B4-BE49-F238E27FC236}">
                <a16:creationId xmlns:a16="http://schemas.microsoft.com/office/drawing/2014/main" id="{5CB4C514-960F-4AB4-A32F-04DC26AB5CC5}"/>
              </a:ext>
            </a:extLst>
          </p:cNvPr>
          <p:cNvPicPr>
            <a:picLocks noChangeAspect="1"/>
          </p:cNvPicPr>
          <p:nvPr/>
        </p:nvPicPr>
        <p:blipFill>
          <a:blip r:embed="rId5"/>
          <a:stretch>
            <a:fillRect/>
          </a:stretch>
        </p:blipFill>
        <p:spPr>
          <a:xfrm>
            <a:off x="9922397" y="1484784"/>
            <a:ext cx="2222761" cy="2297438"/>
          </a:xfrm>
          <a:prstGeom prst="rect">
            <a:avLst/>
          </a:prstGeom>
        </p:spPr>
      </p:pic>
      <p:pic>
        <p:nvPicPr>
          <p:cNvPr id="9" name="图片 8">
            <a:extLst>
              <a:ext uri="{FF2B5EF4-FFF2-40B4-BE49-F238E27FC236}">
                <a16:creationId xmlns:a16="http://schemas.microsoft.com/office/drawing/2014/main" id="{547105AD-6CC8-4427-8080-AA2B7DFC5508}"/>
              </a:ext>
            </a:extLst>
          </p:cNvPr>
          <p:cNvPicPr>
            <a:picLocks noChangeAspect="1"/>
          </p:cNvPicPr>
          <p:nvPr/>
        </p:nvPicPr>
        <p:blipFill>
          <a:blip r:embed="rId6"/>
          <a:stretch>
            <a:fillRect/>
          </a:stretch>
        </p:blipFill>
        <p:spPr>
          <a:xfrm>
            <a:off x="603276" y="4437112"/>
            <a:ext cx="8510650" cy="1543061"/>
          </a:xfrm>
          <a:prstGeom prst="rect">
            <a:avLst/>
          </a:prstGeom>
        </p:spPr>
      </p:pic>
      <p:pic>
        <p:nvPicPr>
          <p:cNvPr id="10" name="图片 9">
            <a:extLst>
              <a:ext uri="{FF2B5EF4-FFF2-40B4-BE49-F238E27FC236}">
                <a16:creationId xmlns:a16="http://schemas.microsoft.com/office/drawing/2014/main" id="{76CC4630-EDA8-4CBB-8981-C88F9D38E460}"/>
              </a:ext>
            </a:extLst>
          </p:cNvPr>
          <p:cNvPicPr>
            <a:picLocks noChangeAspect="1"/>
          </p:cNvPicPr>
          <p:nvPr/>
        </p:nvPicPr>
        <p:blipFill>
          <a:blip r:embed="rId7"/>
          <a:stretch>
            <a:fillRect/>
          </a:stretch>
        </p:blipFill>
        <p:spPr>
          <a:xfrm>
            <a:off x="9947761" y="3789040"/>
            <a:ext cx="2222761" cy="1543061"/>
          </a:xfrm>
          <a:prstGeom prst="rect">
            <a:avLst/>
          </a:prstGeom>
        </p:spPr>
      </p:pic>
      <p:cxnSp>
        <p:nvCxnSpPr>
          <p:cNvPr id="11" name="直接连接符 10">
            <a:extLst>
              <a:ext uri="{FF2B5EF4-FFF2-40B4-BE49-F238E27FC236}">
                <a16:creationId xmlns:a16="http://schemas.microsoft.com/office/drawing/2014/main" id="{67B83CC4-9880-48CE-A877-9A50778CD0C3}"/>
              </a:ext>
            </a:extLst>
          </p:cNvPr>
          <p:cNvCxnSpPr>
            <a:cxnSpLocks/>
          </p:cNvCxnSpPr>
          <p:nvPr/>
        </p:nvCxnSpPr>
        <p:spPr bwMode="auto">
          <a:xfrm>
            <a:off x="665902" y="1988840"/>
            <a:ext cx="427797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2" name="直接连接符 11">
            <a:extLst>
              <a:ext uri="{FF2B5EF4-FFF2-40B4-BE49-F238E27FC236}">
                <a16:creationId xmlns:a16="http://schemas.microsoft.com/office/drawing/2014/main" id="{5C301488-8F09-43D5-8EB6-9314697FCC9F}"/>
              </a:ext>
            </a:extLst>
          </p:cNvPr>
          <p:cNvCxnSpPr>
            <a:cxnSpLocks/>
          </p:cNvCxnSpPr>
          <p:nvPr/>
        </p:nvCxnSpPr>
        <p:spPr bwMode="auto">
          <a:xfrm>
            <a:off x="665902" y="2492896"/>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3" name="文本框 12">
            <a:extLst>
              <a:ext uri="{FF2B5EF4-FFF2-40B4-BE49-F238E27FC236}">
                <a16:creationId xmlns:a16="http://schemas.microsoft.com/office/drawing/2014/main" id="{7A11D292-0C79-47B6-9EC0-563CA265FF8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4" name="文本框 13">
            <a:extLst>
              <a:ext uri="{FF2B5EF4-FFF2-40B4-BE49-F238E27FC236}">
                <a16:creationId xmlns:a16="http://schemas.microsoft.com/office/drawing/2014/main" id="{E5CB1A7D-3F11-4C8B-A8E9-08346313BCBB}"/>
              </a:ext>
            </a:extLst>
          </p:cNvPr>
          <p:cNvSpPr txBox="1"/>
          <p:nvPr/>
        </p:nvSpPr>
        <p:spPr>
          <a:xfrm>
            <a:off x="475935" y="6100133"/>
            <a:ext cx="3880493" cy="461665"/>
          </a:xfrm>
          <a:prstGeom prst="rect">
            <a:avLst/>
          </a:prstGeom>
          <a:noFill/>
        </p:spPr>
        <p:txBody>
          <a:bodyPr wrap="square" rtlCol="0">
            <a:spAutoFit/>
          </a:bodyPr>
          <a:lstStyle/>
          <a:p>
            <a:r>
              <a:rPr lang="zh-CN" altLang="en-US" dirty="0">
                <a:solidFill>
                  <a:srgbClr val="C00000"/>
                </a:solidFill>
              </a:rPr>
              <a:t>再之后，</a:t>
            </a:r>
            <a:r>
              <a:rPr lang="en-US" altLang="zh-CN" dirty="0">
                <a:solidFill>
                  <a:srgbClr val="C00000"/>
                </a:solidFill>
              </a:rPr>
              <a:t>i7,i9,i11……</a:t>
            </a:r>
            <a:endParaRPr lang="zh-CN" altLang="en-US" dirty="0">
              <a:solidFill>
                <a:srgbClr val="C00000"/>
              </a:solidFill>
            </a:endParaRPr>
          </a:p>
        </p:txBody>
      </p:sp>
      <p:pic>
        <p:nvPicPr>
          <p:cNvPr id="15" name="图片 14">
            <a:extLst>
              <a:ext uri="{FF2B5EF4-FFF2-40B4-BE49-F238E27FC236}">
                <a16:creationId xmlns:a16="http://schemas.microsoft.com/office/drawing/2014/main" id="{2CB23DD8-AC27-4B61-B586-40D5636D56B5}"/>
              </a:ext>
            </a:extLst>
          </p:cNvPr>
          <p:cNvPicPr>
            <a:picLocks noChangeAspect="1"/>
          </p:cNvPicPr>
          <p:nvPr/>
        </p:nvPicPr>
        <p:blipFill>
          <a:blip r:embed="rId8"/>
          <a:stretch>
            <a:fillRect/>
          </a:stretch>
        </p:blipFill>
        <p:spPr>
          <a:xfrm>
            <a:off x="6193467" y="5370916"/>
            <a:ext cx="5994743" cy="1546690"/>
          </a:xfrm>
          <a:prstGeom prst="rect">
            <a:avLst/>
          </a:prstGeom>
          <a:effectLst>
            <a:glow rad="63500">
              <a:srgbClr val="FFFF00">
                <a:alpha val="40000"/>
              </a:srgbClr>
            </a:glow>
          </a:effectLst>
        </p:spPr>
      </p:pic>
      <p:sp>
        <p:nvSpPr>
          <p:cNvPr id="16" name="文本框 15">
            <a:extLst>
              <a:ext uri="{FF2B5EF4-FFF2-40B4-BE49-F238E27FC236}">
                <a16:creationId xmlns:a16="http://schemas.microsoft.com/office/drawing/2014/main" id="{2BAAD64F-6A34-446A-8610-BE8951EE91D6}"/>
              </a:ext>
            </a:extLst>
          </p:cNvPr>
          <p:cNvSpPr txBox="1"/>
          <p:nvPr/>
        </p:nvSpPr>
        <p:spPr>
          <a:xfrm>
            <a:off x="3359696" y="6071607"/>
            <a:ext cx="3292664" cy="400110"/>
          </a:xfrm>
          <a:prstGeom prst="rect">
            <a:avLst/>
          </a:prstGeom>
          <a:noFill/>
        </p:spPr>
        <p:txBody>
          <a:bodyPr wrap="square" rtlCol="0">
            <a:spAutoFit/>
          </a:bodyPr>
          <a:lstStyle/>
          <a:p>
            <a:r>
              <a:rPr lang="en-US" altLang="zh-CN" sz="2000" dirty="0"/>
              <a:t>2020</a:t>
            </a:r>
            <a:r>
              <a:rPr lang="zh-CN" altLang="en-US" sz="2000" dirty="0"/>
              <a:t>年</a:t>
            </a:r>
            <a:r>
              <a:rPr lang="en-US" altLang="zh-CN" sz="2000" dirty="0"/>
              <a:t>10</a:t>
            </a:r>
            <a:r>
              <a:rPr lang="zh-CN" altLang="en-US" sz="2000" dirty="0"/>
              <a:t>月，华为</a:t>
            </a:r>
            <a:r>
              <a:rPr lang="en-US" altLang="zh-CN" sz="2000" dirty="0"/>
              <a:t>P40</a:t>
            </a:r>
            <a:endParaRPr lang="zh-CN" altLang="en-US" sz="2000" dirty="0"/>
          </a:p>
        </p:txBody>
      </p:sp>
      <p:cxnSp>
        <p:nvCxnSpPr>
          <p:cNvPr id="17" name="直接连接符 16">
            <a:extLst>
              <a:ext uri="{FF2B5EF4-FFF2-40B4-BE49-F238E27FC236}">
                <a16:creationId xmlns:a16="http://schemas.microsoft.com/office/drawing/2014/main" id="{C4E03F2A-D58F-43EE-9FB8-CE3737055171}"/>
              </a:ext>
            </a:extLst>
          </p:cNvPr>
          <p:cNvCxnSpPr>
            <a:cxnSpLocks/>
          </p:cNvCxnSpPr>
          <p:nvPr/>
        </p:nvCxnSpPr>
        <p:spPr bwMode="auto">
          <a:xfrm>
            <a:off x="3431704" y="6484561"/>
            <a:ext cx="2376264"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21164151"/>
      </p:ext>
    </p:extLst>
  </p:cSld>
  <p:clrMapOvr>
    <a:masterClrMapping/>
  </p:clrMapOvr>
  <p:transition/>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图片 3">
            <a:extLst>
              <a:ext uri="{FF2B5EF4-FFF2-40B4-BE49-F238E27FC236}">
                <a16:creationId xmlns:a16="http://schemas.microsoft.com/office/drawing/2014/main" id="{9682B20A-FBE4-41DE-8760-39D804B70594}"/>
              </a:ext>
            </a:extLst>
          </p:cNvPr>
          <p:cNvPicPr>
            <a:picLocks noChangeAspect="1"/>
          </p:cNvPicPr>
          <p:nvPr/>
        </p:nvPicPr>
        <p:blipFill>
          <a:blip r:embed="rId2"/>
          <a:stretch>
            <a:fillRect/>
          </a:stretch>
        </p:blipFill>
        <p:spPr>
          <a:xfrm>
            <a:off x="623392" y="1124744"/>
            <a:ext cx="8453499" cy="952507"/>
          </a:xfrm>
          <a:prstGeom prst="rect">
            <a:avLst/>
          </a:prstGeom>
        </p:spPr>
      </p:pic>
      <p:pic>
        <p:nvPicPr>
          <p:cNvPr id="7" name="图片 6">
            <a:extLst>
              <a:ext uri="{FF2B5EF4-FFF2-40B4-BE49-F238E27FC236}">
                <a16:creationId xmlns:a16="http://schemas.microsoft.com/office/drawing/2014/main" id="{59930C60-3461-4B71-B1AD-E6A467B50379}"/>
              </a:ext>
            </a:extLst>
          </p:cNvPr>
          <p:cNvPicPr>
            <a:picLocks noChangeAspect="1"/>
          </p:cNvPicPr>
          <p:nvPr/>
        </p:nvPicPr>
        <p:blipFill>
          <a:blip r:embed="rId3"/>
          <a:stretch>
            <a:fillRect/>
          </a:stretch>
        </p:blipFill>
        <p:spPr>
          <a:xfrm>
            <a:off x="9143978" y="980728"/>
            <a:ext cx="3048022" cy="2562244"/>
          </a:xfrm>
          <a:prstGeom prst="rect">
            <a:avLst/>
          </a:prstGeom>
        </p:spPr>
      </p:pic>
      <p:pic>
        <p:nvPicPr>
          <p:cNvPr id="9" name="图片 8">
            <a:extLst>
              <a:ext uri="{FF2B5EF4-FFF2-40B4-BE49-F238E27FC236}">
                <a16:creationId xmlns:a16="http://schemas.microsoft.com/office/drawing/2014/main" id="{4A6B40FC-BB0D-4AFB-9BE2-BE4DBD42CC88}"/>
              </a:ext>
            </a:extLst>
          </p:cNvPr>
          <p:cNvPicPr>
            <a:picLocks noChangeAspect="1"/>
          </p:cNvPicPr>
          <p:nvPr/>
        </p:nvPicPr>
        <p:blipFill>
          <a:blip r:embed="rId4"/>
          <a:stretch>
            <a:fillRect/>
          </a:stretch>
        </p:blipFill>
        <p:spPr>
          <a:xfrm>
            <a:off x="685716" y="2261850"/>
            <a:ext cx="8458262" cy="933457"/>
          </a:xfrm>
          <a:prstGeom prst="rect">
            <a:avLst/>
          </a:prstGeom>
        </p:spPr>
      </p:pic>
      <p:pic>
        <p:nvPicPr>
          <p:cNvPr id="8" name="图片 7">
            <a:extLst>
              <a:ext uri="{FF2B5EF4-FFF2-40B4-BE49-F238E27FC236}">
                <a16:creationId xmlns:a16="http://schemas.microsoft.com/office/drawing/2014/main" id="{77909579-F19F-4C9B-AE97-90F514D98D79}"/>
              </a:ext>
            </a:extLst>
          </p:cNvPr>
          <p:cNvPicPr>
            <a:picLocks noChangeAspect="1"/>
          </p:cNvPicPr>
          <p:nvPr/>
        </p:nvPicPr>
        <p:blipFill>
          <a:blip r:embed="rId5"/>
          <a:stretch>
            <a:fillRect/>
          </a:stretch>
        </p:blipFill>
        <p:spPr>
          <a:xfrm>
            <a:off x="623392" y="2261850"/>
            <a:ext cx="1152128" cy="318793"/>
          </a:xfrm>
          <a:prstGeom prst="rect">
            <a:avLst/>
          </a:prstGeom>
        </p:spPr>
      </p:pic>
      <p:pic>
        <p:nvPicPr>
          <p:cNvPr id="10" name="图片 9">
            <a:extLst>
              <a:ext uri="{FF2B5EF4-FFF2-40B4-BE49-F238E27FC236}">
                <a16:creationId xmlns:a16="http://schemas.microsoft.com/office/drawing/2014/main" id="{84A6F092-B04A-4A23-989F-DD50EC8A14D8}"/>
              </a:ext>
            </a:extLst>
          </p:cNvPr>
          <p:cNvPicPr>
            <a:picLocks noChangeAspect="1"/>
          </p:cNvPicPr>
          <p:nvPr/>
        </p:nvPicPr>
        <p:blipFill>
          <a:blip r:embed="rId6"/>
          <a:stretch>
            <a:fillRect/>
          </a:stretch>
        </p:blipFill>
        <p:spPr>
          <a:xfrm>
            <a:off x="6707186" y="3025135"/>
            <a:ext cx="2357310" cy="1526661"/>
          </a:xfrm>
          <a:prstGeom prst="rect">
            <a:avLst/>
          </a:prstGeom>
        </p:spPr>
      </p:pic>
      <p:pic>
        <p:nvPicPr>
          <p:cNvPr id="11" name="图片 10">
            <a:extLst>
              <a:ext uri="{FF2B5EF4-FFF2-40B4-BE49-F238E27FC236}">
                <a16:creationId xmlns:a16="http://schemas.microsoft.com/office/drawing/2014/main" id="{BA4BA014-802D-4FB3-A8AD-A65CA665B486}"/>
              </a:ext>
            </a:extLst>
          </p:cNvPr>
          <p:cNvPicPr>
            <a:picLocks noChangeAspect="1"/>
          </p:cNvPicPr>
          <p:nvPr/>
        </p:nvPicPr>
        <p:blipFill>
          <a:blip r:embed="rId7"/>
          <a:stretch>
            <a:fillRect/>
          </a:stretch>
        </p:blipFill>
        <p:spPr>
          <a:xfrm>
            <a:off x="599945" y="4636609"/>
            <a:ext cx="8443974" cy="938219"/>
          </a:xfrm>
          <a:prstGeom prst="rect">
            <a:avLst/>
          </a:prstGeom>
        </p:spPr>
      </p:pic>
      <p:pic>
        <p:nvPicPr>
          <p:cNvPr id="12" name="图片 11">
            <a:extLst>
              <a:ext uri="{FF2B5EF4-FFF2-40B4-BE49-F238E27FC236}">
                <a16:creationId xmlns:a16="http://schemas.microsoft.com/office/drawing/2014/main" id="{E22F5FC0-D161-4D5C-AC5C-9A0413A2A191}"/>
              </a:ext>
            </a:extLst>
          </p:cNvPr>
          <p:cNvPicPr>
            <a:picLocks noChangeAspect="1"/>
          </p:cNvPicPr>
          <p:nvPr/>
        </p:nvPicPr>
        <p:blipFill>
          <a:blip r:embed="rId8"/>
          <a:stretch>
            <a:fillRect/>
          </a:stretch>
        </p:blipFill>
        <p:spPr>
          <a:xfrm>
            <a:off x="1703512" y="5033185"/>
            <a:ext cx="1052723" cy="1294356"/>
          </a:xfrm>
          <a:prstGeom prst="rect">
            <a:avLst/>
          </a:prstGeom>
        </p:spPr>
      </p:pic>
      <p:cxnSp>
        <p:nvCxnSpPr>
          <p:cNvPr id="13" name="直接连接符 12">
            <a:extLst>
              <a:ext uri="{FF2B5EF4-FFF2-40B4-BE49-F238E27FC236}">
                <a16:creationId xmlns:a16="http://schemas.microsoft.com/office/drawing/2014/main" id="{41AD7288-2BF7-41FE-9138-5EA42123BBFA}"/>
              </a:ext>
            </a:extLst>
          </p:cNvPr>
          <p:cNvCxnSpPr>
            <a:cxnSpLocks/>
          </p:cNvCxnSpPr>
          <p:nvPr/>
        </p:nvCxnSpPr>
        <p:spPr bwMode="auto">
          <a:xfrm>
            <a:off x="685716" y="1556792"/>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4" name="直接连接符 13">
            <a:extLst>
              <a:ext uri="{FF2B5EF4-FFF2-40B4-BE49-F238E27FC236}">
                <a16:creationId xmlns:a16="http://schemas.microsoft.com/office/drawing/2014/main" id="{CDFC18C4-5651-4DE2-B4A2-492A457FD781}"/>
              </a:ext>
            </a:extLst>
          </p:cNvPr>
          <p:cNvCxnSpPr>
            <a:cxnSpLocks/>
          </p:cNvCxnSpPr>
          <p:nvPr/>
        </p:nvCxnSpPr>
        <p:spPr bwMode="auto">
          <a:xfrm>
            <a:off x="623392" y="2564904"/>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F66F58AC-E314-487A-AFC9-30D79F69C659}"/>
              </a:ext>
            </a:extLst>
          </p:cNvPr>
          <p:cNvCxnSpPr>
            <a:cxnSpLocks/>
          </p:cNvCxnSpPr>
          <p:nvPr/>
        </p:nvCxnSpPr>
        <p:spPr bwMode="auto">
          <a:xfrm>
            <a:off x="623392" y="494116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6" name="文本框 15">
            <a:extLst>
              <a:ext uri="{FF2B5EF4-FFF2-40B4-BE49-F238E27FC236}">
                <a16:creationId xmlns:a16="http://schemas.microsoft.com/office/drawing/2014/main" id="{5DAE236B-A8B6-4C60-888B-F94813A46EF4}"/>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703258587"/>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2" name="图片 1">
            <a:extLst>
              <a:ext uri="{FF2B5EF4-FFF2-40B4-BE49-F238E27FC236}">
                <a16:creationId xmlns:a16="http://schemas.microsoft.com/office/drawing/2014/main" id="{39787E6F-F7E8-436E-996E-97FA1E1F39F1}"/>
              </a:ext>
            </a:extLst>
          </p:cNvPr>
          <p:cNvPicPr>
            <a:picLocks noChangeAspect="1"/>
          </p:cNvPicPr>
          <p:nvPr/>
        </p:nvPicPr>
        <p:blipFill>
          <a:blip r:embed="rId2"/>
          <a:stretch>
            <a:fillRect/>
          </a:stretch>
        </p:blipFill>
        <p:spPr>
          <a:xfrm>
            <a:off x="623392" y="1412776"/>
            <a:ext cx="8448737" cy="947744"/>
          </a:xfrm>
          <a:prstGeom prst="rect">
            <a:avLst/>
          </a:prstGeom>
        </p:spPr>
      </p:pic>
      <p:pic>
        <p:nvPicPr>
          <p:cNvPr id="4" name="图片 3">
            <a:extLst>
              <a:ext uri="{FF2B5EF4-FFF2-40B4-BE49-F238E27FC236}">
                <a16:creationId xmlns:a16="http://schemas.microsoft.com/office/drawing/2014/main" id="{A5ADA5FA-BD94-4D43-80D7-EF97597A586A}"/>
              </a:ext>
            </a:extLst>
          </p:cNvPr>
          <p:cNvPicPr>
            <a:picLocks noChangeAspect="1"/>
          </p:cNvPicPr>
          <p:nvPr/>
        </p:nvPicPr>
        <p:blipFill>
          <a:blip r:embed="rId3"/>
          <a:stretch>
            <a:fillRect/>
          </a:stretch>
        </p:blipFill>
        <p:spPr>
          <a:xfrm>
            <a:off x="9391907" y="946259"/>
            <a:ext cx="1401621" cy="1855342"/>
          </a:xfrm>
          <a:prstGeom prst="rect">
            <a:avLst/>
          </a:prstGeom>
        </p:spPr>
      </p:pic>
      <p:pic>
        <p:nvPicPr>
          <p:cNvPr id="7" name="图片 6">
            <a:extLst>
              <a:ext uri="{FF2B5EF4-FFF2-40B4-BE49-F238E27FC236}">
                <a16:creationId xmlns:a16="http://schemas.microsoft.com/office/drawing/2014/main" id="{88C5404E-9CA2-4AC3-BA8F-FAD2631C8E05}"/>
              </a:ext>
            </a:extLst>
          </p:cNvPr>
          <p:cNvPicPr>
            <a:picLocks noChangeAspect="1"/>
          </p:cNvPicPr>
          <p:nvPr/>
        </p:nvPicPr>
        <p:blipFill>
          <a:blip r:embed="rId4"/>
          <a:stretch>
            <a:fillRect/>
          </a:stretch>
        </p:blipFill>
        <p:spPr>
          <a:xfrm>
            <a:off x="589923" y="2532637"/>
            <a:ext cx="8563038" cy="919169"/>
          </a:xfrm>
          <a:prstGeom prst="rect">
            <a:avLst/>
          </a:prstGeom>
        </p:spPr>
      </p:pic>
      <p:pic>
        <p:nvPicPr>
          <p:cNvPr id="8" name="图片 7">
            <a:extLst>
              <a:ext uri="{FF2B5EF4-FFF2-40B4-BE49-F238E27FC236}">
                <a16:creationId xmlns:a16="http://schemas.microsoft.com/office/drawing/2014/main" id="{491F2AC6-39D4-43A4-A6E4-6849E97D15CC}"/>
              </a:ext>
            </a:extLst>
          </p:cNvPr>
          <p:cNvPicPr>
            <a:picLocks noChangeAspect="1"/>
          </p:cNvPicPr>
          <p:nvPr/>
        </p:nvPicPr>
        <p:blipFill>
          <a:blip r:embed="rId5"/>
          <a:stretch>
            <a:fillRect/>
          </a:stretch>
        </p:blipFill>
        <p:spPr>
          <a:xfrm>
            <a:off x="638369" y="2559640"/>
            <a:ext cx="1281167" cy="241961"/>
          </a:xfrm>
          <a:prstGeom prst="rect">
            <a:avLst/>
          </a:prstGeom>
        </p:spPr>
      </p:pic>
      <p:pic>
        <p:nvPicPr>
          <p:cNvPr id="9" name="图片 8">
            <a:extLst>
              <a:ext uri="{FF2B5EF4-FFF2-40B4-BE49-F238E27FC236}">
                <a16:creationId xmlns:a16="http://schemas.microsoft.com/office/drawing/2014/main" id="{F5E785BD-590E-421C-8044-BD9691B57681}"/>
              </a:ext>
            </a:extLst>
          </p:cNvPr>
          <p:cNvPicPr>
            <a:picLocks noChangeAspect="1"/>
          </p:cNvPicPr>
          <p:nvPr/>
        </p:nvPicPr>
        <p:blipFill>
          <a:blip r:embed="rId6"/>
          <a:stretch>
            <a:fillRect/>
          </a:stretch>
        </p:blipFill>
        <p:spPr>
          <a:xfrm>
            <a:off x="8944584" y="2787028"/>
            <a:ext cx="3166890" cy="2730204"/>
          </a:xfrm>
          <a:prstGeom prst="rect">
            <a:avLst/>
          </a:prstGeom>
        </p:spPr>
      </p:pic>
      <p:pic>
        <p:nvPicPr>
          <p:cNvPr id="10" name="图片 9">
            <a:extLst>
              <a:ext uri="{FF2B5EF4-FFF2-40B4-BE49-F238E27FC236}">
                <a16:creationId xmlns:a16="http://schemas.microsoft.com/office/drawing/2014/main" id="{3AE2976C-E6DB-4775-9C5A-B52F08896862}"/>
              </a:ext>
            </a:extLst>
          </p:cNvPr>
          <p:cNvPicPr>
            <a:picLocks noChangeAspect="1"/>
          </p:cNvPicPr>
          <p:nvPr/>
        </p:nvPicPr>
        <p:blipFill>
          <a:blip r:embed="rId7"/>
          <a:stretch>
            <a:fillRect/>
          </a:stretch>
        </p:blipFill>
        <p:spPr>
          <a:xfrm>
            <a:off x="589923" y="3789040"/>
            <a:ext cx="8405874" cy="914407"/>
          </a:xfrm>
          <a:prstGeom prst="rect">
            <a:avLst/>
          </a:prstGeom>
        </p:spPr>
      </p:pic>
      <p:pic>
        <p:nvPicPr>
          <p:cNvPr id="11" name="图片 10">
            <a:extLst>
              <a:ext uri="{FF2B5EF4-FFF2-40B4-BE49-F238E27FC236}">
                <a16:creationId xmlns:a16="http://schemas.microsoft.com/office/drawing/2014/main" id="{7C0ADB71-FF0E-4C95-B898-2FBC60897D97}"/>
              </a:ext>
            </a:extLst>
          </p:cNvPr>
          <p:cNvPicPr>
            <a:picLocks noChangeAspect="1"/>
          </p:cNvPicPr>
          <p:nvPr/>
        </p:nvPicPr>
        <p:blipFill>
          <a:blip r:embed="rId8"/>
          <a:stretch>
            <a:fillRect/>
          </a:stretch>
        </p:blipFill>
        <p:spPr>
          <a:xfrm>
            <a:off x="551384" y="4860755"/>
            <a:ext cx="2498263" cy="1600585"/>
          </a:xfrm>
          <a:prstGeom prst="rect">
            <a:avLst/>
          </a:prstGeom>
        </p:spPr>
      </p:pic>
      <p:pic>
        <p:nvPicPr>
          <p:cNvPr id="12" name="图片 11">
            <a:extLst>
              <a:ext uri="{FF2B5EF4-FFF2-40B4-BE49-F238E27FC236}">
                <a16:creationId xmlns:a16="http://schemas.microsoft.com/office/drawing/2014/main" id="{D8DB227C-1B1E-462D-8BD6-10C8E5E0A7A9}"/>
              </a:ext>
            </a:extLst>
          </p:cNvPr>
          <p:cNvPicPr>
            <a:picLocks noChangeAspect="1"/>
          </p:cNvPicPr>
          <p:nvPr/>
        </p:nvPicPr>
        <p:blipFill>
          <a:blip r:embed="rId9"/>
          <a:stretch>
            <a:fillRect/>
          </a:stretch>
        </p:blipFill>
        <p:spPr>
          <a:xfrm>
            <a:off x="5807967" y="4910614"/>
            <a:ext cx="3942861" cy="1635761"/>
          </a:xfrm>
          <a:prstGeom prst="rect">
            <a:avLst/>
          </a:prstGeom>
        </p:spPr>
      </p:pic>
      <p:sp>
        <p:nvSpPr>
          <p:cNvPr id="13" name="文本框 12">
            <a:extLst>
              <a:ext uri="{FF2B5EF4-FFF2-40B4-BE49-F238E27FC236}">
                <a16:creationId xmlns:a16="http://schemas.microsoft.com/office/drawing/2014/main" id="{EBFB0025-DEFA-441F-8A01-F60138233E72}"/>
              </a:ext>
            </a:extLst>
          </p:cNvPr>
          <p:cNvSpPr txBox="1"/>
          <p:nvPr/>
        </p:nvSpPr>
        <p:spPr>
          <a:xfrm>
            <a:off x="3032447" y="5665426"/>
            <a:ext cx="2964668" cy="830997"/>
          </a:xfrm>
          <a:prstGeom prst="rect">
            <a:avLst/>
          </a:prstGeom>
          <a:noFill/>
        </p:spPr>
        <p:txBody>
          <a:bodyPr wrap="square" rtlCol="0">
            <a:spAutoFit/>
          </a:bodyPr>
          <a:lstStyle/>
          <a:p>
            <a:r>
              <a:rPr lang="zh-CN" altLang="en-US" dirty="0">
                <a:solidFill>
                  <a:srgbClr val="C00000"/>
                </a:solidFill>
              </a:rPr>
              <a:t>再之后，</a:t>
            </a:r>
            <a:r>
              <a:rPr lang="en-US" altLang="zh-CN" dirty="0">
                <a:solidFill>
                  <a:srgbClr val="C00000"/>
                </a:solidFill>
              </a:rPr>
              <a:t>Windows7</a:t>
            </a:r>
            <a:r>
              <a:rPr lang="zh-CN" altLang="en-US" dirty="0">
                <a:solidFill>
                  <a:srgbClr val="C00000"/>
                </a:solidFill>
              </a:rPr>
              <a:t>、</a:t>
            </a:r>
            <a:r>
              <a:rPr lang="en-US" altLang="zh-CN" dirty="0">
                <a:solidFill>
                  <a:srgbClr val="C00000"/>
                </a:solidFill>
              </a:rPr>
              <a:t>8</a:t>
            </a:r>
            <a:r>
              <a:rPr lang="zh-CN" altLang="en-US" dirty="0">
                <a:solidFill>
                  <a:srgbClr val="C00000"/>
                </a:solidFill>
              </a:rPr>
              <a:t>、</a:t>
            </a:r>
            <a:r>
              <a:rPr lang="en-US" altLang="zh-CN" dirty="0">
                <a:solidFill>
                  <a:srgbClr val="C00000"/>
                </a:solidFill>
              </a:rPr>
              <a:t>10</a:t>
            </a:r>
            <a:r>
              <a:rPr lang="zh-CN" altLang="en-US" dirty="0">
                <a:solidFill>
                  <a:srgbClr val="C00000"/>
                </a:solidFill>
              </a:rPr>
              <a:t>、</a:t>
            </a:r>
            <a:r>
              <a:rPr lang="en-US" altLang="zh-CN" dirty="0">
                <a:solidFill>
                  <a:srgbClr val="C00000"/>
                </a:solidFill>
              </a:rPr>
              <a:t>11……</a:t>
            </a:r>
            <a:endParaRPr lang="zh-CN" altLang="en-US" dirty="0">
              <a:solidFill>
                <a:srgbClr val="C00000"/>
              </a:solidFill>
            </a:endParaRPr>
          </a:p>
        </p:txBody>
      </p:sp>
      <p:cxnSp>
        <p:nvCxnSpPr>
          <p:cNvPr id="14" name="直接连接符 13">
            <a:extLst>
              <a:ext uri="{FF2B5EF4-FFF2-40B4-BE49-F238E27FC236}">
                <a16:creationId xmlns:a16="http://schemas.microsoft.com/office/drawing/2014/main" id="{6B53D2E8-E1D0-43A1-9CD7-C1302E4097A5}"/>
              </a:ext>
            </a:extLst>
          </p:cNvPr>
          <p:cNvCxnSpPr>
            <a:cxnSpLocks/>
            <a:endCxn id="2" idx="2"/>
          </p:cNvCxnSpPr>
          <p:nvPr/>
        </p:nvCxnSpPr>
        <p:spPr bwMode="auto">
          <a:xfrm>
            <a:off x="719201" y="2360520"/>
            <a:ext cx="4128560"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5" name="直接连接符 14">
            <a:extLst>
              <a:ext uri="{FF2B5EF4-FFF2-40B4-BE49-F238E27FC236}">
                <a16:creationId xmlns:a16="http://schemas.microsoft.com/office/drawing/2014/main" id="{6E7EA381-971E-48E7-9D74-37465F11F3B4}"/>
              </a:ext>
            </a:extLst>
          </p:cNvPr>
          <p:cNvCxnSpPr>
            <a:cxnSpLocks/>
          </p:cNvCxnSpPr>
          <p:nvPr/>
        </p:nvCxnSpPr>
        <p:spPr bwMode="auto">
          <a:xfrm>
            <a:off x="719201" y="2787028"/>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16" name="直接连接符 15">
            <a:extLst>
              <a:ext uri="{FF2B5EF4-FFF2-40B4-BE49-F238E27FC236}">
                <a16:creationId xmlns:a16="http://schemas.microsoft.com/office/drawing/2014/main" id="{34B406BB-BA38-4C8B-B2CD-1AAAE7B834FF}"/>
              </a:ext>
            </a:extLst>
          </p:cNvPr>
          <p:cNvCxnSpPr>
            <a:cxnSpLocks/>
          </p:cNvCxnSpPr>
          <p:nvPr/>
        </p:nvCxnSpPr>
        <p:spPr bwMode="auto">
          <a:xfrm>
            <a:off x="642869" y="4149080"/>
            <a:ext cx="8352928" cy="0"/>
          </a:xfrm>
          <a:prstGeom prst="line">
            <a:avLst/>
          </a:prstGeom>
          <a:ln w="1905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17" name="文本框 16">
            <a:extLst>
              <a:ext uri="{FF2B5EF4-FFF2-40B4-BE49-F238E27FC236}">
                <a16:creationId xmlns:a16="http://schemas.microsoft.com/office/drawing/2014/main" id="{DDA1951B-C7D5-4503-A38E-3F7AB264DAC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74300847"/>
      </p:ext>
    </p:extLst>
  </p:cSld>
  <p:clrMapOvr>
    <a:masterClrMapping/>
  </p:clrMapOvr>
  <p:transition/>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5435B285-94EE-4D08-9353-DA3746CABF37}"/>
              </a:ext>
            </a:extLst>
          </p:cNvPr>
          <p:cNvSpPr txBox="1">
            <a:spLocks/>
          </p:cNvSpPr>
          <p:nvPr/>
        </p:nvSpPr>
        <p:spPr>
          <a:xfrm>
            <a:off x="623392" y="1165837"/>
            <a:ext cx="7320136" cy="667156"/>
          </a:xfrm>
          <a:prstGeom prst="rect">
            <a:avLst/>
          </a:prstGeom>
        </p:spPr>
        <p:txBody>
          <a:bodyPr lIns="91436" tIns="45718" rIns="91436" bIns="45718"/>
          <a:lstStyle>
            <a:lvl1pPr marL="0" indent="0" algn="just" rtl="0" eaLnBrk="0" fontAlgn="base" hangingPunct="0">
              <a:lnSpc>
                <a:spcPts val="3200"/>
              </a:lnSpc>
              <a:spcBef>
                <a:spcPts val="1500"/>
              </a:spcBef>
              <a:spcAft>
                <a:spcPts val="1500"/>
              </a:spcAft>
              <a:buClr>
                <a:srgbClr val="993333"/>
              </a:buClr>
              <a:buFont typeface="+mj-ea"/>
              <a:buNone/>
              <a:defRPr sz="4000" b="1">
                <a:solidFill>
                  <a:srgbClr val="A61D38"/>
                </a:solidFill>
                <a:latin typeface="黑体" panose="02010609060101010101" pitchFamily="49" charset="-122"/>
                <a:ea typeface="黑体" panose="02010609060101010101" pitchFamily="49" charset="-122"/>
                <a:cs typeface="Times New Roman" pitchFamily="18" charset="0"/>
              </a:defRPr>
            </a:lvl1pPr>
            <a:lvl2pPr marL="742913" indent="-285737" algn="just" rtl="0" eaLnBrk="0" fontAlgn="base" hangingPunct="0">
              <a:lnSpc>
                <a:spcPts val="2800"/>
              </a:lnSpc>
              <a:spcBef>
                <a:spcPct val="0"/>
              </a:spcBef>
              <a:spcAft>
                <a:spcPts val="1400"/>
              </a:spcAft>
              <a:buChar char="–"/>
              <a:defRPr sz="2300">
                <a:solidFill>
                  <a:schemeClr val="tx1"/>
                </a:solidFill>
                <a:latin typeface="Times New Roman" pitchFamily="18" charset="0"/>
                <a:ea typeface="+mn-ea"/>
                <a:cs typeface="Times New Roman" pitchFamily="18" charset="0"/>
              </a:defRPr>
            </a:lvl2pPr>
            <a:lvl3pPr marL="1142942" indent="-228589" algn="just" rtl="0" eaLnBrk="0" fontAlgn="base" hangingPunct="0">
              <a:spcBef>
                <a:spcPct val="20000"/>
              </a:spcBef>
              <a:spcAft>
                <a:spcPct val="0"/>
              </a:spcAft>
              <a:buClr>
                <a:srgbClr val="993333"/>
              </a:buClr>
              <a:buChar char="•"/>
              <a:defRPr sz="2300">
                <a:solidFill>
                  <a:schemeClr val="tx1"/>
                </a:solidFill>
                <a:latin typeface="Times New Roman" pitchFamily="18" charset="0"/>
                <a:ea typeface="+mn-ea"/>
                <a:cs typeface="Times New Roman" pitchFamily="18" charset="0"/>
              </a:defRPr>
            </a:lvl3pPr>
            <a:lvl4pPr marL="1600120" indent="-228589" algn="just" rtl="0" eaLnBrk="0" fontAlgn="base" hangingPunct="0">
              <a:spcBef>
                <a:spcPct val="20000"/>
              </a:spcBef>
              <a:spcAft>
                <a:spcPct val="0"/>
              </a:spcAft>
              <a:defRPr sz="2000">
                <a:solidFill>
                  <a:schemeClr val="tx1"/>
                </a:solidFill>
                <a:latin typeface="Times New Roman" pitchFamily="18" charset="0"/>
                <a:ea typeface="+mn-ea"/>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zh-CN" altLang="en-US" sz="2400" kern="0" dirty="0">
                <a:latin typeface="华文中宋" panose="02010600040101010101" pitchFamily="2" charset="-122"/>
                <a:ea typeface="华文中宋" panose="02010600040101010101" pitchFamily="2" charset="-122"/>
              </a:rPr>
              <a:t>计算机硬件体结构</a:t>
            </a:r>
          </a:p>
        </p:txBody>
      </p:sp>
      <p:sp>
        <p:nvSpPr>
          <p:cNvPr id="8" name="Text Box 35">
            <a:extLst>
              <a:ext uri="{FF2B5EF4-FFF2-40B4-BE49-F238E27FC236}">
                <a16:creationId xmlns:a16="http://schemas.microsoft.com/office/drawing/2014/main" id="{F07201BC-760F-4314-A48D-278747578C11}"/>
              </a:ext>
            </a:extLst>
          </p:cNvPr>
          <p:cNvSpPr txBox="1">
            <a:spLocks noChangeArrowheads="1"/>
          </p:cNvSpPr>
          <p:nvPr/>
        </p:nvSpPr>
        <p:spPr bwMode="auto">
          <a:xfrm>
            <a:off x="3936901" y="5898678"/>
            <a:ext cx="4751387"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eaLnBrk="1" hangingPunct="1">
              <a:spcBef>
                <a:spcPct val="50000"/>
              </a:spcBef>
              <a:buFontTx/>
              <a:buNone/>
            </a:pPr>
            <a:r>
              <a:rPr kumimoji="1" lang="zh-CN" altLang="en-US" sz="2400" b="1" dirty="0">
                <a:latin typeface="华文中宋" panose="02010600040101010101" pitchFamily="2" charset="-122"/>
                <a:ea typeface="华文中宋" panose="02010600040101010101" pitchFamily="2" charset="-122"/>
              </a:rPr>
              <a:t>冯</a:t>
            </a:r>
            <a:r>
              <a:rPr kumimoji="1" lang="en-US" altLang="zh-CN" sz="2400" b="1" dirty="0">
                <a:latin typeface="华文中宋" panose="02010600040101010101" pitchFamily="2" charset="-122"/>
                <a:ea typeface="华文中宋" panose="02010600040101010101" pitchFamily="2" charset="-122"/>
              </a:rPr>
              <a:t>.</a:t>
            </a:r>
            <a:r>
              <a:rPr kumimoji="1" lang="zh-CN" altLang="en-US" sz="2400" b="1" dirty="0">
                <a:latin typeface="华文中宋" panose="02010600040101010101" pitchFamily="2" charset="-122"/>
                <a:ea typeface="华文中宋" panose="02010600040101010101" pitchFamily="2" charset="-122"/>
              </a:rPr>
              <a:t>诺依曼计算机体系结构图</a:t>
            </a:r>
          </a:p>
        </p:txBody>
      </p:sp>
      <p:sp>
        <p:nvSpPr>
          <p:cNvPr id="9" name="AutoShape 36">
            <a:extLst>
              <a:ext uri="{FF2B5EF4-FFF2-40B4-BE49-F238E27FC236}">
                <a16:creationId xmlns:a16="http://schemas.microsoft.com/office/drawing/2014/main" id="{7EC5CBA7-0986-494B-B8EF-8BA309889D46}"/>
              </a:ext>
            </a:extLst>
          </p:cNvPr>
          <p:cNvSpPr>
            <a:spLocks noChangeArrowheads="1"/>
          </p:cNvSpPr>
          <p:nvPr/>
        </p:nvSpPr>
        <p:spPr bwMode="auto">
          <a:xfrm>
            <a:off x="5663952" y="980728"/>
            <a:ext cx="6048672" cy="996281"/>
          </a:xfrm>
          <a:prstGeom prst="cloudCallout">
            <a:avLst>
              <a:gd name="adj1" fmla="val -55588"/>
              <a:gd name="adj2" fmla="val 63727"/>
            </a:avLst>
          </a:prstGeom>
          <a:solidFill>
            <a:schemeClr val="accent1"/>
          </a:solidFill>
          <a:ln w="9525">
            <a:solidFill>
              <a:schemeClr val="tx1"/>
            </a:solidFill>
            <a:round/>
            <a:headEnd/>
            <a:tailEnd/>
          </a:ln>
        </p:spPr>
        <p:txBody>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ctr" eaLnBrk="1" hangingPunct="1">
              <a:spcBef>
                <a:spcPct val="0"/>
              </a:spcBef>
              <a:buFontTx/>
              <a:buNone/>
            </a:pPr>
            <a:r>
              <a:rPr lang="zh-CN" altLang="en-US" sz="2400" b="1" dirty="0">
                <a:latin typeface="华文中宋" panose="02010600040101010101" pitchFamily="2" charset="-122"/>
                <a:ea typeface="华文中宋" panose="02010600040101010101" pitchFamily="2" charset="-122"/>
              </a:rPr>
              <a:t> </a:t>
            </a:r>
            <a:r>
              <a:rPr lang="zh-CN" altLang="en-US" sz="2000" b="1" dirty="0">
                <a:latin typeface="华文中宋" panose="02010600040101010101" pitchFamily="2" charset="-122"/>
                <a:ea typeface="华文中宋" panose="02010600040101010101" pitchFamily="2" charset="-122"/>
              </a:rPr>
              <a:t>体系结构的研究：表明该领域逐渐走向成熟</a:t>
            </a:r>
            <a:endParaRPr lang="zh-CN" altLang="en-US" sz="2400" b="1" dirty="0">
              <a:latin typeface="华文中宋" panose="02010600040101010101" pitchFamily="2" charset="-122"/>
              <a:ea typeface="华文中宋" panose="02010600040101010101" pitchFamily="2" charset="-122"/>
            </a:endParaRPr>
          </a:p>
        </p:txBody>
      </p:sp>
      <p:pic>
        <p:nvPicPr>
          <p:cNvPr id="10" name="Picture 35">
            <a:extLst>
              <a:ext uri="{FF2B5EF4-FFF2-40B4-BE49-F238E27FC236}">
                <a16:creationId xmlns:a16="http://schemas.microsoft.com/office/drawing/2014/main" id="{7DFF0226-5F4F-47B1-AF5F-5A744D9295D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2162" y="2060848"/>
            <a:ext cx="6762750" cy="3609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文本框 6">
            <a:extLst>
              <a:ext uri="{FF2B5EF4-FFF2-40B4-BE49-F238E27FC236}">
                <a16:creationId xmlns:a16="http://schemas.microsoft.com/office/drawing/2014/main" id="{B17182E2-C077-44A2-B54A-84C76DBC728D}"/>
              </a:ext>
            </a:extLst>
          </p:cNvPr>
          <p:cNvSpPr txBox="1"/>
          <p:nvPr/>
        </p:nvSpPr>
        <p:spPr>
          <a:xfrm>
            <a:off x="421412" y="224340"/>
            <a:ext cx="7690812"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005336799"/>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F563EE14-6DCD-4403-8981-5528DB42CCA9}"/>
              </a:ext>
            </a:extLst>
          </p:cNvPr>
          <p:cNvSpPr txBox="1">
            <a:spLocks/>
          </p:cNvSpPr>
          <p:nvPr/>
        </p:nvSpPr>
        <p:spPr>
          <a:xfrm>
            <a:off x="647824" y="980728"/>
            <a:ext cx="10992791" cy="107984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2800" kern="0" dirty="0">
                <a:latin typeface="Times New Roman" panose="02020603050405020304" pitchFamily="18" charset="0"/>
                <a:cs typeface="Times New Roman" panose="02020603050405020304" pitchFamily="18" charset="0"/>
              </a:rPr>
              <a:t>Sometimes it is the people who no one imagines anything of who do the things that no one can imagine. </a:t>
            </a:r>
            <a:endParaRPr lang="zh-CN" altLang="en-US" sz="2800" kern="0" dirty="0">
              <a:latin typeface="Times New Roman" panose="02020603050405020304" pitchFamily="18" charset="0"/>
              <a:cs typeface="Times New Roman" panose="02020603050405020304" pitchFamily="18" charset="0"/>
            </a:endParaRPr>
          </a:p>
        </p:txBody>
      </p:sp>
      <p:pic>
        <p:nvPicPr>
          <p:cNvPr id="6" name="内容占位符 3">
            <a:extLst>
              <a:ext uri="{FF2B5EF4-FFF2-40B4-BE49-F238E27FC236}">
                <a16:creationId xmlns:a16="http://schemas.microsoft.com/office/drawing/2014/main" id="{C501B70C-01FE-470D-81E5-67490A77315E}"/>
              </a:ext>
            </a:extLst>
          </p:cNvPr>
          <p:cNvPicPr>
            <a:picLocks noGrp="1" noChangeAspect="1"/>
          </p:cNvPicPr>
          <p:nvPr>
            <p:ph idx="1"/>
          </p:nvPr>
        </p:nvPicPr>
        <p:blipFill>
          <a:blip r:embed="rId3">
            <a:extLst>
              <a:ext uri="{28A0092B-C50C-407E-A947-70E740481C1C}">
                <a14:useLocalDpi xmlns:a14="http://schemas.microsoft.com/office/drawing/2010/main" val="0"/>
              </a:ext>
            </a:extLst>
          </a:blip>
          <a:srcRect/>
          <a:stretch>
            <a:fillRect/>
          </a:stretch>
        </p:blipFill>
        <p:spPr>
          <a:xfrm>
            <a:off x="2783633" y="2060848"/>
            <a:ext cx="2794000" cy="3187700"/>
          </a:xfrm>
        </p:spPr>
      </p:pic>
      <p:pic>
        <p:nvPicPr>
          <p:cNvPr id="7" name="图片 4">
            <a:extLst>
              <a:ext uri="{FF2B5EF4-FFF2-40B4-BE49-F238E27FC236}">
                <a16:creationId xmlns:a16="http://schemas.microsoft.com/office/drawing/2014/main" id="{AAF8E24B-A4B7-4A7E-B100-4EF46E05BA41}"/>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227169" y="2060848"/>
            <a:ext cx="2540000" cy="3175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文本框 5">
            <a:extLst>
              <a:ext uri="{FF2B5EF4-FFF2-40B4-BE49-F238E27FC236}">
                <a16:creationId xmlns:a16="http://schemas.microsoft.com/office/drawing/2014/main" id="{7D9936E6-A2A2-41E1-AE8D-8EA525577CF1}"/>
              </a:ext>
            </a:extLst>
          </p:cNvPr>
          <p:cNvSpPr txBox="1">
            <a:spLocks noChangeArrowheads="1"/>
          </p:cNvSpPr>
          <p:nvPr/>
        </p:nvSpPr>
        <p:spPr bwMode="auto">
          <a:xfrm>
            <a:off x="6227169" y="5226542"/>
            <a:ext cx="5485455"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spcBef>
                <a:spcPct val="0"/>
              </a:spcBef>
              <a:buFontTx/>
              <a:buNone/>
            </a:pPr>
            <a:r>
              <a:rPr lang="zh-CN" altLang="en-US" sz="1600" dirty="0">
                <a:latin typeface="+mn-lt"/>
              </a:rPr>
              <a:t>艾伦</a:t>
            </a:r>
            <a:r>
              <a:rPr lang="en-US" altLang="zh-CN" sz="1600" dirty="0">
                <a:latin typeface="+mn-lt"/>
              </a:rPr>
              <a:t>·</a:t>
            </a:r>
            <a:r>
              <a:rPr lang="zh-CN" altLang="en-US" sz="1600" dirty="0">
                <a:latin typeface="+mn-lt"/>
              </a:rPr>
              <a:t>麦席森</a:t>
            </a:r>
            <a:r>
              <a:rPr lang="en-US" altLang="zh-CN" sz="1600" dirty="0">
                <a:latin typeface="+mn-lt"/>
              </a:rPr>
              <a:t>·</a:t>
            </a:r>
            <a:r>
              <a:rPr lang="zh-CN" altLang="en-US" sz="1600" dirty="0">
                <a:latin typeface="+mn-lt"/>
              </a:rPr>
              <a:t>图灵（</a:t>
            </a:r>
            <a:r>
              <a:rPr lang="en-US" altLang="zh-CN" sz="1600" dirty="0">
                <a:latin typeface="+mn-lt"/>
              </a:rPr>
              <a:t>Alan Mathison Turing</a:t>
            </a:r>
            <a:r>
              <a:rPr lang="zh-CN" altLang="en-US" sz="1600" dirty="0">
                <a:latin typeface="+mn-lt"/>
              </a:rPr>
              <a:t>，</a:t>
            </a:r>
            <a:r>
              <a:rPr lang="en-US" altLang="zh-CN" sz="1600" dirty="0">
                <a:latin typeface="+mn-lt"/>
              </a:rPr>
              <a:t>1912</a:t>
            </a:r>
            <a:r>
              <a:rPr lang="zh-CN" altLang="en-US" sz="1600" dirty="0">
                <a:latin typeface="+mn-lt"/>
              </a:rPr>
              <a:t>年</a:t>
            </a:r>
            <a:r>
              <a:rPr lang="en-US" altLang="zh-CN" sz="1600" dirty="0">
                <a:latin typeface="+mn-lt"/>
              </a:rPr>
              <a:t>6</a:t>
            </a:r>
            <a:r>
              <a:rPr lang="zh-CN" altLang="en-US" sz="1600" dirty="0">
                <a:latin typeface="+mn-lt"/>
              </a:rPr>
              <a:t>月</a:t>
            </a:r>
            <a:r>
              <a:rPr lang="en-US" altLang="zh-CN" sz="1600" dirty="0">
                <a:latin typeface="+mn-lt"/>
              </a:rPr>
              <a:t>23</a:t>
            </a:r>
            <a:r>
              <a:rPr lang="zh-CN" altLang="en-US" sz="1600" dirty="0">
                <a:latin typeface="+mn-lt"/>
              </a:rPr>
              <a:t>日－</a:t>
            </a:r>
            <a:r>
              <a:rPr lang="en-US" altLang="zh-CN" sz="1600" dirty="0">
                <a:latin typeface="+mn-lt"/>
              </a:rPr>
              <a:t>1954</a:t>
            </a:r>
            <a:r>
              <a:rPr lang="zh-CN" altLang="en-US" sz="1600" dirty="0">
                <a:latin typeface="+mn-lt"/>
              </a:rPr>
              <a:t>年</a:t>
            </a:r>
            <a:r>
              <a:rPr lang="en-US" altLang="zh-CN" sz="1600" dirty="0">
                <a:latin typeface="+mn-lt"/>
              </a:rPr>
              <a:t>6</a:t>
            </a:r>
            <a:r>
              <a:rPr lang="zh-CN" altLang="en-US" sz="1600" dirty="0">
                <a:latin typeface="+mn-lt"/>
              </a:rPr>
              <a:t>月</a:t>
            </a:r>
            <a:r>
              <a:rPr lang="en-US" altLang="zh-CN" sz="1600" dirty="0">
                <a:latin typeface="+mn-lt"/>
              </a:rPr>
              <a:t>7</a:t>
            </a:r>
            <a:r>
              <a:rPr lang="zh-CN" altLang="en-US" sz="1600" dirty="0">
                <a:latin typeface="+mn-lt"/>
              </a:rPr>
              <a:t>日），英国数学家、逻辑学家，被称为计算机之父，人工智能之父。</a:t>
            </a:r>
          </a:p>
        </p:txBody>
      </p:sp>
      <p:sp>
        <p:nvSpPr>
          <p:cNvPr id="9" name="文本框 6">
            <a:extLst>
              <a:ext uri="{FF2B5EF4-FFF2-40B4-BE49-F238E27FC236}">
                <a16:creationId xmlns:a16="http://schemas.microsoft.com/office/drawing/2014/main" id="{43F29D67-294A-4884-9DA8-EF1F7D5CBBC8}"/>
              </a:ext>
            </a:extLst>
          </p:cNvPr>
          <p:cNvSpPr txBox="1">
            <a:spLocks noChangeArrowheads="1"/>
          </p:cNvSpPr>
          <p:nvPr/>
        </p:nvSpPr>
        <p:spPr bwMode="auto">
          <a:xfrm>
            <a:off x="623393" y="5265707"/>
            <a:ext cx="4954240"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defRPr>
            </a:lvl9pPr>
          </a:lstStyle>
          <a:p>
            <a:pPr algn="r">
              <a:spcBef>
                <a:spcPct val="0"/>
              </a:spcBef>
              <a:buFontTx/>
              <a:buNone/>
            </a:pPr>
            <a:r>
              <a:rPr lang="zh-CN" altLang="en-US" sz="1600" dirty="0">
                <a:latin typeface="Verdana" panose="020B0604030504040204" pitchFamily="34" charset="0"/>
              </a:rPr>
              <a:t>冯</a:t>
            </a:r>
            <a:r>
              <a:rPr lang="en-US" altLang="zh-CN" sz="1600" dirty="0">
                <a:latin typeface="Verdana" panose="020B0604030504040204" pitchFamily="34" charset="0"/>
              </a:rPr>
              <a:t>·</a:t>
            </a:r>
            <a:r>
              <a:rPr lang="zh-CN" altLang="en-US" sz="1600" dirty="0">
                <a:latin typeface="Verdana" panose="020B0604030504040204" pitchFamily="34" charset="0"/>
              </a:rPr>
              <a:t>诺依曼（</a:t>
            </a:r>
            <a:r>
              <a:rPr lang="en-US" altLang="zh-CN" sz="1600" dirty="0">
                <a:latin typeface="Verdana" panose="020B0604030504040204" pitchFamily="34" charset="0"/>
              </a:rPr>
              <a:t>John von Neumann</a:t>
            </a:r>
            <a:r>
              <a:rPr lang="zh-CN" altLang="en-US" sz="1600" dirty="0">
                <a:latin typeface="Verdana" panose="020B0604030504040204" pitchFamily="34" charset="0"/>
              </a:rPr>
              <a:t>，</a:t>
            </a:r>
            <a:r>
              <a:rPr lang="en-US" altLang="zh-CN" sz="1600" dirty="0">
                <a:latin typeface="Verdana" panose="020B0604030504040204" pitchFamily="34" charset="0"/>
              </a:rPr>
              <a:t>1903~1957</a:t>
            </a:r>
            <a:r>
              <a:rPr lang="zh-CN" altLang="en-US" sz="1600" dirty="0">
                <a:latin typeface="Verdana" panose="020B0604030504040204" pitchFamily="34" charset="0"/>
              </a:rPr>
              <a:t>），</a:t>
            </a:r>
            <a:r>
              <a:rPr lang="en-US" altLang="zh-CN" sz="1600" dirty="0">
                <a:latin typeface="Verdana" panose="020B0604030504040204" pitchFamily="34" charset="0"/>
              </a:rPr>
              <a:t>20</a:t>
            </a:r>
            <a:r>
              <a:rPr lang="zh-CN" altLang="en-US" sz="1600" dirty="0">
                <a:latin typeface="Verdana" panose="020B0604030504040204" pitchFamily="34" charset="0"/>
              </a:rPr>
              <a:t>世纪最重要的数学家之一，在现代计算机、博弈论、核武器和生化武器等诸多领域内有杰出建树的最伟大的科学全才之一，被后人称为“计算机之父”和“博弈论之父”</a:t>
            </a:r>
            <a:r>
              <a:rPr lang="zh-CN" altLang="en-US" sz="1200" dirty="0">
                <a:latin typeface="Verdana" panose="020B0604030504040204" pitchFamily="34" charset="0"/>
              </a:rPr>
              <a:t>。</a:t>
            </a:r>
          </a:p>
        </p:txBody>
      </p:sp>
      <p:sp>
        <p:nvSpPr>
          <p:cNvPr id="10" name="文本框 9">
            <a:extLst>
              <a:ext uri="{FF2B5EF4-FFF2-40B4-BE49-F238E27FC236}">
                <a16:creationId xmlns:a16="http://schemas.microsoft.com/office/drawing/2014/main" id="{04436242-75E4-4933-A6BA-8100CD2A1D1B}"/>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graphicFrame>
        <p:nvGraphicFramePr>
          <p:cNvPr id="11" name="对象 10">
            <a:hlinkClick r:id="rId5" action="ppaction://hlinkfile"/>
            <a:extLst>
              <a:ext uri="{FF2B5EF4-FFF2-40B4-BE49-F238E27FC236}">
                <a16:creationId xmlns:a16="http://schemas.microsoft.com/office/drawing/2014/main" id="{7818D1CE-BFED-4D81-9AB8-88C4A8F8730C}"/>
              </a:ext>
            </a:extLst>
          </p:cNvPr>
          <p:cNvGraphicFramePr>
            <a:graphicFrameLocks noChangeAspect="1"/>
          </p:cNvGraphicFramePr>
          <p:nvPr>
            <p:extLst>
              <p:ext uri="{D42A27DB-BD31-4B8C-83A1-F6EECF244321}">
                <p14:modId xmlns:p14="http://schemas.microsoft.com/office/powerpoint/2010/main" val="115927678"/>
              </p:ext>
            </p:extLst>
          </p:nvPr>
        </p:nvGraphicFramePr>
        <p:xfrm>
          <a:off x="9183110" y="2087383"/>
          <a:ext cx="2313490" cy="3141817"/>
        </p:xfrm>
        <a:graphic>
          <a:graphicData uri="http://schemas.openxmlformats.org/presentationml/2006/ole">
            <mc:AlternateContent xmlns:mc="http://schemas.openxmlformats.org/markup-compatibility/2006">
              <mc:Choice xmlns:v="urn:schemas-microsoft-com:vml" Requires="v">
                <p:oleObj spid="_x0000_s30899" name="Document" r:id="rId6" imgW="5273690" imgH="8617121" progId="Word.Document.8">
                  <p:embed/>
                </p:oleObj>
              </mc:Choice>
              <mc:Fallback>
                <p:oleObj name="Document" r:id="rId6" imgW="5273690" imgH="8617121" progId="Word.Document.8">
                  <p:embed/>
                  <p:pic>
                    <p:nvPicPr>
                      <p:cNvPr id="5" name="对象 4">
                        <a:extLst>
                          <a:ext uri="{FF2B5EF4-FFF2-40B4-BE49-F238E27FC236}">
                            <a16:creationId xmlns:a16="http://schemas.microsoft.com/office/drawing/2014/main" id="{6A9D6BA0-8BC1-4400-B254-C733B535E5C6}"/>
                          </a:ext>
                        </a:extLst>
                      </p:cNvPr>
                      <p:cNvPicPr/>
                      <p:nvPr/>
                    </p:nvPicPr>
                    <p:blipFill>
                      <a:blip r:embed="rId7"/>
                      <a:stretch>
                        <a:fillRect/>
                      </a:stretch>
                    </p:blipFill>
                    <p:spPr>
                      <a:xfrm>
                        <a:off x="9183110" y="2087383"/>
                        <a:ext cx="2313490" cy="3141817"/>
                      </a:xfrm>
                      <a:prstGeom prst="rect">
                        <a:avLst/>
                      </a:prstGeom>
                    </p:spPr>
                  </p:pic>
                </p:oleObj>
              </mc:Fallback>
            </mc:AlternateContent>
          </a:graphicData>
        </a:graphic>
      </p:graphicFrame>
    </p:spTree>
    <p:extLst>
      <p:ext uri="{BB962C8B-B14F-4D97-AF65-F5344CB8AC3E}">
        <p14:creationId xmlns:p14="http://schemas.microsoft.com/office/powerpoint/2010/main" val="2808380597"/>
      </p:ext>
    </p:extLst>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7" descr="http://a.hiphotos.baidu.com/baike/c0%3Dbaike72%2C5%2C5%2C72%2C24/sign=1f07f11fad345982d187edc06d9d5ac8/38dbb6fd5266d01681fefb43972bd40734fae6cd7a8915c9.jpg">
            <a:extLst>
              <a:ext uri="{FF2B5EF4-FFF2-40B4-BE49-F238E27FC236}">
                <a16:creationId xmlns:a16="http://schemas.microsoft.com/office/drawing/2014/main" id="{F964BD96-1B77-41E3-BD3F-0764D632BE3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361864" y="980728"/>
            <a:ext cx="414020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098" name="Picture 2" descr="人工智能之父图灵登上新版50英镑：成为头像人物">
            <a:extLst>
              <a:ext uri="{FF2B5EF4-FFF2-40B4-BE49-F238E27FC236}">
                <a16:creationId xmlns:a16="http://schemas.microsoft.com/office/drawing/2014/main" id="{006DF5B2-4840-4E9C-91FA-592F60697B9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83432" y="3715384"/>
            <a:ext cx="4896544" cy="257798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3">
            <a:extLst>
              <a:ext uri="{FF2B5EF4-FFF2-40B4-BE49-F238E27FC236}">
                <a16:creationId xmlns:a16="http://schemas.microsoft.com/office/drawing/2014/main" id="{8CE743A1-C00C-46B1-B97E-21E8B0B9FB7F}"/>
              </a:ext>
            </a:extLst>
          </p:cNvPr>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096000" y="3717032"/>
            <a:ext cx="3096344" cy="2520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 name="图片 2">
            <a:extLst>
              <a:ext uri="{FF2B5EF4-FFF2-40B4-BE49-F238E27FC236}">
                <a16:creationId xmlns:a16="http://schemas.microsoft.com/office/drawing/2014/main" id="{0B48C1EB-4387-45EF-9CD1-AD45E2D75494}"/>
              </a:ext>
            </a:extLst>
          </p:cNvPr>
          <p:cNvPicPr>
            <a:picLocks noChangeAspect="1"/>
          </p:cNvPicPr>
          <p:nvPr/>
        </p:nvPicPr>
        <p:blipFill>
          <a:blip r:embed="rId6"/>
          <a:stretch>
            <a:fillRect/>
          </a:stretch>
        </p:blipFill>
        <p:spPr>
          <a:xfrm>
            <a:off x="9264351" y="3717032"/>
            <a:ext cx="2303761" cy="2520281"/>
          </a:xfrm>
          <a:prstGeom prst="rect">
            <a:avLst/>
          </a:prstGeom>
        </p:spPr>
      </p:pic>
      <p:pic>
        <p:nvPicPr>
          <p:cNvPr id="2" name="图片 1">
            <a:extLst>
              <a:ext uri="{FF2B5EF4-FFF2-40B4-BE49-F238E27FC236}">
                <a16:creationId xmlns:a16="http://schemas.microsoft.com/office/drawing/2014/main" id="{6AF3EB9A-AE6F-4283-92CD-35D8CEAFFBF9}"/>
              </a:ext>
            </a:extLst>
          </p:cNvPr>
          <p:cNvPicPr>
            <a:picLocks noChangeAspect="1"/>
          </p:cNvPicPr>
          <p:nvPr/>
        </p:nvPicPr>
        <p:blipFill>
          <a:blip r:embed="rId7"/>
          <a:stretch>
            <a:fillRect/>
          </a:stretch>
        </p:blipFill>
        <p:spPr>
          <a:xfrm>
            <a:off x="5951984" y="1040982"/>
            <a:ext cx="5633007" cy="2604042"/>
          </a:xfrm>
          <a:prstGeom prst="rect">
            <a:avLst/>
          </a:prstGeom>
        </p:spPr>
      </p:pic>
      <p:sp>
        <p:nvSpPr>
          <p:cNvPr id="10" name="文本框 9">
            <a:extLst>
              <a:ext uri="{FF2B5EF4-FFF2-40B4-BE49-F238E27FC236}">
                <a16:creationId xmlns:a16="http://schemas.microsoft.com/office/drawing/2014/main" id="{4F4D49C0-8AFD-4477-9762-B8093539ECF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1834586657"/>
      </p:ext>
    </p:extLst>
  </p:cSld>
  <p:clrMapOvr>
    <a:masterClrMapping/>
  </p:clrMapOvr>
  <p:transition/>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3">
            <a:extLst>
              <a:ext uri="{FF2B5EF4-FFF2-40B4-BE49-F238E27FC236}">
                <a16:creationId xmlns:a16="http://schemas.microsoft.com/office/drawing/2014/main" id="{D926C558-A2E3-4DB3-B284-93ADD6C3B2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926137"/>
            <a:ext cx="4439816" cy="5931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5">
            <a:extLst>
              <a:ext uri="{FF2B5EF4-FFF2-40B4-BE49-F238E27FC236}">
                <a16:creationId xmlns:a16="http://schemas.microsoft.com/office/drawing/2014/main" id="{E51E96C4-0B26-4E7F-9D29-6F7FE9A6662B}"/>
              </a:ext>
            </a:extLst>
          </p:cNvPr>
          <p:cNvPicPr>
            <a:picLocks noChangeAspect="1"/>
          </p:cNvPicPr>
          <p:nvPr/>
        </p:nvPicPr>
        <p:blipFill>
          <a:blip r:embed="rId4"/>
          <a:stretch>
            <a:fillRect/>
          </a:stretch>
        </p:blipFill>
        <p:spPr>
          <a:xfrm>
            <a:off x="4439816" y="926136"/>
            <a:ext cx="7752184" cy="5931863"/>
          </a:xfrm>
          <a:prstGeom prst="rect">
            <a:avLst/>
          </a:prstGeom>
        </p:spPr>
      </p:pic>
      <p:sp>
        <p:nvSpPr>
          <p:cNvPr id="8" name="文本框 7">
            <a:extLst>
              <a:ext uri="{FF2B5EF4-FFF2-40B4-BE49-F238E27FC236}">
                <a16:creationId xmlns:a16="http://schemas.microsoft.com/office/drawing/2014/main" id="{A3AB7567-19CC-4495-950B-ADB74B568CF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588566658"/>
      </p:ext>
    </p:extLst>
  </p:cSld>
  <p:clrMapOvr>
    <a:masterClrMapping/>
  </p:clrMapOvr>
  <p:transition/>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图片 3" descr="db9897541778cb944b4909142321b7d9.jpg">
            <a:extLst>
              <a:ext uri="{FF2B5EF4-FFF2-40B4-BE49-F238E27FC236}">
                <a16:creationId xmlns:a16="http://schemas.microsoft.com/office/drawing/2014/main" id="{5ED1616D-009E-42EA-A710-5DA432A088C6}"/>
              </a:ext>
            </a:extLst>
          </p:cNvPr>
          <p:cNvPicPr>
            <a:picLocks noChangeAspect="1"/>
          </p:cNvPicPr>
          <p:nvPr/>
        </p:nvPicPr>
        <p:blipFill>
          <a:blip r:embed="rId2"/>
          <a:srcRect/>
          <a:stretch>
            <a:fillRect/>
          </a:stretch>
        </p:blipFill>
        <p:spPr bwMode="auto">
          <a:xfrm>
            <a:off x="9552384" y="1236863"/>
            <a:ext cx="2160240" cy="2696193"/>
          </a:xfrm>
          <a:prstGeom prst="rect">
            <a:avLst/>
          </a:prstGeom>
          <a:noFill/>
          <a:ln w="9525">
            <a:noFill/>
            <a:miter lim="800000"/>
            <a:headEnd/>
            <a:tailEnd/>
          </a:ln>
        </p:spPr>
      </p:pic>
      <p:pic>
        <p:nvPicPr>
          <p:cNvPr id="6" name="图片 3" descr="762aa7ff865144f8e3775eac56164722.jpg">
            <a:extLst>
              <a:ext uri="{FF2B5EF4-FFF2-40B4-BE49-F238E27FC236}">
                <a16:creationId xmlns:a16="http://schemas.microsoft.com/office/drawing/2014/main" id="{C3E89FD9-BBE5-463A-9322-CF9CA282DED5}"/>
              </a:ext>
            </a:extLst>
          </p:cNvPr>
          <p:cNvPicPr>
            <a:picLocks noChangeAspect="1"/>
          </p:cNvPicPr>
          <p:nvPr/>
        </p:nvPicPr>
        <p:blipFill>
          <a:blip r:embed="rId3"/>
          <a:srcRect/>
          <a:stretch>
            <a:fillRect/>
          </a:stretch>
        </p:blipFill>
        <p:spPr bwMode="auto">
          <a:xfrm>
            <a:off x="9480376" y="4293096"/>
            <a:ext cx="2259808" cy="2088232"/>
          </a:xfrm>
          <a:prstGeom prst="rect">
            <a:avLst/>
          </a:prstGeom>
          <a:noFill/>
          <a:ln w="9525">
            <a:noFill/>
            <a:miter lim="800000"/>
            <a:headEnd/>
            <a:tailEnd/>
          </a:ln>
        </p:spPr>
      </p:pic>
      <p:sp>
        <p:nvSpPr>
          <p:cNvPr id="7" name="文本框 6">
            <a:extLst>
              <a:ext uri="{FF2B5EF4-FFF2-40B4-BE49-F238E27FC236}">
                <a16:creationId xmlns:a16="http://schemas.microsoft.com/office/drawing/2014/main" id="{71986CFC-6A46-440E-ACE2-32F27B2D74D5}"/>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8" name="内容占位符 2">
            <a:extLst>
              <a:ext uri="{FF2B5EF4-FFF2-40B4-BE49-F238E27FC236}">
                <a16:creationId xmlns:a16="http://schemas.microsoft.com/office/drawing/2014/main" id="{AA259FBA-733A-4EDD-A2A3-C55F828758C2}"/>
              </a:ext>
            </a:extLst>
          </p:cNvPr>
          <p:cNvSpPr txBox="1"/>
          <p:nvPr/>
        </p:nvSpPr>
        <p:spPr>
          <a:xfrm>
            <a:off x="421412" y="990971"/>
            <a:ext cx="9058964" cy="5535242"/>
          </a:xfrm>
          <a:prstGeom prst="rect">
            <a:avLst/>
          </a:prstGeom>
        </p:spPr>
        <p:txBody>
          <a:bodyPr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50000"/>
              </a:lnSpc>
              <a:defRPr/>
            </a:pPr>
            <a:r>
              <a:rPr lang="zh-CN" altLang="en-US" sz="2400" dirty="0">
                <a:ea typeface="华文中宋" panose="02010600040101010101" pitchFamily="2" charset="-122"/>
              </a:rPr>
              <a:t>阿兰</a:t>
            </a:r>
            <a:r>
              <a:rPr lang="en-US" altLang="zh-CN" sz="2400" dirty="0">
                <a:ea typeface="华文中宋" panose="02010600040101010101" pitchFamily="2" charset="-122"/>
              </a:rPr>
              <a:t>·</a:t>
            </a:r>
            <a:r>
              <a:rPr lang="zh-CN" altLang="en-US" sz="2400" dirty="0">
                <a:ea typeface="华文中宋" panose="02010600040101010101" pitchFamily="2" charset="-122"/>
              </a:rPr>
              <a:t>麦席森</a:t>
            </a:r>
            <a:r>
              <a:rPr lang="en-US" altLang="zh-CN" sz="2400" dirty="0">
                <a:ea typeface="华文中宋" panose="02010600040101010101" pitchFamily="2" charset="-122"/>
              </a:rPr>
              <a:t>·</a:t>
            </a:r>
            <a:r>
              <a:rPr lang="zh-CN" altLang="en-US" sz="2400" dirty="0">
                <a:ea typeface="华文中宋" panose="02010600040101010101" pitchFamily="2" charset="-122"/>
              </a:rPr>
              <a:t>图灵</a:t>
            </a:r>
            <a:r>
              <a:rPr lang="en-US" altLang="zh-CN" sz="2400" dirty="0">
                <a:ea typeface="华文中宋" panose="02010600040101010101" pitchFamily="2" charset="-122"/>
              </a:rPr>
              <a:t>(Alan Mathison Turing,1912-1954)</a:t>
            </a:r>
            <a:r>
              <a:rPr lang="zh-CN" altLang="en-US" sz="2400" dirty="0">
                <a:ea typeface="华文中宋" panose="02010600040101010101" pitchFamily="2" charset="-122"/>
              </a:rPr>
              <a:t>，是英国著名的数学家和逻辑学家，被称为计算机科学之父、</a:t>
            </a:r>
            <a:r>
              <a:rPr lang="zh-CN" altLang="en-US" sz="2400" dirty="0">
                <a:solidFill>
                  <a:srgbClr val="C00000"/>
                </a:solidFill>
                <a:ea typeface="华文中宋" panose="02010600040101010101" pitchFamily="2" charset="-122"/>
              </a:rPr>
              <a:t>人工智能之父</a:t>
            </a:r>
            <a:r>
              <a:rPr lang="zh-CN" altLang="en-US" sz="2400" dirty="0">
                <a:ea typeface="华文中宋" panose="02010600040101010101" pitchFamily="2" charset="-122"/>
              </a:rPr>
              <a:t>，是计算机逻辑的奠基者，提出了“</a:t>
            </a:r>
            <a:r>
              <a:rPr lang="zh-CN" altLang="en-US" sz="2400" dirty="0">
                <a:solidFill>
                  <a:srgbClr val="C00000"/>
                </a:solidFill>
                <a:ea typeface="华文中宋" panose="02010600040101010101" pitchFamily="2" charset="-122"/>
              </a:rPr>
              <a:t>图灵机</a:t>
            </a:r>
            <a:r>
              <a:rPr lang="zh-CN" altLang="en-US" sz="2400" dirty="0">
                <a:ea typeface="华文中宋" panose="02010600040101010101" pitchFamily="2" charset="-122"/>
              </a:rPr>
              <a:t>”和“</a:t>
            </a:r>
            <a:r>
              <a:rPr lang="zh-CN" altLang="en-US" sz="2400" dirty="0">
                <a:solidFill>
                  <a:srgbClr val="C00000"/>
                </a:solidFill>
                <a:ea typeface="华文中宋" panose="02010600040101010101" pitchFamily="2" charset="-122"/>
              </a:rPr>
              <a:t>图灵测试</a:t>
            </a:r>
            <a:r>
              <a:rPr lang="zh-CN" altLang="en-US" sz="2400" dirty="0">
                <a:ea typeface="华文中宋" panose="02010600040101010101" pitchFamily="2" charset="-122"/>
              </a:rPr>
              <a:t>”等重要概念。</a:t>
            </a:r>
            <a:endParaRPr lang="en-US" altLang="zh-CN" sz="2400" dirty="0">
              <a:ea typeface="华文中宋" panose="02010600040101010101" pitchFamily="2" charset="-122"/>
            </a:endParaRPr>
          </a:p>
          <a:p>
            <a:pPr algn="just">
              <a:lnSpc>
                <a:spcPct val="150000"/>
              </a:lnSpc>
            </a:pPr>
            <a:r>
              <a:rPr lang="en-US" altLang="zh-CN" sz="2400" dirty="0">
                <a:ea typeface="华文中宋" panose="02010600040101010101" pitchFamily="2" charset="-122"/>
              </a:rPr>
              <a:t>1936</a:t>
            </a:r>
            <a:r>
              <a:rPr lang="zh-CN" altLang="en-US" sz="2400" dirty="0">
                <a:ea typeface="华文中宋" panose="02010600040101010101" pitchFamily="2" charset="-122"/>
              </a:rPr>
              <a:t>年发表论文“论可计算数及其在判定问题中的应用”</a:t>
            </a:r>
            <a:r>
              <a:rPr lang="en-US" altLang="zh-CN" sz="2400" baseline="30000">
                <a:ea typeface="华文中宋" panose="02010600040101010101" pitchFamily="2" charset="-122"/>
              </a:rPr>
              <a:t> </a:t>
            </a:r>
            <a:r>
              <a:rPr lang="zh-CN" altLang="en-US" sz="2400">
                <a:ea typeface="华文中宋" panose="02010600040101010101" pitchFamily="2" charset="-122"/>
              </a:rPr>
              <a:t>，</a:t>
            </a:r>
            <a:r>
              <a:rPr lang="zh-CN" altLang="en-US" sz="2400" dirty="0">
                <a:ea typeface="华文中宋" panose="02010600040101010101" pitchFamily="2" charset="-122"/>
              </a:rPr>
              <a:t>提出</a:t>
            </a:r>
            <a:r>
              <a:rPr lang="zh-CN" altLang="en-US" sz="2400" b="1" dirty="0">
                <a:solidFill>
                  <a:srgbClr val="00B050"/>
                </a:solidFill>
                <a:ea typeface="华文中宋" panose="02010600040101010101" pitchFamily="2" charset="-122"/>
              </a:rPr>
              <a:t>图灵机理论</a:t>
            </a:r>
            <a:r>
              <a:rPr lang="zh-CN" altLang="en-US" sz="2400" dirty="0">
                <a:ea typeface="华文中宋" panose="02010600040101010101" pitchFamily="2" charset="-122"/>
              </a:rPr>
              <a:t>；</a:t>
            </a:r>
            <a:endParaRPr lang="en-US" altLang="zh-CN" sz="2400" dirty="0">
              <a:ea typeface="华文中宋" panose="02010600040101010101" pitchFamily="2" charset="-122"/>
            </a:endParaRPr>
          </a:p>
          <a:p>
            <a:pPr algn="just">
              <a:lnSpc>
                <a:spcPct val="150000"/>
              </a:lnSpc>
            </a:pPr>
            <a:r>
              <a:rPr lang="en-US" altLang="zh-CN" sz="2400" dirty="0">
                <a:ea typeface="华文中宋" panose="02010600040101010101" pitchFamily="2" charset="-122"/>
              </a:rPr>
              <a:t>1950</a:t>
            </a:r>
            <a:r>
              <a:rPr lang="zh-CN" altLang="en-US" sz="2400" dirty="0">
                <a:ea typeface="华文中宋" panose="02010600040101010101" pitchFamily="2" charset="-122"/>
              </a:rPr>
              <a:t>年发表论文“计算与智能”，阐述了</a:t>
            </a:r>
            <a:r>
              <a:rPr lang="zh-CN" altLang="en-US" sz="2400" dirty="0">
                <a:solidFill>
                  <a:srgbClr val="C00000"/>
                </a:solidFill>
                <a:ea typeface="华文中宋" panose="02010600040101010101" pitchFamily="2" charset="-122"/>
              </a:rPr>
              <a:t>计算机可以具有智能的想法</a:t>
            </a:r>
            <a:r>
              <a:rPr lang="zh-CN" altLang="en-US" sz="2400" dirty="0">
                <a:ea typeface="华文中宋" panose="02010600040101010101" pitchFamily="2" charset="-122"/>
              </a:rPr>
              <a:t>，提出</a:t>
            </a:r>
            <a:r>
              <a:rPr lang="zh-CN" altLang="en-US" sz="2400" b="1" dirty="0">
                <a:solidFill>
                  <a:srgbClr val="00B050"/>
                </a:solidFill>
                <a:ea typeface="华文中宋" panose="02010600040101010101" pitchFamily="2" charset="-122"/>
              </a:rPr>
              <a:t>图灵测试</a:t>
            </a:r>
            <a:r>
              <a:rPr lang="zh-CN" altLang="en-US" sz="2400" dirty="0">
                <a:ea typeface="华文中宋" panose="02010600040101010101" pitchFamily="2" charset="-122"/>
              </a:rPr>
              <a:t>；</a:t>
            </a:r>
            <a:endParaRPr lang="en-US" altLang="zh-CN" sz="2400" dirty="0">
              <a:ea typeface="华文中宋" panose="02010600040101010101" pitchFamily="2" charset="-122"/>
            </a:endParaRPr>
          </a:p>
          <a:p>
            <a:pPr algn="just">
              <a:lnSpc>
                <a:spcPct val="150000"/>
              </a:lnSpc>
            </a:pPr>
            <a:r>
              <a:rPr lang="zh-CN" altLang="en-US" sz="2400" dirty="0">
                <a:ea typeface="华文中宋" panose="02010600040101010101" pitchFamily="2" charset="-122"/>
              </a:rPr>
              <a:t>图灵奖（</a:t>
            </a:r>
            <a:r>
              <a:rPr lang="en-US" altLang="zh-CN" sz="2400" dirty="0">
                <a:ea typeface="华文中宋" panose="02010600040101010101" pitchFamily="2" charset="-122"/>
              </a:rPr>
              <a:t>A.M. Turing Award</a:t>
            </a:r>
            <a:r>
              <a:rPr lang="zh-CN" altLang="en-US" sz="2400" dirty="0">
                <a:ea typeface="华文中宋" panose="02010600040101010101" pitchFamily="2" charset="-122"/>
              </a:rPr>
              <a:t>，又译“杜林奖”），由美国计算机协会</a:t>
            </a:r>
            <a:r>
              <a:rPr lang="en-US" altLang="zh-CN" sz="2400" dirty="0">
                <a:ea typeface="华文中宋" panose="02010600040101010101" pitchFamily="2" charset="-122"/>
              </a:rPr>
              <a:t>(ACM)</a:t>
            </a:r>
            <a:r>
              <a:rPr lang="zh-CN" altLang="en-US" sz="2400" dirty="0">
                <a:ea typeface="华文中宋" panose="02010600040101010101" pitchFamily="2" charset="-122"/>
              </a:rPr>
              <a:t>于</a:t>
            </a:r>
            <a:r>
              <a:rPr lang="en-US" altLang="zh-CN" sz="2400" dirty="0">
                <a:solidFill>
                  <a:srgbClr val="C00000"/>
                </a:solidFill>
                <a:ea typeface="华文中宋" panose="02010600040101010101" pitchFamily="2" charset="-122"/>
              </a:rPr>
              <a:t>1966</a:t>
            </a:r>
            <a:r>
              <a:rPr lang="zh-CN" altLang="en-US" sz="2400" dirty="0">
                <a:solidFill>
                  <a:srgbClr val="C00000"/>
                </a:solidFill>
                <a:ea typeface="华文中宋" panose="02010600040101010101" pitchFamily="2" charset="-122"/>
              </a:rPr>
              <a:t>年</a:t>
            </a:r>
            <a:r>
              <a:rPr lang="zh-CN" altLang="en-US" sz="2400" dirty="0">
                <a:ea typeface="华文中宋" panose="02010600040101010101" pitchFamily="2" charset="-122"/>
              </a:rPr>
              <a:t>设立，又叫“</a:t>
            </a:r>
            <a:r>
              <a:rPr lang="en-US" altLang="zh-CN" sz="2400" dirty="0">
                <a:ea typeface="华文中宋" panose="02010600040101010101" pitchFamily="2" charset="-122"/>
              </a:rPr>
              <a:t>A.M. </a:t>
            </a:r>
            <a:r>
              <a:rPr lang="zh-CN" altLang="en-US" sz="2400" dirty="0">
                <a:ea typeface="华文中宋" panose="02010600040101010101" pitchFamily="2" charset="-122"/>
              </a:rPr>
              <a:t>图灵奖”，专门奖励那些对计算机事业作出重要贡献的个人。</a:t>
            </a:r>
            <a:endParaRPr lang="en-US" altLang="zh-CN" sz="2400" dirty="0"/>
          </a:p>
          <a:p>
            <a:pPr algn="just">
              <a:defRPr/>
            </a:pPr>
            <a:endParaRPr lang="en-US" altLang="zh-CN" sz="2400" dirty="0"/>
          </a:p>
        </p:txBody>
      </p:sp>
    </p:spTree>
    <p:extLst>
      <p:ext uri="{BB962C8B-B14F-4D97-AF65-F5344CB8AC3E}">
        <p14:creationId xmlns:p14="http://schemas.microsoft.com/office/powerpoint/2010/main" val="3148133725"/>
      </p:ext>
    </p:extLst>
  </p:cSld>
  <p:clrMapOvr>
    <a:masterClrMapping/>
  </p:clrMapOvr>
  <p:transition/>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内容占位符 5">
            <a:extLst>
              <a:ext uri="{FF2B5EF4-FFF2-40B4-BE49-F238E27FC236}">
                <a16:creationId xmlns:a16="http://schemas.microsoft.com/office/drawing/2014/main" id="{C05D2F14-2F08-4B9A-8DA3-97164D6AB432}"/>
              </a:ext>
            </a:extLst>
          </p:cNvPr>
          <p:cNvPicPr>
            <a:picLocks noChangeAspect="1"/>
          </p:cNvPicPr>
          <p:nvPr/>
        </p:nvPicPr>
        <p:blipFill>
          <a:blip r:embed="rId3"/>
          <a:srcRect/>
          <a:stretch>
            <a:fillRect/>
          </a:stretch>
        </p:blipFill>
        <p:spPr>
          <a:xfrm>
            <a:off x="145986" y="3861048"/>
            <a:ext cx="5854320" cy="2799606"/>
          </a:xfrm>
          <a:prstGeom prst="rect">
            <a:avLst/>
          </a:prstGeom>
        </p:spPr>
      </p:pic>
      <p:pic>
        <p:nvPicPr>
          <p:cNvPr id="7" name="内容占位符 4" descr="bk_3dbbb879824d4573b7217597ba7ef191_tVBxmJ.jpg">
            <a:extLst>
              <a:ext uri="{FF2B5EF4-FFF2-40B4-BE49-F238E27FC236}">
                <a16:creationId xmlns:a16="http://schemas.microsoft.com/office/drawing/2014/main" id="{554C7A5A-1DDB-48FE-9256-B38F3A7232F5}"/>
              </a:ext>
            </a:extLst>
          </p:cNvPr>
          <p:cNvPicPr>
            <a:picLocks noChangeAspect="1"/>
          </p:cNvPicPr>
          <p:nvPr/>
        </p:nvPicPr>
        <p:blipFill>
          <a:blip r:embed="rId4"/>
          <a:srcRect/>
          <a:stretch>
            <a:fillRect/>
          </a:stretch>
        </p:blipFill>
        <p:spPr bwMode="auto">
          <a:xfrm>
            <a:off x="3647728" y="2708920"/>
            <a:ext cx="2405481" cy="2131880"/>
          </a:xfrm>
          <a:prstGeom prst="rect">
            <a:avLst/>
          </a:prstGeom>
          <a:noFill/>
          <a:ln w="9525">
            <a:noFill/>
            <a:miter lim="800000"/>
            <a:headEnd/>
            <a:tailEnd/>
          </a:ln>
        </p:spPr>
      </p:pic>
      <p:sp>
        <p:nvSpPr>
          <p:cNvPr id="9" name="矩形 8">
            <a:extLst>
              <a:ext uri="{FF2B5EF4-FFF2-40B4-BE49-F238E27FC236}">
                <a16:creationId xmlns:a16="http://schemas.microsoft.com/office/drawing/2014/main" id="{C1613923-8771-4CA2-8078-8137333A78CF}"/>
              </a:ext>
            </a:extLst>
          </p:cNvPr>
          <p:cNvSpPr/>
          <p:nvPr/>
        </p:nvSpPr>
        <p:spPr>
          <a:xfrm>
            <a:off x="612700" y="957860"/>
            <a:ext cx="5440511" cy="3231654"/>
          </a:xfrm>
          <a:prstGeom prst="rect">
            <a:avLst/>
          </a:prstGeom>
        </p:spPr>
        <p:txBody>
          <a:bodyPr wrap="square">
            <a:spAutoFit/>
          </a:bodyPr>
          <a:lstStyle/>
          <a:p>
            <a:r>
              <a:rPr lang="zh-CN" altLang="en-US" sz="2000" dirty="0">
                <a:latin typeface="华文中宋" panose="02010600040101010101" pitchFamily="2" charset="-122"/>
                <a:ea typeface="华文中宋" panose="02010600040101010101" pitchFamily="2" charset="-122"/>
              </a:rPr>
              <a:t>一种抽象计算模型，将人们使用纸笔进行数学运算的过程进行抽象，由一个</a:t>
            </a:r>
            <a:r>
              <a:rPr lang="zh-CN" altLang="en-US" sz="2000" b="1" dirty="0">
                <a:solidFill>
                  <a:srgbClr val="C00000"/>
                </a:solidFill>
                <a:latin typeface="华文中宋" panose="02010600040101010101" pitchFamily="2" charset="-122"/>
                <a:ea typeface="华文中宋" panose="02010600040101010101" pitchFamily="2" charset="-122"/>
              </a:rPr>
              <a:t>虚拟的机器</a:t>
            </a:r>
            <a:r>
              <a:rPr lang="zh-CN" altLang="en-US" sz="2000" dirty="0">
                <a:latin typeface="华文中宋" panose="02010600040101010101" pitchFamily="2" charset="-122"/>
                <a:ea typeface="华文中宋" panose="02010600040101010101" pitchFamily="2" charset="-122"/>
              </a:rPr>
              <a:t>替代人们进行数学运算。</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一条无限长的纸带 </a:t>
            </a:r>
            <a:r>
              <a:rPr lang="en-US" altLang="zh-CN" sz="2000" dirty="0">
                <a:latin typeface="华文中宋" panose="02010600040101010101" pitchFamily="2" charset="-122"/>
                <a:ea typeface="华文中宋" panose="02010600040101010101" pitchFamily="2" charset="-122"/>
              </a:rPr>
              <a:t>TAPE</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一个读写头 </a:t>
            </a:r>
            <a:r>
              <a:rPr lang="en-US" altLang="zh-CN" sz="2000" dirty="0">
                <a:latin typeface="华文中宋" panose="02010600040101010101" pitchFamily="2" charset="-122"/>
                <a:ea typeface="华文中宋" panose="02010600040101010101" pitchFamily="2" charset="-122"/>
              </a:rPr>
              <a:t>HEAD</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一套控制规则 </a:t>
            </a:r>
            <a:r>
              <a:rPr lang="en-US" altLang="zh-CN" sz="2000" dirty="0">
                <a:latin typeface="华文中宋" panose="02010600040101010101" pitchFamily="2" charset="-122"/>
                <a:ea typeface="华文中宋" panose="02010600040101010101" pitchFamily="2" charset="-122"/>
              </a:rPr>
              <a:t>TABLE</a:t>
            </a:r>
            <a:r>
              <a:rPr lang="zh-CN" altLang="zh-CN"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marL="342900" indent="-342900">
              <a:lnSpc>
                <a:spcPct val="150000"/>
              </a:lnSpc>
              <a:buFont typeface="Calibri" panose="020F0502020204030204" pitchFamily="34" charset="0"/>
              <a:buAutoNum type="arabicPeriod"/>
            </a:pPr>
            <a:r>
              <a:rPr lang="zh-CN" altLang="zh-CN" sz="2000" dirty="0">
                <a:latin typeface="华文中宋" panose="02010600040101010101" pitchFamily="2" charset="-122"/>
                <a:ea typeface="华文中宋" panose="02010600040101010101" pitchFamily="2" charset="-122"/>
              </a:rPr>
              <a:t>一个状态寄存器。</a:t>
            </a:r>
            <a:endParaRPr lang="zh-CN" altLang="en-US" sz="2000" dirty="0">
              <a:latin typeface="华文中宋" panose="02010600040101010101" pitchFamily="2" charset="-122"/>
              <a:ea typeface="华文中宋" panose="02010600040101010101" pitchFamily="2" charset="-122"/>
            </a:endParaRPr>
          </a:p>
          <a:p>
            <a:endParaRPr lang="zh-CN" altLang="en-US" sz="2400" dirty="0"/>
          </a:p>
        </p:txBody>
      </p:sp>
      <p:sp>
        <p:nvSpPr>
          <p:cNvPr id="10" name="Rectangle 3">
            <a:extLst>
              <a:ext uri="{FF2B5EF4-FFF2-40B4-BE49-F238E27FC236}">
                <a16:creationId xmlns:a16="http://schemas.microsoft.com/office/drawing/2014/main" id="{5D8FE4FE-3E16-4E38-BE9C-A97897870A7F}"/>
              </a:ext>
            </a:extLst>
          </p:cNvPr>
          <p:cNvSpPr txBox="1"/>
          <p:nvPr/>
        </p:nvSpPr>
        <p:spPr>
          <a:xfrm>
            <a:off x="6138789" y="957860"/>
            <a:ext cx="5854321" cy="5900139"/>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证明了通用计算理论，肯定了计算机实现的</a:t>
            </a:r>
            <a:r>
              <a:rPr lang="zh-CN" altLang="en-US" sz="2000" dirty="0">
                <a:solidFill>
                  <a:srgbClr val="990000"/>
                </a:solidFill>
                <a:latin typeface="华文中宋" panose="02010600040101010101" pitchFamily="2" charset="-122"/>
                <a:ea typeface="华文中宋" panose="02010600040101010101" pitchFamily="2" charset="-122"/>
              </a:rPr>
              <a:t>可能性</a:t>
            </a:r>
            <a:r>
              <a:rPr lang="zh-CN" altLang="en-US" sz="2000" dirty="0">
                <a:latin typeface="华文中宋" panose="02010600040101010101" pitchFamily="2" charset="-122"/>
                <a:ea typeface="华文中宋" panose="02010600040101010101" pitchFamily="2" charset="-122"/>
              </a:rPr>
              <a:t>，给出了计算机应有的</a:t>
            </a:r>
            <a:r>
              <a:rPr lang="zh-CN" altLang="en-US" sz="2000" dirty="0">
                <a:solidFill>
                  <a:srgbClr val="990000"/>
                </a:solidFill>
                <a:latin typeface="华文中宋" panose="02010600040101010101" pitchFamily="2" charset="-122"/>
                <a:ea typeface="华文中宋" panose="02010600040101010101" pitchFamily="2" charset="-122"/>
              </a:rPr>
              <a:t>架构。</a:t>
            </a:r>
          </a:p>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引入了</a:t>
            </a:r>
            <a:r>
              <a:rPr lang="zh-CN" altLang="en-US" sz="2000" dirty="0">
                <a:solidFill>
                  <a:srgbClr val="990000"/>
                </a:solidFill>
                <a:latin typeface="华文中宋" panose="02010600040101010101" pitchFamily="2" charset="-122"/>
                <a:ea typeface="华文中宋" panose="02010600040101010101" pitchFamily="2" charset="-122"/>
              </a:rPr>
              <a:t>读写、算法</a:t>
            </a:r>
            <a:r>
              <a:rPr lang="zh-CN" altLang="en-US" sz="2000" dirty="0">
                <a:latin typeface="华文中宋" panose="02010600040101010101" pitchFamily="2" charset="-122"/>
                <a:ea typeface="华文中宋" panose="02010600040101010101" pitchFamily="2" charset="-122"/>
              </a:rPr>
              <a:t>与</a:t>
            </a:r>
            <a:r>
              <a:rPr lang="zh-CN" altLang="en-US" sz="2000" dirty="0">
                <a:solidFill>
                  <a:srgbClr val="990000"/>
                </a:solidFill>
                <a:latin typeface="华文中宋" panose="02010600040101010101" pitchFamily="2" charset="-122"/>
                <a:ea typeface="华文中宋" panose="02010600040101010101" pitchFamily="2" charset="-122"/>
              </a:rPr>
              <a:t>程序语言</a:t>
            </a:r>
            <a:r>
              <a:rPr lang="zh-CN" altLang="en-US" sz="2000" dirty="0">
                <a:latin typeface="华文中宋" panose="02010600040101010101" pitchFamily="2" charset="-122"/>
                <a:ea typeface="华文中宋" panose="02010600040101010101" pitchFamily="2" charset="-122"/>
              </a:rPr>
              <a:t>的概念。</a:t>
            </a:r>
          </a:p>
          <a:p>
            <a:pPr marL="609600" indent="-609600">
              <a:lnSpc>
                <a:spcPct val="150000"/>
              </a:lnSpc>
              <a:buFont typeface="Arial" panose="020B0604020202020204" pitchFamily="34" charset="0"/>
              <a:buAutoNum type="arabicPeriod"/>
            </a:pPr>
            <a:r>
              <a:rPr lang="zh-CN" altLang="en-US" sz="2000" dirty="0">
                <a:latin typeface="华文中宋" panose="02010600040101010101" pitchFamily="2" charset="-122"/>
                <a:ea typeface="华文中宋" panose="02010600040101010101" pitchFamily="2" charset="-122"/>
              </a:rPr>
              <a:t>图灵机模型理论是计算学科最核心的理论，因为计算机的</a:t>
            </a:r>
            <a:r>
              <a:rPr lang="zh-CN" altLang="en-US" sz="2000" dirty="0">
                <a:solidFill>
                  <a:srgbClr val="990000"/>
                </a:solidFill>
                <a:latin typeface="华文中宋" panose="02010600040101010101" pitchFamily="2" charset="-122"/>
                <a:ea typeface="华文中宋" panose="02010600040101010101" pitchFamily="2" charset="-122"/>
              </a:rPr>
              <a:t>极限计算能力</a:t>
            </a:r>
            <a:r>
              <a:rPr lang="zh-CN" altLang="en-US" sz="2000" dirty="0">
                <a:latin typeface="华文中宋" panose="02010600040101010101" pitchFamily="2" charset="-122"/>
                <a:ea typeface="华文中宋" panose="02010600040101010101" pitchFamily="2" charset="-122"/>
              </a:rPr>
              <a:t>就是图灵机的计算能力。</a:t>
            </a:r>
          </a:p>
        </p:txBody>
      </p:sp>
      <p:sp>
        <p:nvSpPr>
          <p:cNvPr id="11" name="文本框 10">
            <a:extLst>
              <a:ext uri="{FF2B5EF4-FFF2-40B4-BE49-F238E27FC236}">
                <a16:creationId xmlns:a16="http://schemas.microsoft.com/office/drawing/2014/main" id="{BF01E3F1-DC90-424F-ACBA-D957EA13B92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5" name="矩形 14">
            <a:extLst>
              <a:ext uri="{FF2B5EF4-FFF2-40B4-BE49-F238E27FC236}">
                <a16:creationId xmlns:a16="http://schemas.microsoft.com/office/drawing/2014/main" id="{DFB7DB5F-6C04-4068-BC9E-532BA2DEC627}"/>
              </a:ext>
            </a:extLst>
          </p:cNvPr>
          <p:cNvSpPr/>
          <p:nvPr/>
        </p:nvSpPr>
        <p:spPr>
          <a:xfrm>
            <a:off x="6138787" y="4137466"/>
            <a:ext cx="5854322" cy="2554545"/>
          </a:xfrm>
          <a:prstGeom prst="rect">
            <a:avLst/>
          </a:prstGeom>
        </p:spPr>
        <p:txBody>
          <a:bodyPr wrap="square">
            <a:spAutoFit/>
          </a:bodyPr>
          <a:lstStyle/>
          <a:p>
            <a:r>
              <a:rPr lang="en-US" altLang="zh-CN" sz="2000" dirty="0">
                <a:solidFill>
                  <a:srgbClr val="1D1D1D"/>
                </a:solidFill>
                <a:latin typeface="+mn-lt"/>
              </a:rPr>
              <a:t>In Alan Turing’s 1936 paper on computable numbers, he presented a thought experiment. Turing describes a machine that has an infinitely long tape upon which it writes, reads and alters symbols. He further shows that a machine with the correct minimal set of operations can calculate anything that is computable, no matter the complexity. </a:t>
            </a:r>
          </a:p>
          <a:p>
            <a:r>
              <a:rPr lang="en-US" altLang="zh-CN" sz="2000" u="sng" dirty="0">
                <a:solidFill>
                  <a:srgbClr val="324A7A"/>
                </a:solidFill>
                <a:latin typeface="+mn-lt"/>
              </a:rPr>
              <a:t>http://www.aturingmachine.com/</a:t>
            </a:r>
            <a:endParaRPr lang="zh-CN" altLang="en-US" sz="2000" u="sng" dirty="0">
              <a:solidFill>
                <a:srgbClr val="324A7A"/>
              </a:solidFill>
              <a:latin typeface="+mn-lt"/>
            </a:endParaRPr>
          </a:p>
        </p:txBody>
      </p:sp>
    </p:spTree>
    <p:extLst>
      <p:ext uri="{BB962C8B-B14F-4D97-AF65-F5344CB8AC3E}">
        <p14:creationId xmlns:p14="http://schemas.microsoft.com/office/powerpoint/2010/main" val="2212681035"/>
      </p:ext>
    </p:extLst>
  </p:cSld>
  <p:clrMapOvr>
    <a:masterClrMapping/>
  </p:clrMapOvr>
  <p:transition/>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D239A043-CE5B-4A18-9C5B-CAF107335829}"/>
              </a:ext>
            </a:extLst>
          </p:cNvPr>
          <p:cNvSpPr txBox="1">
            <a:spLocks/>
          </p:cNvSpPr>
          <p:nvPr/>
        </p:nvSpPr>
        <p:spPr>
          <a:xfrm>
            <a:off x="623886" y="908720"/>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r>
              <a:rPr lang="zh-CN" altLang="en-US" sz="2400" b="1" kern="0" dirty="0">
                <a:solidFill>
                  <a:schemeClr val="tx1"/>
                </a:solidFill>
                <a:latin typeface="华文中宋" panose="02010600040101010101" pitchFamily="2" charset="-122"/>
                <a:ea typeface="华文中宋" panose="02010600040101010101" pitchFamily="2" charset="-122"/>
              </a:rPr>
              <a:t>图灵机</a:t>
            </a:r>
            <a:endParaRPr lang="en-US" altLang="zh-CN" sz="24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简单</a:t>
            </a:r>
            <a:r>
              <a:rPr lang="zh-CN" altLang="en-US" sz="2400" kern="0" dirty="0">
                <a:latin typeface="华文楷体" panose="02010600040101010101" pitchFamily="2" charset="-122"/>
                <a:ea typeface="华文楷体" panose="02010600040101010101" pitchFamily="2" charset="-122"/>
              </a:rPr>
              <a:t>、</a:t>
            </a:r>
            <a:r>
              <a:rPr lang="zh-CN" altLang="en-US" sz="2400" kern="0" dirty="0">
                <a:solidFill>
                  <a:schemeClr val="tx1"/>
                </a:solidFill>
                <a:latin typeface="华文楷体" panose="02010600040101010101" pitchFamily="2" charset="-122"/>
                <a:ea typeface="华文楷体" panose="02010600040101010101" pitchFamily="2" charset="-122"/>
              </a:rPr>
              <a:t>强大</a:t>
            </a:r>
            <a:r>
              <a:rPr lang="zh-CN" altLang="en-US" sz="2400" kern="0" dirty="0">
                <a:latin typeface="华文楷体" panose="02010600040101010101" pitchFamily="2" charset="-122"/>
                <a:ea typeface="华文楷体" panose="02010600040101010101" pitchFamily="2" charset="-122"/>
              </a:rPr>
              <a:t>、</a:t>
            </a:r>
            <a:r>
              <a:rPr lang="zh-CN" altLang="en-US" sz="2400" kern="0" dirty="0">
                <a:solidFill>
                  <a:schemeClr val="tx1"/>
                </a:solidFill>
                <a:latin typeface="华文楷体" panose="02010600040101010101" pitchFamily="2" charset="-122"/>
                <a:ea typeface="华文楷体" panose="02010600040101010101" pitchFamily="2" charset="-122"/>
              </a:rPr>
              <a:t>可实现</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给出了一个可实现的通用计算模型</a:t>
            </a:r>
            <a:endParaRPr lang="en-US" altLang="zh-CN" sz="2400" kern="0" dirty="0">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引入了通过读写符号和状态改变进行运算的思想</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真实了基于简单字母表完成复杂运算的能力</a:t>
            </a:r>
            <a:endParaRPr lang="en-US" altLang="zh-CN" sz="2400" kern="0" dirty="0">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solidFill>
                  <a:schemeClr val="tx1"/>
                </a:solidFill>
                <a:latin typeface="华文楷体" panose="02010600040101010101" pitchFamily="2" charset="-122"/>
                <a:ea typeface="华文楷体" panose="02010600040101010101" pitchFamily="2" charset="-122"/>
              </a:rPr>
              <a:t>引入了存储区、程序、控制器等概念原型</a:t>
            </a:r>
            <a:endParaRPr lang="en-US" altLang="zh-CN" sz="2400" kern="0" dirty="0">
              <a:solidFill>
                <a:schemeClr val="tx1"/>
              </a:solidFill>
              <a:latin typeface="华文楷体" panose="02010600040101010101" pitchFamily="2" charset="-122"/>
              <a:ea typeface="华文楷体" panose="02010600040101010101" pitchFamily="2" charset="-122"/>
            </a:endParaRPr>
          </a:p>
          <a:p>
            <a:pPr marL="1200113" lvl="1" indent="-457200">
              <a:buFont typeface="Arial" panose="020B0604020202020204" pitchFamily="34" charset="0"/>
              <a:buChar char="•"/>
            </a:pPr>
            <a:r>
              <a:rPr lang="zh-CN" altLang="en-US" sz="2400" kern="0" dirty="0">
                <a:latin typeface="华文楷体" panose="02010600040101010101" pitchFamily="2" charset="-122"/>
                <a:ea typeface="华文楷体" panose="02010600040101010101" pitchFamily="2" charset="-122"/>
              </a:rPr>
              <a:t>给出了计算机应有的架构</a:t>
            </a:r>
            <a:endParaRPr lang="en-US" altLang="zh-CN" sz="2400" kern="0" dirty="0">
              <a:latin typeface="华文楷体" panose="02010600040101010101" pitchFamily="2" charset="-122"/>
              <a:ea typeface="华文楷体"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pic>
        <p:nvPicPr>
          <p:cNvPr id="4" name="Picture 2" descr="http://www.aturingmachine.com/turingFull560.jpg">
            <a:extLst>
              <a:ext uri="{FF2B5EF4-FFF2-40B4-BE49-F238E27FC236}">
                <a16:creationId xmlns:a16="http://schemas.microsoft.com/office/drawing/2014/main" id="{20C5546D-C553-4DE6-ACCF-8D7768D082C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0684" y="4523650"/>
            <a:ext cx="11081939" cy="230425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629BFD17-CC14-4D22-8B68-4A537AA2C695}"/>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633664459"/>
      </p:ext>
    </p:extLst>
  </p:cSld>
  <p:clrMapOvr>
    <a:masterClrMapping/>
  </p:clrMapOvr>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86817"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内容占位符 3">
            <a:extLst>
              <a:ext uri="{FF2B5EF4-FFF2-40B4-BE49-F238E27FC236}">
                <a16:creationId xmlns:a16="http://schemas.microsoft.com/office/drawing/2014/main" id="{FE7BBCB8-F69F-4652-A6A1-B5BB751F0D7E}"/>
              </a:ext>
            </a:extLst>
          </p:cNvPr>
          <p:cNvSpPr>
            <a:spLocks noGrp="1"/>
          </p:cNvSpPr>
          <p:nvPr>
            <p:ph idx="1"/>
          </p:nvPr>
        </p:nvSpPr>
        <p:spPr/>
        <p:txBody>
          <a:bodyPr/>
          <a:lstStyle/>
          <a:p>
            <a:pPr marL="0" indent="0">
              <a:buNone/>
            </a:pPr>
            <a:endParaRPr lang="zh-CN" altLang="en-US" dirty="0"/>
          </a:p>
        </p:txBody>
      </p:sp>
    </p:spTree>
    <p:extLst>
      <p:ext uri="{BB962C8B-B14F-4D97-AF65-F5344CB8AC3E}">
        <p14:creationId xmlns:p14="http://schemas.microsoft.com/office/powerpoint/2010/main" val="152370987"/>
      </p:ext>
    </p:extLst>
  </p:cSld>
  <p:clrMapOvr>
    <a:masterClrMapping/>
  </p:clrMapOvr>
  <p:transition/>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E3E75D1A-F291-4C12-AAC2-A44F8841D58E}"/>
              </a:ext>
            </a:extLst>
          </p:cNvPr>
          <p:cNvSpPr txBox="1"/>
          <p:nvPr/>
        </p:nvSpPr>
        <p:spPr>
          <a:xfrm>
            <a:off x="407367" y="1196752"/>
            <a:ext cx="11160745" cy="5040560"/>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50000"/>
              </a:lnSpc>
              <a:buFont typeface="Wingdings" panose="05000000000000000000" pitchFamily="2" charset="2"/>
              <a:buChar char="l"/>
            </a:pPr>
            <a:r>
              <a:rPr lang="en-US" altLang="zh-CN" sz="2400" dirty="0">
                <a:latin typeface="华文中宋" panose="02010600040101010101" pitchFamily="2" charset="-122"/>
                <a:ea typeface="华文中宋" panose="02010600040101010101" pitchFamily="2" charset="-122"/>
              </a:rPr>
              <a:t>1950</a:t>
            </a:r>
            <a:r>
              <a:rPr lang="zh-CN" altLang="en-US" sz="2400" dirty="0">
                <a:latin typeface="华文中宋" panose="02010600040101010101" pitchFamily="2" charset="-122"/>
                <a:ea typeface="华文中宋" panose="02010600040101010101" pitchFamily="2" charset="-122"/>
              </a:rPr>
              <a:t>年</a:t>
            </a:r>
            <a:r>
              <a:rPr lang="zh-CN" altLang="zh-CN" sz="2400" dirty="0">
                <a:latin typeface="华文中宋" panose="02010600040101010101" pitchFamily="2" charset="-122"/>
                <a:ea typeface="华文中宋" panose="02010600040101010101" pitchFamily="2" charset="-122"/>
              </a:rPr>
              <a:t>《</a:t>
            </a:r>
            <a:r>
              <a:rPr lang="zh-CN" altLang="zh-CN" sz="2400" b="1" dirty="0">
                <a:solidFill>
                  <a:srgbClr val="C00000"/>
                </a:solidFill>
                <a:latin typeface="华文中宋" panose="02010600040101010101" pitchFamily="2" charset="-122"/>
                <a:ea typeface="华文中宋" panose="02010600040101010101" pitchFamily="2" charset="-122"/>
              </a:rPr>
              <a:t>计算机器与智能</a:t>
            </a:r>
            <a:r>
              <a:rPr lang="zh-CN" altLang="zh-CN" sz="2400" dirty="0">
                <a:latin typeface="华文中宋" panose="02010600040101010101" pitchFamily="2" charset="-122"/>
                <a:ea typeface="华文中宋" panose="02010600040101010101" pitchFamily="2" charset="-122"/>
              </a:rPr>
              <a:t>》</a:t>
            </a:r>
            <a:endParaRPr lang="en-US" altLang="zh-CN" sz="24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pPr>
            <a:r>
              <a:rPr lang="zh-CN" altLang="zh-CN" sz="2000" dirty="0">
                <a:latin typeface="华文中宋" panose="02010600040101010101" pitchFamily="2" charset="-122"/>
                <a:ea typeface="华文中宋" panose="02010600040101010101" pitchFamily="2" charset="-122"/>
              </a:rPr>
              <a:t>预言了创造出具有真正智能的机器的可能性</a:t>
            </a:r>
            <a:endParaRPr lang="en-US" altLang="zh-CN" sz="2000" dirty="0">
              <a:latin typeface="华文中宋" panose="02010600040101010101" pitchFamily="2" charset="-122"/>
              <a:ea typeface="华文中宋" panose="02010600040101010101" pitchFamily="2" charset="-122"/>
            </a:endParaRPr>
          </a:p>
          <a:p>
            <a:pPr>
              <a:lnSpc>
                <a:spcPct val="150000"/>
              </a:lnSpc>
              <a:buFont typeface="Wingdings" panose="05000000000000000000" pitchFamily="2" charset="2"/>
              <a:buChar char="l"/>
              <a:defRPr/>
            </a:pPr>
            <a:r>
              <a:rPr lang="zh-CN" altLang="en-US" sz="2400" dirty="0">
                <a:latin typeface="华文中宋" panose="02010600040101010101" pitchFamily="2" charset="-122"/>
                <a:ea typeface="华文中宋" panose="02010600040101010101" pitchFamily="2" charset="-122"/>
              </a:rPr>
              <a:t>图灵测试</a:t>
            </a:r>
            <a:endParaRPr lang="en-US" altLang="zh-CN" sz="24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defRPr/>
            </a:pPr>
            <a:r>
              <a:rPr lang="zh-CN" altLang="zh-CN" sz="2000" dirty="0">
                <a:latin typeface="华文中宋" panose="02010600040101010101" pitchFamily="2" charset="-122"/>
                <a:ea typeface="华文中宋" panose="02010600040101010101" pitchFamily="2" charset="-122"/>
              </a:rPr>
              <a:t>如果一台机器能够与人类展开对话（通过电传设备）而不能被辨别出其机器身份，那么称这台机器具有智能</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lvl="1">
              <a:lnSpc>
                <a:spcPct val="150000"/>
              </a:lnSpc>
              <a:buFont typeface="Wingdings" panose="05000000000000000000" pitchFamily="2" charset="2"/>
              <a:buChar char="l"/>
              <a:defRPr/>
            </a:pPr>
            <a:r>
              <a:rPr lang="zh-CN" altLang="zh-CN" sz="2000" dirty="0">
                <a:latin typeface="华文中宋" panose="02010600040101010101" pitchFamily="2" charset="-122"/>
                <a:ea typeface="华文中宋" panose="02010600040101010101" pitchFamily="2" charset="-122"/>
              </a:rPr>
              <a:t>如果电脑能在</a:t>
            </a:r>
            <a:r>
              <a:rPr lang="en-US" altLang="zh-CN" sz="2000" dirty="0">
                <a:latin typeface="华文中宋" panose="02010600040101010101" pitchFamily="2" charset="-122"/>
                <a:ea typeface="华文中宋" panose="02010600040101010101" pitchFamily="2" charset="-122"/>
              </a:rPr>
              <a:t>5</a:t>
            </a:r>
            <a:r>
              <a:rPr lang="zh-CN" altLang="zh-CN" sz="2000" dirty="0">
                <a:latin typeface="华文中宋" panose="02010600040101010101" pitchFamily="2" charset="-122"/>
                <a:ea typeface="华文中宋" panose="02010600040101010101" pitchFamily="2" charset="-122"/>
              </a:rPr>
              <a:t>分钟内回答由人类测试者提出的一系列问题，且其超过</a:t>
            </a:r>
            <a:r>
              <a:rPr lang="en-US" altLang="zh-CN" sz="2000" dirty="0">
                <a:highlight>
                  <a:srgbClr val="FFFF00"/>
                </a:highlight>
                <a:latin typeface="华文中宋" panose="02010600040101010101" pitchFamily="2" charset="-122"/>
                <a:ea typeface="华文中宋" panose="02010600040101010101" pitchFamily="2" charset="-122"/>
              </a:rPr>
              <a:t>30%</a:t>
            </a:r>
            <a:r>
              <a:rPr lang="zh-CN" altLang="zh-CN" sz="2000" dirty="0">
                <a:latin typeface="华文中宋" panose="02010600040101010101" pitchFamily="2" charset="-122"/>
                <a:ea typeface="华文中宋" panose="02010600040101010101" pitchFamily="2" charset="-122"/>
              </a:rPr>
              <a:t>的回答让测试者误认为是人类所答，则电脑通过测试。</a:t>
            </a:r>
          </a:p>
          <a:p>
            <a:pPr marL="0" indent="0">
              <a:buFont typeface="Arial" panose="020B0604020202020204" pitchFamily="34" charset="0"/>
              <a:buNone/>
            </a:pPr>
            <a:endParaRPr lang="en-US" altLang="zh-CN" dirty="0"/>
          </a:p>
          <a:p>
            <a:pPr marL="0" indent="0">
              <a:buFont typeface="Arial" panose="020B0604020202020204" pitchFamily="34" charset="0"/>
              <a:buNone/>
            </a:pPr>
            <a:endParaRPr lang="en-US" altLang="zh-CN" dirty="0"/>
          </a:p>
        </p:txBody>
      </p:sp>
      <p:pic>
        <p:nvPicPr>
          <p:cNvPr id="6" name="图片 5" descr="y2008314225024.jpg">
            <a:extLst>
              <a:ext uri="{FF2B5EF4-FFF2-40B4-BE49-F238E27FC236}">
                <a16:creationId xmlns:a16="http://schemas.microsoft.com/office/drawing/2014/main" id="{8CA0D5BF-2ABD-4C25-99BE-12205C60BED5}"/>
              </a:ext>
            </a:extLst>
          </p:cNvPr>
          <p:cNvPicPr>
            <a:picLocks noChangeAspect="1"/>
          </p:cNvPicPr>
          <p:nvPr/>
        </p:nvPicPr>
        <p:blipFill>
          <a:blip r:embed="rId2"/>
          <a:srcRect/>
          <a:stretch>
            <a:fillRect/>
          </a:stretch>
        </p:blipFill>
        <p:spPr bwMode="auto">
          <a:xfrm>
            <a:off x="7824192" y="404664"/>
            <a:ext cx="4176712" cy="2474913"/>
          </a:xfrm>
          <a:prstGeom prst="rect">
            <a:avLst/>
          </a:prstGeom>
          <a:noFill/>
          <a:ln w="9525">
            <a:noFill/>
            <a:miter lim="800000"/>
            <a:headEnd/>
            <a:tailEnd/>
          </a:ln>
        </p:spPr>
      </p:pic>
      <p:sp>
        <p:nvSpPr>
          <p:cNvPr id="8" name="内容占位符 4">
            <a:extLst>
              <a:ext uri="{FF2B5EF4-FFF2-40B4-BE49-F238E27FC236}">
                <a16:creationId xmlns:a16="http://schemas.microsoft.com/office/drawing/2014/main" id="{9691B1A3-481D-4265-ABE5-21FB807BE76F}"/>
              </a:ext>
            </a:extLst>
          </p:cNvPr>
          <p:cNvSpPr txBox="1"/>
          <p:nvPr/>
        </p:nvSpPr>
        <p:spPr>
          <a:xfrm>
            <a:off x="983432" y="3861048"/>
            <a:ext cx="8785225" cy="996170"/>
          </a:xfrm>
          <a:prstGeom prst="rect">
            <a:avLst/>
          </a:prstGeom>
        </p:spPr>
        <p:txBody>
          <a:bodyPr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defRPr/>
            </a:pPr>
            <a:endParaRPr lang="zh-CN" altLang="en-US" dirty="0"/>
          </a:p>
          <a:p>
            <a:pPr>
              <a:defRPr/>
            </a:pPr>
            <a:endParaRPr lang="zh-CN" altLang="en-US" dirty="0"/>
          </a:p>
        </p:txBody>
      </p:sp>
      <p:sp>
        <p:nvSpPr>
          <p:cNvPr id="9" name="文本框 8">
            <a:extLst>
              <a:ext uri="{FF2B5EF4-FFF2-40B4-BE49-F238E27FC236}">
                <a16:creationId xmlns:a16="http://schemas.microsoft.com/office/drawing/2014/main" id="{32AAF4B6-D48C-44FB-8B15-B054DBE2274F}"/>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3420201789"/>
      </p:ext>
    </p:extLst>
  </p:cSld>
  <p:clrMapOvr>
    <a:masterClrMapping/>
  </p:clrMapOvr>
  <p:transition/>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2">
            <a:extLst>
              <a:ext uri="{FF2B5EF4-FFF2-40B4-BE49-F238E27FC236}">
                <a16:creationId xmlns:a16="http://schemas.microsoft.com/office/drawing/2014/main" id="{D5FEA1D2-D5B3-4E8A-9EC7-DC405E733A4C}"/>
              </a:ext>
            </a:extLst>
          </p:cNvPr>
          <p:cNvSpPr txBox="1"/>
          <p:nvPr/>
        </p:nvSpPr>
        <p:spPr>
          <a:xfrm>
            <a:off x="623392" y="980728"/>
            <a:ext cx="11017224" cy="5688632"/>
          </a:xfrm>
          <a:prstGeom prst="rect">
            <a:avLst/>
          </a:prstGeom>
        </p:spPr>
        <p:txBody>
          <a:bodyPr rtlCol="0">
            <a:normAutofit fontScale="70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lnSpc>
                <a:spcPct val="160000"/>
              </a:lnSpc>
              <a:defRPr/>
            </a:pPr>
            <a:r>
              <a:rPr lang="zh-CN" altLang="en-US" sz="2600" dirty="0">
                <a:latin typeface="华文中宋" panose="02010600040101010101" pitchFamily="2" charset="-122"/>
                <a:ea typeface="华文中宋" panose="02010600040101010101" pitchFamily="2" charset="-122"/>
              </a:rPr>
              <a:t>图灵奖主要授予在计算机科学技术领域做出了创造性贡献、推动了计算机科学技术发展的杰出科学家，而这些贡献必须对计算机科学技术有长久而深远的重要影响。虽未明确规定，授奖较偏重于</a:t>
            </a:r>
            <a:r>
              <a:rPr lang="zh-CN" altLang="en-US" sz="2600" b="1" dirty="0">
                <a:solidFill>
                  <a:srgbClr val="C00000"/>
                </a:solidFill>
                <a:latin typeface="华文中宋" panose="02010600040101010101" pitchFamily="2" charset="-122"/>
                <a:ea typeface="华文中宋" panose="02010600040101010101" pitchFamily="2" charset="-122"/>
              </a:rPr>
              <a:t>计算机科学理论</a:t>
            </a:r>
            <a:r>
              <a:rPr lang="zh-CN" altLang="en-US" sz="2600" dirty="0">
                <a:latin typeface="华文中宋" panose="02010600040101010101" pitchFamily="2" charset="-122"/>
                <a:ea typeface="华文中宋" panose="02010600040101010101" pitchFamily="2" charset="-122"/>
              </a:rPr>
              <a:t>和</a:t>
            </a:r>
            <a:r>
              <a:rPr lang="zh-CN" altLang="en-US" sz="2600" b="1" dirty="0">
                <a:solidFill>
                  <a:srgbClr val="C00000"/>
                </a:solidFill>
                <a:latin typeface="华文中宋" panose="02010600040101010101" pitchFamily="2" charset="-122"/>
                <a:ea typeface="华文中宋" panose="02010600040101010101" pitchFamily="2" charset="-122"/>
              </a:rPr>
              <a:t>软件技术</a:t>
            </a:r>
            <a:r>
              <a:rPr lang="zh-CN" altLang="en-US" sz="2600" dirty="0">
                <a:latin typeface="华文中宋" panose="02010600040101010101" pitchFamily="2" charset="-122"/>
                <a:ea typeface="华文中宋" panose="02010600040101010101" pitchFamily="2" charset="-122"/>
              </a:rPr>
              <a:t>方面作出贡献的科学家。</a:t>
            </a:r>
            <a:endParaRPr lang="en-US" altLang="zh-CN" sz="2600" dirty="0">
              <a:latin typeface="华文中宋" panose="02010600040101010101" pitchFamily="2" charset="-122"/>
              <a:ea typeface="华文中宋" panose="02010600040101010101" pitchFamily="2" charset="-122"/>
            </a:endParaRPr>
          </a:p>
          <a:p>
            <a:pPr algn="just">
              <a:lnSpc>
                <a:spcPct val="160000"/>
              </a:lnSpc>
              <a:defRPr/>
            </a:pPr>
            <a:r>
              <a:rPr lang="zh-CN" altLang="en-US" sz="2600" dirty="0">
                <a:latin typeface="华文中宋" panose="02010600040101010101" pitchFamily="2" charset="-122"/>
                <a:ea typeface="华文中宋" panose="02010600040101010101" pitchFamily="2" charset="-122"/>
              </a:rPr>
              <a:t>奖金不高，设奖初期为</a:t>
            </a:r>
            <a:r>
              <a:rPr lang="en-US" altLang="zh-CN" sz="2600" dirty="0">
                <a:latin typeface="华文中宋" panose="02010600040101010101" pitchFamily="2" charset="-122"/>
                <a:ea typeface="华文中宋" panose="02010600040101010101" pitchFamily="2" charset="-122"/>
              </a:rPr>
              <a:t>2</a:t>
            </a:r>
            <a:r>
              <a:rPr lang="zh-CN" altLang="en-US" sz="2600" dirty="0">
                <a:latin typeface="华文中宋" panose="02010600040101010101" pitchFamily="2" charset="-122"/>
                <a:ea typeface="华文中宋" panose="02010600040101010101" pitchFamily="2" charset="-122"/>
              </a:rPr>
              <a:t>万美元。</a:t>
            </a:r>
            <a:r>
              <a:rPr lang="en-US" altLang="zh-CN" sz="2600" dirty="0">
                <a:latin typeface="华文中宋" panose="02010600040101010101" pitchFamily="2" charset="-122"/>
                <a:ea typeface="华文中宋" panose="02010600040101010101" pitchFamily="2" charset="-122"/>
              </a:rPr>
              <a:t>1989</a:t>
            </a:r>
            <a:r>
              <a:rPr lang="zh-CN" altLang="en-US" sz="2600" dirty="0">
                <a:latin typeface="华文中宋" panose="02010600040101010101" pitchFamily="2" charset="-122"/>
                <a:ea typeface="华文中宋" panose="02010600040101010101" pitchFamily="2" charset="-122"/>
              </a:rPr>
              <a:t>年起增到</a:t>
            </a:r>
            <a:r>
              <a:rPr lang="en-US" altLang="zh-CN" sz="2600" dirty="0">
                <a:latin typeface="华文中宋" panose="02010600040101010101" pitchFamily="2" charset="-122"/>
                <a:ea typeface="华文中宋" panose="02010600040101010101" pitchFamily="2" charset="-122"/>
              </a:rPr>
              <a:t>2</a:t>
            </a:r>
            <a:r>
              <a:rPr lang="zh-CN" altLang="en-US" sz="2600" dirty="0">
                <a:latin typeface="华文中宋" panose="02010600040101010101" pitchFamily="2" charset="-122"/>
                <a:ea typeface="华文中宋" panose="02010600040101010101" pitchFamily="2" charset="-122"/>
              </a:rPr>
              <a:t>万</a:t>
            </a:r>
            <a:r>
              <a:rPr lang="en-US" altLang="zh-CN" sz="2600" dirty="0">
                <a:latin typeface="华文中宋" panose="02010600040101010101" pitchFamily="2" charset="-122"/>
                <a:ea typeface="华文中宋" panose="02010600040101010101" pitchFamily="2" charset="-122"/>
              </a:rPr>
              <a:t>5</a:t>
            </a:r>
            <a:r>
              <a:rPr lang="zh-CN" altLang="en-US" sz="2600" dirty="0">
                <a:latin typeface="华文中宋" panose="02010600040101010101" pitchFamily="2" charset="-122"/>
                <a:ea typeface="华文中宋" panose="02010600040101010101" pitchFamily="2" charset="-122"/>
              </a:rPr>
              <a:t>千美元，奖金通常由计算机界的一些大企业提供（通过与</a:t>
            </a:r>
            <a:r>
              <a:rPr lang="en-US" altLang="zh-CN" sz="2600" dirty="0">
                <a:latin typeface="华文中宋" panose="02010600040101010101" pitchFamily="2" charset="-122"/>
                <a:ea typeface="华文中宋" panose="02010600040101010101" pitchFamily="2" charset="-122"/>
              </a:rPr>
              <a:t>ACM</a:t>
            </a:r>
            <a:r>
              <a:rPr lang="zh-CN" altLang="en-US" sz="2600" dirty="0">
                <a:latin typeface="华文中宋" panose="02010600040101010101" pitchFamily="2" charset="-122"/>
                <a:ea typeface="华文中宋" panose="02010600040101010101" pitchFamily="2" charset="-122"/>
              </a:rPr>
              <a:t>签订协议）。</a:t>
            </a:r>
            <a:r>
              <a:rPr lang="en-US" altLang="zh-CN" sz="2600" dirty="0">
                <a:latin typeface="华文中宋" panose="02010600040101010101" pitchFamily="2" charset="-122"/>
                <a:ea typeface="华文中宋" panose="02010600040101010101" pitchFamily="2" charset="-122"/>
              </a:rPr>
              <a:t>2014</a:t>
            </a:r>
            <a:r>
              <a:rPr lang="zh-CN" altLang="en-US" sz="2600" dirty="0">
                <a:latin typeface="华文中宋" panose="02010600040101010101" pitchFamily="2" charset="-122"/>
                <a:ea typeface="华文中宋" panose="02010600040101010101" pitchFamily="2" charset="-122"/>
              </a:rPr>
              <a:t>年</a:t>
            </a:r>
            <a:r>
              <a:rPr lang="en-US" altLang="zh-CN" sz="2600" dirty="0">
                <a:latin typeface="华文中宋" panose="02010600040101010101" pitchFamily="2" charset="-122"/>
                <a:ea typeface="华文中宋" panose="02010600040101010101" pitchFamily="2" charset="-122"/>
              </a:rPr>
              <a:t>11</a:t>
            </a:r>
            <a:r>
              <a:rPr lang="zh-CN" altLang="en-US" sz="2600" dirty="0">
                <a:latin typeface="华文中宋" panose="02010600040101010101" pitchFamily="2" charset="-122"/>
                <a:ea typeface="华文中宋" panose="02010600040101010101" pitchFamily="2" charset="-122"/>
              </a:rPr>
              <a:t>月</a:t>
            </a:r>
            <a:r>
              <a:rPr lang="en-US" altLang="zh-CN" sz="2600" dirty="0">
                <a:latin typeface="华文中宋" panose="02010600040101010101" pitchFamily="2" charset="-122"/>
                <a:ea typeface="华文中宋" panose="02010600040101010101" pitchFamily="2" charset="-122"/>
              </a:rPr>
              <a:t>13</a:t>
            </a:r>
            <a:r>
              <a:rPr lang="zh-CN" altLang="en-US" sz="2600" dirty="0">
                <a:latin typeface="华文中宋" panose="02010600040101010101" pitchFamily="2" charset="-122"/>
                <a:ea typeface="华文中宋" panose="02010600040101010101" pitchFamily="2" charset="-122"/>
              </a:rPr>
              <a:t>日之前图灵奖由英特尔公司以及</a:t>
            </a:r>
            <a:r>
              <a:rPr lang="en-US" altLang="zh-CN" sz="2600" dirty="0">
                <a:latin typeface="华文中宋" panose="02010600040101010101" pitchFamily="2" charset="-122"/>
                <a:ea typeface="华文中宋" panose="02010600040101010101" pitchFamily="2" charset="-122"/>
              </a:rPr>
              <a:t>Google</a:t>
            </a:r>
            <a:r>
              <a:rPr lang="zh-CN" altLang="en-US" sz="2600" dirty="0">
                <a:latin typeface="华文中宋" panose="02010600040101010101" pitchFamily="2" charset="-122"/>
                <a:ea typeface="华文中宋" panose="02010600040101010101" pitchFamily="2" charset="-122"/>
              </a:rPr>
              <a:t>公司赞助，奖金为</a:t>
            </a:r>
            <a:r>
              <a:rPr lang="en-US" altLang="zh-CN" sz="2600" dirty="0">
                <a:latin typeface="华文中宋" panose="02010600040101010101" pitchFamily="2" charset="-122"/>
                <a:ea typeface="华文中宋" panose="02010600040101010101" pitchFamily="2" charset="-122"/>
              </a:rPr>
              <a:t>250,000</a:t>
            </a:r>
            <a:r>
              <a:rPr lang="zh-CN" altLang="en-US" sz="2600" dirty="0">
                <a:latin typeface="华文中宋" panose="02010600040101010101" pitchFamily="2" charset="-122"/>
                <a:ea typeface="华文中宋" panose="02010600040101010101" pitchFamily="2" charset="-122"/>
              </a:rPr>
              <a:t>美元。</a:t>
            </a:r>
            <a:r>
              <a:rPr lang="en-US" altLang="zh-CN" sz="2600" dirty="0">
                <a:latin typeface="华文中宋" panose="02010600040101010101" pitchFamily="2" charset="-122"/>
                <a:ea typeface="华文中宋" panose="02010600040101010101" pitchFamily="2" charset="-122"/>
              </a:rPr>
              <a:t>2014</a:t>
            </a:r>
            <a:r>
              <a:rPr lang="zh-CN" altLang="en-US" sz="2600" dirty="0">
                <a:latin typeface="华文中宋" panose="02010600040101010101" pitchFamily="2" charset="-122"/>
                <a:ea typeface="华文中宋" panose="02010600040101010101" pitchFamily="2" charset="-122"/>
              </a:rPr>
              <a:t>年</a:t>
            </a:r>
            <a:r>
              <a:rPr lang="en-US" altLang="zh-CN" sz="2600" dirty="0">
                <a:latin typeface="华文中宋" panose="02010600040101010101" pitchFamily="2" charset="-122"/>
                <a:ea typeface="华文中宋" panose="02010600040101010101" pitchFamily="2" charset="-122"/>
              </a:rPr>
              <a:t>11</a:t>
            </a:r>
            <a:r>
              <a:rPr lang="zh-CN" altLang="en-US" sz="2600" dirty="0">
                <a:latin typeface="华文中宋" panose="02010600040101010101" pitchFamily="2" charset="-122"/>
                <a:ea typeface="华文中宋" panose="02010600040101010101" pitchFamily="2" charset="-122"/>
              </a:rPr>
              <a:t>月</a:t>
            </a:r>
            <a:r>
              <a:rPr lang="en-US" altLang="zh-CN" sz="2600" dirty="0">
                <a:latin typeface="华文中宋" panose="02010600040101010101" pitchFamily="2" charset="-122"/>
                <a:ea typeface="华文中宋" panose="02010600040101010101" pitchFamily="2" charset="-122"/>
              </a:rPr>
              <a:t>13</a:t>
            </a:r>
            <a:r>
              <a:rPr lang="zh-CN" altLang="en-US" sz="2600" dirty="0">
                <a:latin typeface="华文中宋" panose="02010600040101010101" pitchFamily="2" charset="-122"/>
                <a:ea typeface="华文中宋" panose="02010600040101010101" pitchFamily="2" charset="-122"/>
              </a:rPr>
              <a:t>日，英特尔退出赞助，</a:t>
            </a:r>
            <a:r>
              <a:rPr lang="en-US" altLang="zh-CN" sz="2600" dirty="0">
                <a:latin typeface="华文中宋" panose="02010600040101010101" pitchFamily="2" charset="-122"/>
                <a:ea typeface="华文中宋" panose="02010600040101010101" pitchFamily="2" charset="-122"/>
              </a:rPr>
              <a:t>Google</a:t>
            </a:r>
            <a:r>
              <a:rPr lang="zh-CN" altLang="en-US" sz="2600" dirty="0">
                <a:latin typeface="华文中宋" panose="02010600040101010101" pitchFamily="2" charset="-122"/>
                <a:ea typeface="华文中宋" panose="02010600040101010101" pitchFamily="2" charset="-122"/>
              </a:rPr>
              <a:t>将奖金提高到</a:t>
            </a:r>
            <a:r>
              <a:rPr lang="en-US" altLang="zh-CN" sz="2600" dirty="0">
                <a:highlight>
                  <a:srgbClr val="FFFF00"/>
                </a:highlight>
                <a:latin typeface="华文中宋" panose="02010600040101010101" pitchFamily="2" charset="-122"/>
                <a:ea typeface="华文中宋" panose="02010600040101010101" pitchFamily="2" charset="-122"/>
              </a:rPr>
              <a:t>1,000,000</a:t>
            </a:r>
            <a:r>
              <a:rPr lang="zh-CN" altLang="en-US" sz="2600" dirty="0">
                <a:latin typeface="华文中宋" panose="02010600040101010101" pitchFamily="2" charset="-122"/>
                <a:ea typeface="华文中宋" panose="02010600040101010101" pitchFamily="2" charset="-122"/>
              </a:rPr>
              <a:t>美元，和诺贝尔奖金相近。</a:t>
            </a:r>
            <a:endParaRPr lang="en-US" altLang="zh-CN" sz="2600" dirty="0">
              <a:latin typeface="华文中宋" panose="02010600040101010101" pitchFamily="2" charset="-122"/>
              <a:ea typeface="华文中宋" panose="02010600040101010101" pitchFamily="2" charset="-122"/>
            </a:endParaRPr>
          </a:p>
          <a:p>
            <a:pPr>
              <a:lnSpc>
                <a:spcPct val="160000"/>
              </a:lnSpc>
              <a:defRPr/>
            </a:pPr>
            <a:r>
              <a:rPr lang="zh-CN" altLang="en-US" sz="2600" dirty="0">
                <a:latin typeface="华文中宋" panose="02010600040101010101" pitchFamily="2" charset="-122"/>
                <a:ea typeface="华文中宋" panose="02010600040101010101" pitchFamily="2" charset="-122"/>
              </a:rPr>
              <a:t>每年，美国计算机协会将要求提名人推荐本年度的图灵奖候选人，并附加一份</a:t>
            </a:r>
            <a:r>
              <a:rPr lang="en-US" altLang="zh-CN" sz="2600" dirty="0">
                <a:latin typeface="华文中宋" panose="02010600040101010101" pitchFamily="2" charset="-122"/>
                <a:ea typeface="华文中宋" panose="02010600040101010101" pitchFamily="2" charset="-122"/>
              </a:rPr>
              <a:t>200</a:t>
            </a:r>
            <a:r>
              <a:rPr lang="zh-CN" altLang="en-US" sz="2600" dirty="0">
                <a:latin typeface="华文中宋" panose="02010600040101010101" pitchFamily="2" charset="-122"/>
                <a:ea typeface="华文中宋" panose="02010600040101010101" pitchFamily="2" charset="-122"/>
              </a:rPr>
              <a:t>到</a:t>
            </a:r>
            <a:r>
              <a:rPr lang="en-US" altLang="zh-CN" sz="2600" dirty="0">
                <a:latin typeface="华文中宋" panose="02010600040101010101" pitchFamily="2" charset="-122"/>
                <a:ea typeface="华文中宋" panose="02010600040101010101" pitchFamily="2" charset="-122"/>
              </a:rPr>
              <a:t>500</a:t>
            </a:r>
            <a:r>
              <a:rPr lang="zh-CN" altLang="en-US" sz="2600" dirty="0">
                <a:latin typeface="华文中宋" panose="02010600040101010101" pitchFamily="2" charset="-122"/>
                <a:ea typeface="华文中宋" panose="02010600040101010101" pitchFamily="2" charset="-122"/>
              </a:rPr>
              <a:t>字的文章，说明被提名者为什么应获此奖。任何人都可成为提名人。美国计算机协会将组成评选委员会对被提名者进行严格的评审，并最终确定当年的获奖者。</a:t>
            </a:r>
            <a:endParaRPr lang="en-US" altLang="zh-CN" sz="2600" dirty="0">
              <a:latin typeface="华文中宋" panose="02010600040101010101" pitchFamily="2" charset="-122"/>
              <a:ea typeface="华文中宋" panose="02010600040101010101" pitchFamily="2" charset="-122"/>
            </a:endParaRPr>
          </a:p>
          <a:p>
            <a:pPr>
              <a:lnSpc>
                <a:spcPct val="160000"/>
              </a:lnSpc>
              <a:defRPr/>
            </a:pPr>
            <a:r>
              <a:rPr lang="zh-CN" altLang="en-US" sz="2600" dirty="0">
                <a:solidFill>
                  <a:srgbClr val="C00000"/>
                </a:solidFill>
                <a:latin typeface="华文中宋" panose="02010600040101010101" pitchFamily="2" charset="-122"/>
                <a:ea typeface="华文中宋" panose="02010600040101010101" pitchFamily="2" charset="-122"/>
              </a:rPr>
              <a:t>从</a:t>
            </a:r>
            <a:r>
              <a:rPr lang="en-US" altLang="zh-CN" sz="2600" dirty="0">
                <a:solidFill>
                  <a:srgbClr val="C00000"/>
                </a:solidFill>
                <a:latin typeface="华文中宋" panose="02010600040101010101" pitchFamily="2" charset="-122"/>
                <a:ea typeface="华文中宋" panose="02010600040101010101" pitchFamily="2" charset="-122"/>
              </a:rPr>
              <a:t>1966</a:t>
            </a:r>
            <a:r>
              <a:rPr lang="zh-CN" altLang="en-US" sz="2600" dirty="0">
                <a:solidFill>
                  <a:srgbClr val="C00000"/>
                </a:solidFill>
                <a:latin typeface="华文中宋" panose="02010600040101010101" pitchFamily="2" charset="-122"/>
                <a:ea typeface="华文中宋" panose="02010600040101010101" pitchFamily="2" charset="-122"/>
              </a:rPr>
              <a:t>年至今，有</a:t>
            </a:r>
            <a:r>
              <a:rPr lang="en-US" altLang="zh-CN" sz="2600" dirty="0">
                <a:solidFill>
                  <a:srgbClr val="C00000"/>
                </a:solidFill>
                <a:latin typeface="华文中宋" panose="02010600040101010101" pitchFamily="2" charset="-122"/>
                <a:ea typeface="华文中宋" panose="02010600040101010101" pitchFamily="2" charset="-122"/>
              </a:rPr>
              <a:t>70</a:t>
            </a:r>
            <a:r>
              <a:rPr lang="zh-CN" altLang="en-US" sz="2600" dirty="0">
                <a:solidFill>
                  <a:srgbClr val="C00000"/>
                </a:solidFill>
                <a:latin typeface="华文中宋" panose="02010600040101010101" pitchFamily="2" charset="-122"/>
                <a:ea typeface="华文中宋" panose="02010600040101010101" pitchFamily="2" charset="-122"/>
              </a:rPr>
              <a:t>多名科学家获此殊荣，其中美国学者最多，此外还有英国、瑞士、荷兰、以色列等国少数学者。</a:t>
            </a:r>
            <a:endParaRPr lang="en-US" altLang="zh-CN" sz="2600" dirty="0">
              <a:solidFill>
                <a:srgbClr val="C00000"/>
              </a:solidFill>
              <a:latin typeface="华文中宋" panose="02010600040101010101" pitchFamily="2" charset="-122"/>
              <a:ea typeface="华文中宋" panose="02010600040101010101" pitchFamily="2" charset="-122"/>
            </a:endParaRPr>
          </a:p>
          <a:p>
            <a:pPr>
              <a:lnSpc>
                <a:spcPct val="160000"/>
              </a:lnSpc>
              <a:defRPr/>
            </a:pPr>
            <a:r>
              <a:rPr lang="zh-CN" altLang="en-US" sz="2600" dirty="0">
                <a:latin typeface="华文中宋" panose="02010600040101010101" pitchFamily="2" charset="-122"/>
                <a:ea typeface="华文中宋" panose="02010600040101010101" pitchFamily="2" charset="-122"/>
              </a:rPr>
              <a:t>截至目前，获此殊荣的华人仅有一位，</a:t>
            </a:r>
            <a:r>
              <a:rPr lang="en-US" altLang="zh-CN" sz="2600" dirty="0">
                <a:latin typeface="华文中宋" panose="02010600040101010101" pitchFamily="2" charset="-122"/>
                <a:ea typeface="华文中宋" panose="02010600040101010101" pitchFamily="2" charset="-122"/>
              </a:rPr>
              <a:t>2000</a:t>
            </a:r>
            <a:r>
              <a:rPr lang="zh-CN" altLang="en-US" sz="2600" dirty="0">
                <a:latin typeface="华文中宋" panose="02010600040101010101" pitchFamily="2" charset="-122"/>
                <a:ea typeface="华文中宋" panose="02010600040101010101" pitchFamily="2" charset="-122"/>
              </a:rPr>
              <a:t>年图灵奖得主姚期智。</a:t>
            </a:r>
          </a:p>
          <a:p>
            <a:pPr algn="just">
              <a:lnSpc>
                <a:spcPct val="100000"/>
              </a:lnSpc>
              <a:defRPr/>
            </a:pPr>
            <a:endParaRPr lang="zh-CN" altLang="en-US" sz="2400" dirty="0">
              <a:latin typeface="华文中宋" panose="02010600040101010101" pitchFamily="2" charset="-122"/>
              <a:ea typeface="华文中宋" panose="02010600040101010101" pitchFamily="2" charset="-122"/>
            </a:endParaRPr>
          </a:p>
        </p:txBody>
      </p:sp>
      <p:sp>
        <p:nvSpPr>
          <p:cNvPr id="6" name="文本框 5">
            <a:extLst>
              <a:ext uri="{FF2B5EF4-FFF2-40B4-BE49-F238E27FC236}">
                <a16:creationId xmlns:a16="http://schemas.microsoft.com/office/drawing/2014/main" id="{0C7FA5DF-957F-4DB8-ABD9-B82EE722377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2136809806"/>
      </p:ext>
    </p:extLst>
  </p:cSld>
  <p:clrMapOvr>
    <a:masterClrMapping/>
  </p:clrMapOvr>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文本框 7">
            <a:extLst>
              <a:ext uri="{FF2B5EF4-FFF2-40B4-BE49-F238E27FC236}">
                <a16:creationId xmlns:a16="http://schemas.microsoft.com/office/drawing/2014/main" id="{B6542011-F009-4848-9AB1-4037DC7D2F40}"/>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9" name="文本框 8">
            <a:extLst>
              <a:ext uri="{FF2B5EF4-FFF2-40B4-BE49-F238E27FC236}">
                <a16:creationId xmlns:a16="http://schemas.microsoft.com/office/drawing/2014/main" id="{7C12B836-714F-4B4F-B424-D8243FD4F63E}"/>
              </a:ext>
            </a:extLst>
          </p:cNvPr>
          <p:cNvSpPr txBox="1"/>
          <p:nvPr/>
        </p:nvSpPr>
        <p:spPr>
          <a:xfrm>
            <a:off x="585751" y="908720"/>
            <a:ext cx="4730175" cy="461665"/>
          </a:xfrm>
          <a:prstGeom prst="rect">
            <a:avLst/>
          </a:prstGeom>
          <a:noFill/>
        </p:spPr>
        <p:txBody>
          <a:bodyPr wrap="square" rtlCol="0">
            <a:spAutoFit/>
          </a:bodyPr>
          <a:lstStyle/>
          <a:p>
            <a:r>
              <a:rPr lang="zh-CN" altLang="en-US" b="1" dirty="0">
                <a:solidFill>
                  <a:srgbClr val="2E81B4"/>
                </a:solidFill>
                <a:latin typeface="华文中宋" panose="02010600040101010101" pitchFamily="2" charset="-122"/>
                <a:ea typeface="华文中宋" panose="02010600040101010101" pitchFamily="2" charset="-122"/>
              </a:rPr>
              <a:t>图灵奖基本数据统计</a:t>
            </a:r>
          </a:p>
        </p:txBody>
      </p:sp>
      <p:graphicFrame>
        <p:nvGraphicFramePr>
          <p:cNvPr id="11" name="图表 10">
            <a:extLst>
              <a:ext uri="{FF2B5EF4-FFF2-40B4-BE49-F238E27FC236}">
                <a16:creationId xmlns:a16="http://schemas.microsoft.com/office/drawing/2014/main" id="{66031EB0-3E52-423F-A545-1530377B0B2B}"/>
              </a:ext>
            </a:extLst>
          </p:cNvPr>
          <p:cNvGraphicFramePr/>
          <p:nvPr>
            <p:extLst>
              <p:ext uri="{D42A27DB-BD31-4B8C-83A1-F6EECF244321}">
                <p14:modId xmlns:p14="http://schemas.microsoft.com/office/powerpoint/2010/main" val="2459402636"/>
              </p:ext>
            </p:extLst>
          </p:nvPr>
        </p:nvGraphicFramePr>
        <p:xfrm>
          <a:off x="695400" y="1340768"/>
          <a:ext cx="4351020" cy="274320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12" name="图表 11">
            <a:extLst>
              <a:ext uri="{FF2B5EF4-FFF2-40B4-BE49-F238E27FC236}">
                <a16:creationId xmlns:a16="http://schemas.microsoft.com/office/drawing/2014/main" id="{74CCF282-DD92-40F8-AEF2-332C6BFDAE51}"/>
              </a:ext>
            </a:extLst>
          </p:cNvPr>
          <p:cNvGraphicFramePr/>
          <p:nvPr>
            <p:extLst>
              <p:ext uri="{D42A27DB-BD31-4B8C-83A1-F6EECF244321}">
                <p14:modId xmlns:p14="http://schemas.microsoft.com/office/powerpoint/2010/main" val="536476565"/>
              </p:ext>
            </p:extLst>
          </p:nvPr>
        </p:nvGraphicFramePr>
        <p:xfrm>
          <a:off x="6672064" y="1340768"/>
          <a:ext cx="4572000" cy="2743200"/>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3" name="图表 12">
            <a:extLst>
              <a:ext uri="{FF2B5EF4-FFF2-40B4-BE49-F238E27FC236}">
                <a16:creationId xmlns:a16="http://schemas.microsoft.com/office/drawing/2014/main" id="{9A7D1F94-CC90-4650-9279-401A0EFD6841}"/>
              </a:ext>
            </a:extLst>
          </p:cNvPr>
          <p:cNvGraphicFramePr/>
          <p:nvPr>
            <p:extLst>
              <p:ext uri="{D42A27DB-BD31-4B8C-83A1-F6EECF244321}">
                <p14:modId xmlns:p14="http://schemas.microsoft.com/office/powerpoint/2010/main" val="2991095677"/>
              </p:ext>
            </p:extLst>
          </p:nvPr>
        </p:nvGraphicFramePr>
        <p:xfrm>
          <a:off x="695400" y="4077072"/>
          <a:ext cx="4347210" cy="2743200"/>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15" name="图表 14">
            <a:extLst>
              <a:ext uri="{FF2B5EF4-FFF2-40B4-BE49-F238E27FC236}">
                <a16:creationId xmlns:a16="http://schemas.microsoft.com/office/drawing/2014/main" id="{243A18E7-C695-4D82-96EC-1E4E74BFDE2B}"/>
              </a:ext>
            </a:extLst>
          </p:cNvPr>
          <p:cNvGraphicFramePr/>
          <p:nvPr>
            <p:extLst>
              <p:ext uri="{D42A27DB-BD31-4B8C-83A1-F6EECF244321}">
                <p14:modId xmlns:p14="http://schemas.microsoft.com/office/powerpoint/2010/main" val="123482340"/>
              </p:ext>
            </p:extLst>
          </p:nvPr>
        </p:nvGraphicFramePr>
        <p:xfrm>
          <a:off x="6668254" y="4077072"/>
          <a:ext cx="4575809" cy="273050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16" name="图表 15">
            <a:extLst>
              <a:ext uri="{FF2B5EF4-FFF2-40B4-BE49-F238E27FC236}">
                <a16:creationId xmlns:a16="http://schemas.microsoft.com/office/drawing/2014/main" id="{D7C41F94-B285-4B5D-869F-353E67F9EE26}"/>
              </a:ext>
            </a:extLst>
          </p:cNvPr>
          <p:cNvGraphicFramePr/>
          <p:nvPr>
            <p:extLst>
              <p:ext uri="{D42A27DB-BD31-4B8C-83A1-F6EECF244321}">
                <p14:modId xmlns:p14="http://schemas.microsoft.com/office/powerpoint/2010/main" val="1996709684"/>
              </p:ext>
            </p:extLst>
          </p:nvPr>
        </p:nvGraphicFramePr>
        <p:xfrm>
          <a:off x="3697312" y="2492896"/>
          <a:ext cx="4304665" cy="2743200"/>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540605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6" grpId="0">
        <p:bldAsOne/>
      </p:bldGraphic>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a:extLst>
              <a:ext uri="{FF2B5EF4-FFF2-40B4-BE49-F238E27FC236}">
                <a16:creationId xmlns:a16="http://schemas.microsoft.com/office/drawing/2014/main" id="{B4BB1B78-72D3-4E1F-BDFA-A3C7F2541BEC}"/>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7" name="内容占位符 2">
            <a:extLst>
              <a:ext uri="{FF2B5EF4-FFF2-40B4-BE49-F238E27FC236}">
                <a16:creationId xmlns:a16="http://schemas.microsoft.com/office/drawing/2014/main" id="{17CDFAF6-1047-4971-88E4-A02E4CBE2EE3}"/>
              </a:ext>
            </a:extLst>
          </p:cNvPr>
          <p:cNvSpPr txBox="1"/>
          <p:nvPr/>
        </p:nvSpPr>
        <p:spPr>
          <a:xfrm>
            <a:off x="551384" y="980728"/>
            <a:ext cx="11016729" cy="5543897"/>
          </a:xfrm>
          <a:prstGeom prst="rect">
            <a:avLst/>
          </a:prstGeom>
        </p:spPr>
        <p:txBody>
          <a:bodyPr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lnSpc>
                <a:spcPct val="150000"/>
              </a:lnSpc>
              <a:buNone/>
              <a:defRPr/>
            </a:pPr>
            <a:r>
              <a:rPr lang="zh-CN" altLang="en-US" sz="2000" b="1" dirty="0">
                <a:solidFill>
                  <a:srgbClr val="157E9F"/>
                </a:solidFill>
                <a:latin typeface="华文中宋" panose="02010600040101010101" pitchFamily="2" charset="-122"/>
                <a:ea typeface="华文中宋" panose="02010600040101010101" pitchFamily="2" charset="-122"/>
              </a:rPr>
              <a:t>获奖者成长规律与特点</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从</a:t>
            </a:r>
            <a:r>
              <a:rPr lang="zh-CN" altLang="en-US" sz="2000" b="1" dirty="0">
                <a:solidFill>
                  <a:srgbClr val="C00000"/>
                </a:solidFill>
                <a:latin typeface="华文中宋" panose="02010600040101010101" pitchFamily="2" charset="-122"/>
                <a:ea typeface="华文中宋" panose="02010600040101010101" pitchFamily="2" charset="-122"/>
              </a:rPr>
              <a:t>客观上</a:t>
            </a:r>
            <a:r>
              <a:rPr lang="zh-CN" altLang="en-US" sz="2000" dirty="0">
                <a:latin typeface="华文中宋" panose="02010600040101010101" pitchFamily="2" charset="-122"/>
                <a:ea typeface="华文中宋" panose="02010600040101010101" pitchFamily="2" charset="-122"/>
              </a:rPr>
              <a:t>看，获奖者高质量的</a:t>
            </a:r>
            <a:r>
              <a:rPr lang="zh-CN" altLang="en-US" sz="2000" dirty="0">
                <a:solidFill>
                  <a:srgbClr val="C00000"/>
                </a:solidFill>
                <a:latin typeface="华文中宋" panose="02010600040101010101" pitchFamily="2" charset="-122"/>
                <a:ea typeface="华文中宋" panose="02010600040101010101" pitchFamily="2" charset="-122"/>
              </a:rPr>
              <a:t>专业基础教育</a:t>
            </a:r>
            <a:r>
              <a:rPr lang="zh-CN" altLang="en-US" sz="2000" dirty="0">
                <a:latin typeface="华文中宋" panose="02010600040101010101" pitchFamily="2" charset="-122"/>
                <a:ea typeface="华文中宋" panose="02010600040101010101" pitchFamily="2" charset="-122"/>
              </a:rPr>
              <a:t>和处于良好的科研</a:t>
            </a:r>
            <a:r>
              <a:rPr lang="zh-CN" altLang="en-US" sz="2000" dirty="0">
                <a:solidFill>
                  <a:srgbClr val="C00000"/>
                </a:solidFill>
                <a:latin typeface="华文中宋" panose="02010600040101010101" pitchFamily="2" charset="-122"/>
                <a:ea typeface="华文中宋" panose="02010600040101010101" pitchFamily="2" charset="-122"/>
              </a:rPr>
              <a:t>工作环境</a:t>
            </a:r>
            <a:r>
              <a:rPr lang="zh-CN" altLang="en-US" sz="2000" dirty="0">
                <a:latin typeface="华文中宋" panose="02010600040101010101" pitchFamily="2" charset="-122"/>
                <a:ea typeface="华文中宋" panose="02010600040101010101" pitchFamily="2" charset="-122"/>
              </a:rPr>
              <a:t>是他们成功的基本保证；</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从</a:t>
            </a:r>
            <a:r>
              <a:rPr lang="zh-CN" altLang="en-US" sz="2000" b="1" dirty="0">
                <a:solidFill>
                  <a:srgbClr val="C00000"/>
                </a:solidFill>
                <a:latin typeface="华文中宋" panose="02010600040101010101" pitchFamily="2" charset="-122"/>
                <a:ea typeface="华文中宋" panose="02010600040101010101" pitchFamily="2" charset="-122"/>
              </a:rPr>
              <a:t>主观上</a:t>
            </a:r>
            <a:r>
              <a:rPr lang="zh-CN" altLang="en-US" sz="2000" dirty="0">
                <a:latin typeface="华文中宋" panose="02010600040101010101" pitchFamily="2" charset="-122"/>
                <a:ea typeface="华文中宋" panose="02010600040101010101" pitchFamily="2" charset="-122"/>
              </a:rPr>
              <a:t>看，本人的天赋、勤奋以及对计算机科学研究的兴趣、锲而不舍的创新精神，在他们成功的道路上起着重要作用（</a:t>
            </a:r>
            <a:r>
              <a:rPr lang="zh-CN" altLang="en-US" sz="2000" dirty="0">
                <a:solidFill>
                  <a:srgbClr val="C00000"/>
                </a:solidFill>
                <a:latin typeface="华文中宋" panose="02010600040101010101" pitchFamily="2" charset="-122"/>
                <a:ea typeface="华文中宋" panose="02010600040101010101" pitchFamily="2" charset="-122"/>
              </a:rPr>
              <a:t>宗教般的意志，初恋般的热情</a:t>
            </a:r>
            <a:r>
              <a:rPr lang="zh-CN" altLang="en-US" sz="2000" dirty="0">
                <a:latin typeface="华文中宋" panose="02010600040101010101" pitchFamily="2" charset="-122"/>
                <a:ea typeface="华文中宋" panose="02010600040101010101" pitchFamily="2" charset="-122"/>
              </a:rPr>
              <a:t>）。</a:t>
            </a:r>
            <a:endParaRPr lang="en-US" altLang="zh-CN" sz="2000" dirty="0">
              <a:latin typeface="华文中宋" panose="02010600040101010101" pitchFamily="2" charset="-122"/>
              <a:ea typeface="华文中宋" panose="02010600040101010101" pitchFamily="2" charset="-122"/>
            </a:endParaRPr>
          </a:p>
          <a:p>
            <a:pPr algn="just">
              <a:lnSpc>
                <a:spcPct val="150000"/>
              </a:lnSpc>
              <a:defRPr/>
            </a:pPr>
            <a:r>
              <a:rPr lang="zh-CN" altLang="en-US" sz="2000" dirty="0">
                <a:latin typeface="华文中宋" panose="02010600040101010101" pitchFamily="2" charset="-122"/>
                <a:ea typeface="华文中宋" panose="02010600040101010101" pitchFamily="2" charset="-122"/>
              </a:rPr>
              <a:t>概括起来主要有以下六点：</a:t>
            </a:r>
            <a:endParaRPr lang="en-US" altLang="zh-CN" sz="20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高质量的专业教育和良好的科研工作</a:t>
            </a:r>
            <a:r>
              <a:rPr lang="zh-CN" altLang="en-US" sz="1800" dirty="0">
                <a:highlight>
                  <a:srgbClr val="FFFF00"/>
                </a:highlight>
                <a:latin typeface="华文中宋" panose="02010600040101010101" pitchFamily="2" charset="-122"/>
                <a:ea typeface="华文中宋" panose="02010600040101010101" pitchFamily="2" charset="-122"/>
              </a:rPr>
              <a:t>环境</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天资聪明，兴趣广泛，善于思考，勤奋好学；</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善于发现自己的兴趣，并对自己的选择充满</a:t>
            </a:r>
            <a:r>
              <a:rPr lang="zh-CN" altLang="en-US" sz="1800" dirty="0">
                <a:highlight>
                  <a:srgbClr val="FFFF00"/>
                </a:highlight>
                <a:latin typeface="华文中宋" panose="02010600040101010101" pitchFamily="2" charset="-122"/>
                <a:ea typeface="华文中宋" panose="02010600040101010101" pitchFamily="2" charset="-122"/>
              </a:rPr>
              <a:t>激情</a:t>
            </a:r>
            <a:r>
              <a:rPr lang="zh-CN" altLang="en-US" sz="1800" dirty="0">
                <a:latin typeface="华文中宋" panose="02010600040101010101" pitchFamily="2" charset="-122"/>
                <a:ea typeface="华文中宋" panose="02010600040101010101" pitchFamily="2" charset="-122"/>
              </a:rPr>
              <a:t>；</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科学家气质和科学精神；</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很强的思维能力、想象力和敏锐的观察力；</a:t>
            </a:r>
            <a:endParaRPr lang="en-US" altLang="zh-CN" sz="1800" dirty="0">
              <a:latin typeface="华文中宋" panose="02010600040101010101" pitchFamily="2" charset="-122"/>
              <a:ea typeface="华文中宋" panose="02010600040101010101" pitchFamily="2" charset="-122"/>
            </a:endParaRPr>
          </a:p>
          <a:p>
            <a:pPr marL="914400" lvl="1" indent="-457200" algn="just">
              <a:lnSpc>
                <a:spcPct val="150000"/>
              </a:lnSpc>
              <a:buFont typeface="+mj-ea"/>
              <a:buAutoNum type="circleNumDbPlain"/>
              <a:defRPr/>
            </a:pPr>
            <a:r>
              <a:rPr lang="zh-CN" altLang="en-US" sz="1800" dirty="0">
                <a:latin typeface="华文中宋" panose="02010600040101010101" pitchFamily="2" charset="-122"/>
                <a:ea typeface="华文中宋" panose="02010600040101010101" pitchFamily="2" charset="-122"/>
              </a:rPr>
              <a:t>良好的</a:t>
            </a:r>
            <a:r>
              <a:rPr lang="zh-CN" altLang="en-US" sz="1800" dirty="0">
                <a:highlight>
                  <a:srgbClr val="FFFF00"/>
                </a:highlight>
                <a:latin typeface="华文中宋" panose="02010600040101010101" pitchFamily="2" charset="-122"/>
                <a:ea typeface="华文中宋" panose="02010600040101010101" pitchFamily="2" charset="-122"/>
              </a:rPr>
              <a:t>交往、合作与沟通能力</a:t>
            </a:r>
            <a:r>
              <a:rPr lang="zh-CN" altLang="en-US" sz="1800" dirty="0">
                <a:latin typeface="华文中宋" panose="02010600040101010101" pitchFamily="2" charset="-122"/>
                <a:ea typeface="华文中宋" panose="02010600040101010101" pitchFamily="2" charset="-122"/>
              </a:rPr>
              <a:t>。</a:t>
            </a:r>
          </a:p>
          <a:p>
            <a:pPr>
              <a:buFont typeface="Arial" panose="020B0604020202020204" pitchFamily="34" charset="0"/>
              <a:buNone/>
              <a:defRPr/>
            </a:pPr>
            <a:endParaRPr lang="zh-CN" altLang="en-US" sz="2400" dirty="0"/>
          </a:p>
        </p:txBody>
      </p:sp>
    </p:spTree>
    <p:extLst>
      <p:ext uri="{BB962C8B-B14F-4D97-AF65-F5344CB8AC3E}">
        <p14:creationId xmlns:p14="http://schemas.microsoft.com/office/powerpoint/2010/main" val="1373641814"/>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1127448" y="1484784"/>
            <a:ext cx="10584681" cy="4104456"/>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200000"/>
              </a:lnSpc>
            </a:pPr>
            <a:r>
              <a:rPr lang="zh-CN" altLang="en-US" sz="5400" b="1" dirty="0">
                <a:solidFill>
                  <a:srgbClr val="324A7A"/>
                </a:solidFill>
                <a:latin typeface="华文中宋" panose="02010600040101010101" pitchFamily="2" charset="-122"/>
                <a:ea typeface="华文中宋" panose="02010600040101010101" pitchFamily="2" charset="-122"/>
              </a:rPr>
              <a:t>江山代有才人出，</a:t>
            </a:r>
            <a:endParaRPr lang="en-US" altLang="zh-CN" sz="5400" b="1" dirty="0">
              <a:solidFill>
                <a:srgbClr val="324A7A"/>
              </a:solidFill>
              <a:latin typeface="华文中宋" panose="02010600040101010101" pitchFamily="2" charset="-122"/>
              <a:ea typeface="华文中宋" panose="02010600040101010101" pitchFamily="2" charset="-122"/>
            </a:endParaRPr>
          </a:p>
          <a:p>
            <a:pPr>
              <a:lnSpc>
                <a:spcPct val="200000"/>
              </a:lnSpc>
            </a:pPr>
            <a:r>
              <a:rPr lang="zh-CN" altLang="en-US" sz="5400" b="1" dirty="0">
                <a:solidFill>
                  <a:srgbClr val="324A7A"/>
                </a:solidFill>
                <a:latin typeface="华文中宋" panose="02010600040101010101" pitchFamily="2" charset="-122"/>
                <a:ea typeface="华文中宋" panose="02010600040101010101" pitchFamily="2" charset="-122"/>
              </a:rPr>
              <a:t>各领风骚数十年。</a:t>
            </a: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17" name="文本框 16">
            <a:extLst>
              <a:ext uri="{FF2B5EF4-FFF2-40B4-BE49-F238E27FC236}">
                <a16:creationId xmlns:a16="http://schemas.microsoft.com/office/drawing/2014/main" id="{DDA1951B-C7D5-4503-A38E-3F7AB264DAC9}"/>
              </a:ext>
            </a:extLst>
          </p:cNvPr>
          <p:cNvSpPr txBox="1"/>
          <p:nvPr/>
        </p:nvSpPr>
        <p:spPr>
          <a:xfrm>
            <a:off x="421412" y="224340"/>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Tree>
    <p:extLst>
      <p:ext uri="{BB962C8B-B14F-4D97-AF65-F5344CB8AC3E}">
        <p14:creationId xmlns:p14="http://schemas.microsoft.com/office/powerpoint/2010/main" val="4192452930"/>
      </p:ext>
    </p:extLst>
  </p:cSld>
  <p:clrMapOvr>
    <a:masterClrMapping/>
  </p:clrMapOvr>
  <p:transition/>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932987542"/>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656396" y="1124744"/>
            <a:ext cx="10945216" cy="523866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a:pPr>
            <a:r>
              <a:rPr lang="zh-CN" altLang="en-US" kern="0" dirty="0">
                <a:latin typeface="Times New Roman" panose="02020603050405020304" pitchFamily="18" charset="0"/>
              </a:rPr>
              <a:t>“数”在计算机中是如何表示的？</a:t>
            </a:r>
            <a:endParaRPr lang="en-US" altLang="zh-CN" kern="0" dirty="0">
              <a:latin typeface="Times New Roman" panose="02020603050405020304" pitchFamily="18" charset="0"/>
            </a:endParaRPr>
          </a:p>
          <a:p>
            <a:pPr marL="514350" indent="-514350">
              <a:lnSpc>
                <a:spcPct val="200000"/>
              </a:lnSpc>
              <a:buFont typeface="+mj-ea"/>
              <a:buAutoNum type="circleNumDbPlain"/>
            </a:pPr>
            <a:r>
              <a:rPr lang="zh-CN" altLang="en-US" kern="0" dirty="0">
                <a:latin typeface="Times New Roman" panose="02020603050405020304" pitchFamily="18" charset="0"/>
              </a:rPr>
              <a:t> 逻辑上“数”是如何计算的？</a:t>
            </a:r>
            <a:endParaRPr lang="en-US" altLang="zh-CN" kern="0" dirty="0">
              <a:latin typeface="Times New Roman" panose="02020603050405020304" pitchFamily="18" charset="0"/>
            </a:endParaRPr>
          </a:p>
          <a:p>
            <a:pPr marL="514350" indent="-514350">
              <a:lnSpc>
                <a:spcPct val="200000"/>
              </a:lnSpc>
              <a:buFont typeface="+mj-ea"/>
              <a:buAutoNum type="circleNumDbPlain"/>
            </a:pPr>
            <a:r>
              <a:rPr lang="zh-CN" altLang="en-US" kern="0" dirty="0">
                <a:latin typeface="Times New Roman" panose="02020603050405020304" pitchFamily="18" charset="0"/>
              </a:rPr>
              <a:t> 物理上“数”如何实现计算的？</a:t>
            </a:r>
            <a:endParaRPr lang="en-US" altLang="zh-CN" kern="0" dirty="0">
              <a:latin typeface="Times New Roman" panose="02020603050405020304" pitchFamily="18" charset="0"/>
            </a:endParaRPr>
          </a:p>
        </p:txBody>
      </p:sp>
      <p:sp>
        <p:nvSpPr>
          <p:cNvPr id="5" name="文本框 4">
            <a:extLst>
              <a:ext uri="{FF2B5EF4-FFF2-40B4-BE49-F238E27FC236}">
                <a16:creationId xmlns:a16="http://schemas.microsoft.com/office/drawing/2014/main" id="{7F497DC1-81E3-47EB-9726-5A38D86450E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64270835"/>
      </p:ext>
    </p:extLst>
  </p:cSld>
  <p:clrMapOvr>
    <a:masterClrMapping/>
  </p:clrMapOvr>
  <p:transition/>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11204" y="1052736"/>
            <a:ext cx="10985396" cy="54006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150000"/>
              </a:lnSpc>
              <a:buFont typeface="+mj-ea"/>
              <a:buAutoNum type="circleNumDbPlain"/>
            </a:pPr>
            <a:r>
              <a:rPr lang="zh-CN" altLang="en-US" kern="0" dirty="0">
                <a:latin typeface="Times New Roman" panose="02020603050405020304" pitchFamily="18" charset="0"/>
              </a:rPr>
              <a:t>“数”在计算机中是如何表示的？</a:t>
            </a:r>
            <a:endParaRPr lang="en-US" altLang="zh-CN" kern="0" dirty="0">
              <a:latin typeface="Times New Roman" panose="02020603050405020304" pitchFamily="18" charset="0"/>
            </a:endParaRPr>
          </a:p>
          <a:p>
            <a:pPr lvl="1">
              <a:lnSpc>
                <a:spcPct val="150000"/>
              </a:lnSpc>
              <a:buFont typeface="Wingdings" panose="05000000000000000000" pitchFamily="2" charset="2"/>
              <a:buChar char="n"/>
            </a:pPr>
            <a:r>
              <a:rPr lang="zh-CN" altLang="en-US" kern="0" dirty="0">
                <a:latin typeface="Times New Roman" panose="02020603050405020304" pitchFamily="18" charset="0"/>
              </a:rPr>
              <a:t>二进制。</a:t>
            </a:r>
            <a:r>
              <a:rPr lang="en-US" altLang="zh-CN" kern="0" dirty="0">
                <a:latin typeface="Times New Roman" panose="02020603050405020304" pitchFamily="18" charset="0"/>
              </a:rPr>
              <a:t>WHY</a:t>
            </a:r>
            <a:r>
              <a:rPr lang="zh-CN" altLang="en-US" kern="0" dirty="0">
                <a:latin typeface="Times New Roman" panose="02020603050405020304" pitchFamily="18" charset="0"/>
              </a:rPr>
              <a:t>？</a:t>
            </a:r>
            <a:endParaRPr lang="en-US" altLang="zh-CN"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技术上容易实现用。双稳态电路表示二进制数字</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是很容易的事情。</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可靠性高。二进制中只使用</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两个数字，传输和处理时不易出错，因而可以保障计算机具有很高的可靠性。</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运算规则简单。与十进制数相比，二进制数的运算规则要简单得多，这不仅可以使运算器的结构得到简化，而且有利于提高运算速度。</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highlight>
                  <a:srgbClr val="FFFF00"/>
                </a:highlight>
                <a:latin typeface="Times New Roman" panose="02020603050405020304" pitchFamily="18" charset="0"/>
              </a:rPr>
              <a:t>与逻辑量相吻合。</a:t>
            </a:r>
            <a:r>
              <a:rPr lang="zh-CN" altLang="en-US" sz="1800" kern="0" dirty="0">
                <a:latin typeface="Times New Roman" panose="02020603050405020304" pitchFamily="18" charset="0"/>
              </a:rPr>
              <a:t>二进制数</a:t>
            </a:r>
            <a:r>
              <a:rPr lang="en-US" altLang="zh-CN" sz="1800" kern="0" dirty="0">
                <a:latin typeface="Times New Roman" panose="02020603050405020304" pitchFamily="18" charset="0"/>
              </a:rPr>
              <a:t>0</a:t>
            </a:r>
            <a:r>
              <a:rPr lang="zh-CN" altLang="en-US" sz="1800" kern="0" dirty="0">
                <a:latin typeface="Times New Roman" panose="02020603050405020304" pitchFamily="18" charset="0"/>
              </a:rPr>
              <a:t>和</a:t>
            </a:r>
            <a:r>
              <a:rPr lang="en-US" altLang="zh-CN" sz="1800" kern="0" dirty="0">
                <a:latin typeface="Times New Roman" panose="02020603050405020304" pitchFamily="18" charset="0"/>
              </a:rPr>
              <a:t>1</a:t>
            </a:r>
            <a:r>
              <a:rPr lang="zh-CN" altLang="en-US" sz="1800" kern="0" dirty="0">
                <a:latin typeface="Times New Roman" panose="02020603050405020304" pitchFamily="18" charset="0"/>
              </a:rPr>
              <a:t>正好与逻辑量“真”和“假”相对应，因此用二进制数表示二值逻辑显得十分自然。</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r>
              <a:rPr lang="zh-CN" altLang="en-US" sz="1800" kern="0" dirty="0">
                <a:latin typeface="Times New Roman" panose="02020603050405020304" pitchFamily="18" charset="0"/>
              </a:rPr>
              <a:t>经济（理论上，欧拉常数</a:t>
            </a:r>
            <a:r>
              <a:rPr lang="en-US" altLang="zh-CN" sz="1800" kern="0" dirty="0">
                <a:latin typeface="Times New Roman" panose="02020603050405020304" pitchFamily="18" charset="0"/>
              </a:rPr>
              <a:t>e</a:t>
            </a:r>
            <a:r>
              <a:rPr lang="zh-CN" altLang="en-US" sz="1800" kern="0" dirty="0">
                <a:latin typeface="Times New Roman" panose="02020603050405020304" pitchFamily="18" charset="0"/>
              </a:rPr>
              <a:t>：</a:t>
            </a:r>
            <a:r>
              <a:rPr lang="en-US" altLang="zh-CN" sz="1800" kern="0" dirty="0">
                <a:latin typeface="Times New Roman" panose="02020603050405020304" pitchFamily="18" charset="0"/>
              </a:rPr>
              <a:t>2.7182818284590…</a:t>
            </a:r>
            <a:r>
              <a:rPr lang="zh-CN" altLang="en-US" sz="1800" kern="0" dirty="0">
                <a:latin typeface="Times New Roman" panose="02020603050405020304" pitchFamily="18" charset="0"/>
              </a:rPr>
              <a:t>最好。取整，就是三进制最好，</a:t>
            </a:r>
            <a:r>
              <a:rPr lang="en-US" altLang="zh-CN" sz="1800" b="1" kern="0" dirty="0">
                <a:solidFill>
                  <a:srgbClr val="C00000"/>
                </a:solidFill>
                <a:latin typeface="Times New Roman" panose="02020603050405020304" pitchFamily="18" charset="0"/>
              </a:rPr>
              <a:t>RGB</a:t>
            </a:r>
            <a:r>
              <a:rPr lang="zh-CN" altLang="en-US" sz="1800" b="1" kern="0" dirty="0">
                <a:solidFill>
                  <a:srgbClr val="C00000"/>
                </a:solidFill>
                <a:latin typeface="Times New Roman" panose="02020603050405020304" pitchFamily="18" charset="0"/>
              </a:rPr>
              <a:t>三原色？</a:t>
            </a:r>
            <a:r>
              <a:rPr lang="zh-CN" altLang="en-US" sz="1800" kern="0" dirty="0">
                <a:latin typeface="Times New Roman" panose="02020603050405020304" pitchFamily="18" charset="0"/>
              </a:rPr>
              <a:t>）。</a:t>
            </a:r>
            <a:endParaRPr lang="en-US" altLang="zh-CN" sz="1800" kern="0" dirty="0">
              <a:latin typeface="Times New Roman" panose="02020603050405020304" pitchFamily="18" charset="0"/>
            </a:endParaRPr>
          </a:p>
          <a:p>
            <a:pPr lvl="2">
              <a:lnSpc>
                <a:spcPct val="150000"/>
              </a:lnSpc>
              <a:buFont typeface="Wingdings" panose="05000000000000000000" pitchFamily="2" charset="2"/>
              <a:buChar char="n"/>
            </a:pPr>
            <a:endParaRPr lang="en-US" altLang="zh-CN" sz="1800" kern="0" dirty="0">
              <a:latin typeface="Times New Roman" panose="02020603050405020304" pitchFamily="18" charset="0"/>
            </a:endParaRPr>
          </a:p>
        </p:txBody>
      </p:sp>
      <p:pic>
        <p:nvPicPr>
          <p:cNvPr id="4" name="图片 3">
            <a:extLst>
              <a:ext uri="{FF2B5EF4-FFF2-40B4-BE49-F238E27FC236}">
                <a16:creationId xmlns:a16="http://schemas.microsoft.com/office/drawing/2014/main" id="{B9F44A60-821B-4B73-B8F8-3A92BB504751}"/>
              </a:ext>
            </a:extLst>
          </p:cNvPr>
          <p:cNvPicPr>
            <a:picLocks noChangeAspect="1"/>
          </p:cNvPicPr>
          <p:nvPr/>
        </p:nvPicPr>
        <p:blipFill>
          <a:blip r:embed="rId3"/>
          <a:stretch>
            <a:fillRect/>
          </a:stretch>
        </p:blipFill>
        <p:spPr>
          <a:xfrm>
            <a:off x="8278590" y="0"/>
            <a:ext cx="3926845" cy="2945134"/>
          </a:xfrm>
          <a:prstGeom prst="rect">
            <a:avLst/>
          </a:prstGeom>
        </p:spPr>
      </p:pic>
      <p:cxnSp>
        <p:nvCxnSpPr>
          <p:cNvPr id="6" name="连接符: 曲线 5">
            <a:extLst>
              <a:ext uri="{FF2B5EF4-FFF2-40B4-BE49-F238E27FC236}">
                <a16:creationId xmlns:a16="http://schemas.microsoft.com/office/drawing/2014/main" id="{751D2356-B4DC-496E-80AB-D848A14B42BD}"/>
              </a:ext>
            </a:extLst>
          </p:cNvPr>
          <p:cNvCxnSpPr>
            <a:cxnSpLocks/>
          </p:cNvCxnSpPr>
          <p:nvPr/>
        </p:nvCxnSpPr>
        <p:spPr bwMode="auto">
          <a:xfrm flipV="1">
            <a:off x="1487488" y="1648600"/>
            <a:ext cx="6730339" cy="4300680"/>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 name="文本框 6">
            <a:extLst>
              <a:ext uri="{FF2B5EF4-FFF2-40B4-BE49-F238E27FC236}">
                <a16:creationId xmlns:a16="http://schemas.microsoft.com/office/drawing/2014/main" id="{3849278B-AFC4-49C7-9A29-134D96BED6E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4644707"/>
      </p:ext>
    </p:extLst>
  </p:cSld>
  <p:clrMapOvr>
    <a:masterClrMapping/>
  </p:clrMapOvr>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7">
            <a:extLst>
              <a:ext uri="{FF2B5EF4-FFF2-40B4-BE49-F238E27FC236}">
                <a16:creationId xmlns:a16="http://schemas.microsoft.com/office/drawing/2014/main" id="{118BECBA-3ABA-42B0-9C59-B044E245E451}"/>
              </a:ext>
            </a:extLst>
          </p:cNvPr>
          <p:cNvSpPr>
            <a:spLocks noGrp="1"/>
          </p:cNvSpPr>
          <p:nvPr>
            <p:ph idx="1"/>
          </p:nvPr>
        </p:nvSpPr>
        <p:spPr>
          <a:xfrm>
            <a:off x="983432" y="1412776"/>
            <a:ext cx="9145015" cy="4752530"/>
          </a:xfrm>
        </p:spPr>
        <p:txBody>
          <a:bodyPr/>
          <a:lstStyle/>
          <a:p>
            <a:pPr marL="0" indent="0">
              <a:lnSpc>
                <a:spcPct val="150000"/>
              </a:lnSpc>
              <a:spcBef>
                <a:spcPts val="0"/>
              </a:spcBef>
              <a:spcAft>
                <a:spcPts val="0"/>
              </a:spcAft>
              <a:buNone/>
            </a:pPr>
            <a:r>
              <a:rPr lang="zh-CN" altLang="en-US" sz="2000" dirty="0">
                <a:latin typeface="华文中宋" panose="02010600040101010101" pitchFamily="2" charset="-122"/>
                <a:ea typeface="华文中宋" panose="02010600040101010101" pitchFamily="2" charset="-122"/>
              </a:rPr>
              <a:t>    </a:t>
            </a:r>
            <a:r>
              <a:rPr lang="zh-CN" altLang="en-US" sz="2400" dirty="0">
                <a:solidFill>
                  <a:schemeClr val="tx1"/>
                </a:solidFill>
                <a:latin typeface="华文中宋" panose="02010600040101010101" pitchFamily="2" charset="-122"/>
                <a:ea typeface="华文中宋" panose="02010600040101010101" pitchFamily="2" charset="-122"/>
              </a:rPr>
              <a:t>二进制，逢</a:t>
            </a:r>
            <a:r>
              <a:rPr lang="en-US" altLang="zh-CN" sz="2400" dirty="0">
                <a:solidFill>
                  <a:schemeClr val="tx1"/>
                </a:solidFill>
                <a:latin typeface="华文中宋" panose="02010600040101010101" pitchFamily="2" charset="-122"/>
                <a:ea typeface="华文中宋" panose="02010600040101010101" pitchFamily="2" charset="-122"/>
              </a:rPr>
              <a:t>2</a:t>
            </a:r>
            <a:r>
              <a:rPr lang="zh-CN" altLang="en-US" sz="2400" dirty="0">
                <a:solidFill>
                  <a:schemeClr val="tx1"/>
                </a:solidFill>
                <a:latin typeface="华文中宋" panose="02010600040101010101" pitchFamily="2" charset="-122"/>
                <a:ea typeface="华文中宋" panose="02010600040101010101" pitchFamily="2" charset="-122"/>
              </a:rPr>
              <a:t>进</a:t>
            </a:r>
            <a:r>
              <a:rPr lang="en-US" altLang="zh-CN" sz="2400" dirty="0">
                <a:solidFill>
                  <a:schemeClr val="tx1"/>
                </a:solidFill>
                <a:latin typeface="华文中宋" panose="02010600040101010101" pitchFamily="2" charset="-122"/>
                <a:ea typeface="华文中宋" panose="02010600040101010101" pitchFamily="2" charset="-122"/>
              </a:rPr>
              <a:t>1</a:t>
            </a:r>
          </a:p>
          <a:p>
            <a:pPr marL="342900" indent="0">
              <a:lnSpc>
                <a:spcPct val="150000"/>
              </a:lnSpc>
              <a:buFont typeface="Wingdings" panose="05000000000000000000" pitchFamily="2" charset="2"/>
              <a:buChar char="u"/>
            </a:pPr>
            <a:r>
              <a:rPr lang="en-US" altLang="zh-CN" sz="2000" b="0" dirty="0">
                <a:latin typeface="Times New Roman" panose="02020603050405020304" pitchFamily="18" charset="0"/>
              </a:rPr>
              <a:t>bit</a:t>
            </a:r>
            <a:r>
              <a:rPr lang="en-US" altLang="zh-CN" sz="2000" dirty="0"/>
              <a:t> </a:t>
            </a:r>
            <a:r>
              <a:rPr lang="zh-CN" altLang="en-US" sz="2000" dirty="0"/>
              <a:t>：比特、位</a:t>
            </a:r>
            <a:endParaRPr lang="en-US" altLang="zh-CN" sz="2000" dirty="0"/>
          </a:p>
          <a:p>
            <a:pPr marL="603234" lvl="1" indent="0">
              <a:lnSpc>
                <a:spcPct val="150000"/>
              </a:lnSpc>
              <a:buFont typeface="Wingdings" panose="05000000000000000000" pitchFamily="2" charset="2"/>
              <a:buChar char="ü"/>
            </a:pPr>
            <a:r>
              <a:rPr lang="zh-CN" altLang="en-US" sz="2000" dirty="0"/>
              <a:t>两种状态（</a:t>
            </a:r>
            <a:r>
              <a:rPr lang="en-US" altLang="zh-CN" sz="2000" dirty="0"/>
              <a:t>0/1</a:t>
            </a:r>
            <a:r>
              <a:rPr lang="zh-CN" altLang="en-US" sz="2000" dirty="0"/>
              <a:t>、真</a:t>
            </a:r>
            <a:r>
              <a:rPr lang="en-US" altLang="zh-CN" sz="2000" dirty="0"/>
              <a:t>/</a:t>
            </a:r>
            <a:r>
              <a:rPr lang="zh-CN" altLang="en-US" sz="2000" dirty="0"/>
              <a:t>假、有</a:t>
            </a:r>
            <a:r>
              <a:rPr lang="en-US" altLang="zh-CN" sz="2000" dirty="0"/>
              <a:t>/</a:t>
            </a:r>
            <a:r>
              <a:rPr lang="zh-CN" altLang="en-US" sz="2000" dirty="0"/>
              <a:t>无、高</a:t>
            </a:r>
            <a:r>
              <a:rPr lang="en-US" altLang="zh-CN" sz="2000" dirty="0"/>
              <a:t>/</a:t>
            </a:r>
            <a:r>
              <a:rPr lang="zh-CN" altLang="en-US" sz="2000" dirty="0"/>
              <a:t>低）</a:t>
            </a:r>
            <a:endParaRPr lang="en-US" altLang="zh-CN" sz="2000" dirty="0"/>
          </a:p>
          <a:p>
            <a:pPr marL="342900" indent="0">
              <a:lnSpc>
                <a:spcPct val="150000"/>
              </a:lnSpc>
              <a:buFont typeface="Wingdings" panose="05000000000000000000" pitchFamily="2" charset="2"/>
              <a:buChar char="u"/>
            </a:pPr>
            <a:r>
              <a:rPr lang="zh-CN" altLang="en-US" sz="2000" dirty="0"/>
              <a:t>物理表示</a:t>
            </a:r>
            <a:endParaRPr lang="en-US" altLang="zh-CN" sz="2000" dirty="0"/>
          </a:p>
          <a:p>
            <a:pPr marL="603234" lvl="1" indent="0">
              <a:lnSpc>
                <a:spcPct val="150000"/>
              </a:lnSpc>
              <a:buFont typeface="Wingdings" panose="05000000000000000000" pitchFamily="2" charset="2"/>
              <a:buChar char="ü"/>
            </a:pPr>
            <a:r>
              <a:rPr lang="zh-CN" altLang="en-US" sz="2000" dirty="0"/>
              <a:t>传统的电信号</a:t>
            </a:r>
            <a:endParaRPr lang="en-US" altLang="zh-CN" sz="2000" dirty="0"/>
          </a:p>
          <a:p>
            <a:pPr marL="603234" lvl="1" indent="0">
              <a:lnSpc>
                <a:spcPct val="150000"/>
              </a:lnSpc>
              <a:buFont typeface="Wingdings" panose="05000000000000000000" pitchFamily="2" charset="2"/>
              <a:buChar char="ü"/>
            </a:pPr>
            <a:r>
              <a:rPr lang="zh-CN" altLang="en-US" sz="2000" dirty="0"/>
              <a:t>磁信号</a:t>
            </a:r>
            <a:endParaRPr lang="en-US" altLang="zh-CN" sz="2000" dirty="0"/>
          </a:p>
          <a:p>
            <a:pPr marL="603234" lvl="1" indent="0">
              <a:lnSpc>
                <a:spcPct val="150000"/>
              </a:lnSpc>
              <a:buFont typeface="Wingdings" panose="05000000000000000000" pitchFamily="2" charset="2"/>
              <a:buChar char="ü"/>
            </a:pPr>
            <a:r>
              <a:rPr lang="zh-CN" altLang="en-US" sz="2000" dirty="0"/>
              <a:t>光信号</a:t>
            </a:r>
            <a:endParaRPr lang="en-US" altLang="zh-CN" sz="2000" dirty="0"/>
          </a:p>
          <a:p>
            <a:pPr marL="603234" lvl="1" indent="0">
              <a:lnSpc>
                <a:spcPct val="150000"/>
              </a:lnSpc>
              <a:buFont typeface="Wingdings" panose="05000000000000000000" pitchFamily="2" charset="2"/>
              <a:buChar char="ü"/>
            </a:pPr>
            <a:r>
              <a:rPr lang="en-US" altLang="zh-CN" sz="2000" dirty="0"/>
              <a:t>……</a:t>
            </a:r>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690543" lvl="2" indent="-342900">
              <a:buFont typeface="Wingdings" panose="05000000000000000000" pitchFamily="2" charset="2"/>
              <a:buChar char="ü"/>
            </a:pPr>
            <a:endParaRPr lang="en-US" altLang="zh-CN" dirty="0"/>
          </a:p>
          <a:p>
            <a:pPr marL="0" indent="0">
              <a:buNone/>
            </a:pPr>
            <a:endParaRPr lang="zh-CN" altLang="en-US" dirty="0"/>
          </a:p>
        </p:txBody>
      </p:sp>
      <p:sp>
        <p:nvSpPr>
          <p:cNvPr id="4" name="矩形 3">
            <a:extLst>
              <a:ext uri="{FF2B5EF4-FFF2-40B4-BE49-F238E27FC236}">
                <a16:creationId xmlns:a16="http://schemas.microsoft.com/office/drawing/2014/main" id="{85582AF3-24D0-4868-AFF6-131B44B2372D}"/>
              </a:ext>
            </a:extLst>
          </p:cNvPr>
          <p:cNvSpPr/>
          <p:nvPr/>
        </p:nvSpPr>
        <p:spPr>
          <a:xfrm>
            <a:off x="623392" y="836712"/>
            <a:ext cx="5320687" cy="580928"/>
          </a:xfrm>
          <a:prstGeom prst="rect">
            <a:avLst/>
          </a:prstGeom>
        </p:spPr>
        <p:txBody>
          <a:bodyPr wrap="none">
            <a:spAutoFit/>
          </a:bodyPr>
          <a:lstStyle/>
          <a:p>
            <a:pPr marL="514350" indent="-514350">
              <a:lnSpc>
                <a:spcPct val="150000"/>
              </a:lnSpc>
              <a:buFont typeface="+mj-ea"/>
              <a:buAutoNum type="circleNumDbPlain"/>
            </a:pPr>
            <a:r>
              <a:rPr lang="zh-CN" altLang="en-US" b="1" kern="0" dirty="0">
                <a:solidFill>
                  <a:srgbClr val="324A7A"/>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itchFamily="18" charset="0"/>
              </a:rPr>
              <a:t>“数”在计算机中是如何表示的？</a:t>
            </a:r>
            <a:endParaRPr lang="en-US" altLang="zh-CN" b="1" kern="0" dirty="0">
              <a:solidFill>
                <a:srgbClr val="324A7A"/>
              </a:solidFill>
              <a:effectLst>
                <a:outerShdw blurRad="38100" dist="38100" dir="2700000" algn="tl">
                  <a:srgbClr val="000000">
                    <a:alpha val="43137"/>
                  </a:srgbClr>
                </a:outerShdw>
              </a:effectLst>
              <a:latin typeface="华文中宋" panose="02010600040101010101" pitchFamily="2" charset="-122"/>
              <a:ea typeface="华文中宋" panose="02010600040101010101" pitchFamily="2" charset="-122"/>
              <a:cs typeface="Times New Roman" pitchFamily="18" charset="0"/>
            </a:endParaRPr>
          </a:p>
        </p:txBody>
      </p:sp>
      <p:sp>
        <p:nvSpPr>
          <p:cNvPr id="5" name="文本框 4">
            <a:extLst>
              <a:ext uri="{FF2B5EF4-FFF2-40B4-BE49-F238E27FC236}">
                <a16:creationId xmlns:a16="http://schemas.microsoft.com/office/drawing/2014/main" id="{B6A8C212-19E0-46B4-A306-126CC8902DE8}"/>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750287175"/>
      </p:ext>
    </p:extLst>
  </p:cSld>
  <p:clrMapOvr>
    <a:masterClrMapping/>
  </p:clrMapOvr>
  <p:transition/>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0349D67A-43AD-4970-8CB1-093459F9BDCF}"/>
              </a:ext>
            </a:extLst>
          </p:cNvPr>
          <p:cNvPicPr>
            <a:picLocks noChangeAspect="1"/>
          </p:cNvPicPr>
          <p:nvPr/>
        </p:nvPicPr>
        <p:blipFill>
          <a:blip r:embed="rId3"/>
          <a:stretch>
            <a:fillRect/>
          </a:stretch>
        </p:blipFill>
        <p:spPr>
          <a:xfrm>
            <a:off x="983926" y="1988840"/>
            <a:ext cx="3671914" cy="4412593"/>
          </a:xfrm>
          <a:prstGeom prst="rect">
            <a:avLst/>
          </a:prstGeom>
        </p:spPr>
      </p:pic>
      <p:pic>
        <p:nvPicPr>
          <p:cNvPr id="4" name="图片 3">
            <a:extLst>
              <a:ext uri="{FF2B5EF4-FFF2-40B4-BE49-F238E27FC236}">
                <a16:creationId xmlns:a16="http://schemas.microsoft.com/office/drawing/2014/main" id="{F4AF982C-524A-484A-9D4E-5FFB6BC418D2}"/>
              </a:ext>
            </a:extLst>
          </p:cNvPr>
          <p:cNvPicPr>
            <a:picLocks noChangeAspect="1"/>
          </p:cNvPicPr>
          <p:nvPr/>
        </p:nvPicPr>
        <p:blipFill>
          <a:blip r:embed="rId4"/>
          <a:stretch>
            <a:fillRect/>
          </a:stretch>
        </p:blipFill>
        <p:spPr>
          <a:xfrm>
            <a:off x="4871865" y="2036707"/>
            <a:ext cx="1728192" cy="1935684"/>
          </a:xfrm>
          <a:prstGeom prst="rect">
            <a:avLst/>
          </a:prstGeom>
        </p:spPr>
      </p:pic>
      <p:sp>
        <p:nvSpPr>
          <p:cNvPr id="6" name="文本框 5">
            <a:extLst>
              <a:ext uri="{FF2B5EF4-FFF2-40B4-BE49-F238E27FC236}">
                <a16:creationId xmlns:a16="http://schemas.microsoft.com/office/drawing/2014/main" id="{DB4BD42D-5730-4721-9857-8154AB3B4AA1}"/>
              </a:ext>
            </a:extLst>
          </p:cNvPr>
          <p:cNvSpPr txBox="1"/>
          <p:nvPr/>
        </p:nvSpPr>
        <p:spPr>
          <a:xfrm>
            <a:off x="4727848" y="4010651"/>
            <a:ext cx="4536504" cy="1200329"/>
          </a:xfrm>
          <a:prstGeom prst="rect">
            <a:avLst/>
          </a:prstGeom>
          <a:noFill/>
        </p:spPr>
        <p:txBody>
          <a:bodyPr wrap="square" rtlCol="0">
            <a:spAutoFit/>
          </a:bodyPr>
          <a:lstStyle/>
          <a:p>
            <a:r>
              <a:rPr lang="zh-CN" altLang="en-US" dirty="0"/>
              <a:t>英国数学家布尔</a:t>
            </a:r>
            <a:r>
              <a:rPr lang="zh-CN" altLang="en-US" sz="2000" dirty="0"/>
              <a:t>（</a:t>
            </a:r>
            <a:r>
              <a:rPr lang="en-US" altLang="zh-CN" sz="2000" dirty="0" err="1"/>
              <a:t>G.Boole</a:t>
            </a:r>
            <a:r>
              <a:rPr lang="zh-CN" altLang="en-US" sz="2000" dirty="0"/>
              <a:t>）</a:t>
            </a:r>
            <a:endParaRPr lang="en-US" altLang="zh-CN" sz="2000" dirty="0"/>
          </a:p>
          <a:p>
            <a:r>
              <a:rPr lang="zh-CN" altLang="en-US" b="1" dirty="0">
                <a:latin typeface="楷体" panose="02010609060101010101" pitchFamily="49" charset="-122"/>
                <a:ea typeface="楷体" panose="02010609060101010101" pitchFamily="49" charset="-122"/>
              </a:rPr>
              <a:t>布尔用数学方法研究逻辑问题，成功地建立了逻辑演算</a:t>
            </a:r>
          </a:p>
        </p:txBody>
      </p:sp>
      <p:sp>
        <p:nvSpPr>
          <p:cNvPr id="15" name="任意多边形: 形状 14">
            <a:extLst>
              <a:ext uri="{FF2B5EF4-FFF2-40B4-BE49-F238E27FC236}">
                <a16:creationId xmlns:a16="http://schemas.microsoft.com/office/drawing/2014/main" id="{05446242-D24C-4B90-B05B-20F4E14CB535}"/>
              </a:ext>
            </a:extLst>
          </p:cNvPr>
          <p:cNvSpPr/>
          <p:nvPr/>
        </p:nvSpPr>
        <p:spPr bwMode="auto">
          <a:xfrm>
            <a:off x="8831809" y="2476566"/>
            <a:ext cx="2736304" cy="1440160"/>
          </a:xfrm>
          <a:custGeom>
            <a:avLst/>
            <a:gdLst>
              <a:gd name="connsiteX0" fmla="*/ 828092 w 2736304"/>
              <a:gd name="connsiteY0" fmla="*/ 0 h 1440160"/>
              <a:gd name="connsiteX1" fmla="*/ 1291086 w 2736304"/>
              <a:gd name="connsiteY1" fmla="*/ 122979 h 1440160"/>
              <a:gd name="connsiteX2" fmla="*/ 1368152 w 2736304"/>
              <a:gd name="connsiteY2" fmla="*/ 178270 h 1440160"/>
              <a:gd name="connsiteX3" fmla="*/ 1445218 w 2736304"/>
              <a:gd name="connsiteY3" fmla="*/ 122979 h 1440160"/>
              <a:gd name="connsiteX4" fmla="*/ 1908212 w 2736304"/>
              <a:gd name="connsiteY4" fmla="*/ 0 h 1440160"/>
              <a:gd name="connsiteX5" fmla="*/ 2736304 w 2736304"/>
              <a:gd name="connsiteY5" fmla="*/ 720080 h 1440160"/>
              <a:gd name="connsiteX6" fmla="*/ 1908212 w 2736304"/>
              <a:gd name="connsiteY6" fmla="*/ 1440160 h 1440160"/>
              <a:gd name="connsiteX7" fmla="*/ 1445218 w 2736304"/>
              <a:gd name="connsiteY7" fmla="*/ 1317182 h 1440160"/>
              <a:gd name="connsiteX8" fmla="*/ 1368152 w 2736304"/>
              <a:gd name="connsiteY8" fmla="*/ 1261890 h 1440160"/>
              <a:gd name="connsiteX9" fmla="*/ 1291086 w 2736304"/>
              <a:gd name="connsiteY9" fmla="*/ 1317182 h 1440160"/>
              <a:gd name="connsiteX10" fmla="*/ 828092 w 2736304"/>
              <a:gd name="connsiteY10" fmla="*/ 1440160 h 1440160"/>
              <a:gd name="connsiteX11" fmla="*/ 0 w 2736304"/>
              <a:gd name="connsiteY11" fmla="*/ 720080 h 1440160"/>
              <a:gd name="connsiteX12" fmla="*/ 828092 w 2736304"/>
              <a:gd name="connsiteY12" fmla="*/ 0 h 144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2736304" h="1440160">
                <a:moveTo>
                  <a:pt x="828092" y="0"/>
                </a:moveTo>
                <a:cubicBezTo>
                  <a:pt x="999596" y="0"/>
                  <a:pt x="1158922" y="45336"/>
                  <a:pt x="1291086" y="122979"/>
                </a:cubicBezTo>
                <a:lnTo>
                  <a:pt x="1368152" y="178270"/>
                </a:lnTo>
                <a:lnTo>
                  <a:pt x="1445218" y="122979"/>
                </a:lnTo>
                <a:cubicBezTo>
                  <a:pt x="1577382" y="45336"/>
                  <a:pt x="1736708" y="0"/>
                  <a:pt x="1908212" y="0"/>
                </a:cubicBezTo>
                <a:cubicBezTo>
                  <a:pt x="2365555" y="0"/>
                  <a:pt x="2736304" y="322391"/>
                  <a:pt x="2736304" y="720080"/>
                </a:cubicBezTo>
                <a:cubicBezTo>
                  <a:pt x="2736304" y="1117769"/>
                  <a:pt x="2365555" y="1440160"/>
                  <a:pt x="1908212" y="1440160"/>
                </a:cubicBezTo>
                <a:cubicBezTo>
                  <a:pt x="1736708" y="1440160"/>
                  <a:pt x="1577382" y="1394824"/>
                  <a:pt x="1445218" y="1317182"/>
                </a:cubicBezTo>
                <a:lnTo>
                  <a:pt x="1368152" y="1261890"/>
                </a:lnTo>
                <a:lnTo>
                  <a:pt x="1291086" y="1317182"/>
                </a:lnTo>
                <a:cubicBezTo>
                  <a:pt x="1158922" y="1394824"/>
                  <a:pt x="999596" y="1440160"/>
                  <a:pt x="828092" y="1440160"/>
                </a:cubicBezTo>
                <a:cubicBezTo>
                  <a:pt x="370749" y="1440160"/>
                  <a:pt x="0" y="1117769"/>
                  <a:pt x="0" y="720080"/>
                </a:cubicBezTo>
                <a:cubicBezTo>
                  <a:pt x="0" y="322391"/>
                  <a:pt x="370749" y="0"/>
                  <a:pt x="828092" y="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3" name="椭圆 12">
            <a:extLst>
              <a:ext uri="{FF2B5EF4-FFF2-40B4-BE49-F238E27FC236}">
                <a16:creationId xmlns:a16="http://schemas.microsoft.com/office/drawing/2014/main" id="{839878E5-6E55-4996-AF46-05F3968B5430}"/>
              </a:ext>
            </a:extLst>
          </p:cNvPr>
          <p:cNvSpPr/>
          <p:nvPr/>
        </p:nvSpPr>
        <p:spPr bwMode="auto">
          <a:xfrm>
            <a:off x="8760296" y="964398"/>
            <a:ext cx="1656184" cy="144016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4" name="椭圆 13">
            <a:extLst>
              <a:ext uri="{FF2B5EF4-FFF2-40B4-BE49-F238E27FC236}">
                <a16:creationId xmlns:a16="http://schemas.microsoft.com/office/drawing/2014/main" id="{FA1B42AF-B816-4E02-BA3C-09953249342B}"/>
              </a:ext>
            </a:extLst>
          </p:cNvPr>
          <p:cNvSpPr/>
          <p:nvPr/>
        </p:nvSpPr>
        <p:spPr bwMode="auto">
          <a:xfrm>
            <a:off x="9840416" y="964398"/>
            <a:ext cx="1656184" cy="1440160"/>
          </a:xfrm>
          <a:prstGeom prst="ellipse">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dirty="0">
              <a:ln>
                <a:noFill/>
              </a:ln>
              <a:solidFill>
                <a:schemeClr val="tx1"/>
              </a:solidFill>
              <a:effectLst/>
              <a:latin typeface="Times" charset="0"/>
              <a:ea typeface="Geneva" charset="0"/>
            </a:endParaRPr>
          </a:p>
        </p:txBody>
      </p:sp>
      <p:sp>
        <p:nvSpPr>
          <p:cNvPr id="18" name="任意多边形: 形状 17">
            <a:extLst>
              <a:ext uri="{FF2B5EF4-FFF2-40B4-BE49-F238E27FC236}">
                <a16:creationId xmlns:a16="http://schemas.microsoft.com/office/drawing/2014/main" id="{803CB29D-8A4A-439A-8B91-AD2E2AE9C170}"/>
              </a:ext>
            </a:extLst>
          </p:cNvPr>
          <p:cNvSpPr/>
          <p:nvPr/>
        </p:nvSpPr>
        <p:spPr bwMode="auto">
          <a:xfrm>
            <a:off x="9984432" y="5373216"/>
            <a:ext cx="576064" cy="1083620"/>
          </a:xfrm>
          <a:custGeom>
            <a:avLst/>
            <a:gdLst>
              <a:gd name="connsiteX0" fmla="*/ 288032 w 576064"/>
              <a:gd name="connsiteY0" fmla="*/ 0 h 1083620"/>
              <a:gd name="connsiteX1" fmla="*/ 333522 w 576064"/>
              <a:gd name="connsiteY1" fmla="*/ 32637 h 1083620"/>
              <a:gd name="connsiteX2" fmla="*/ 576064 w 576064"/>
              <a:gd name="connsiteY2" fmla="*/ 541810 h 1083620"/>
              <a:gd name="connsiteX3" fmla="*/ 333522 w 576064"/>
              <a:gd name="connsiteY3" fmla="*/ 1050984 h 1083620"/>
              <a:gd name="connsiteX4" fmla="*/ 288032 w 576064"/>
              <a:gd name="connsiteY4" fmla="*/ 1083620 h 1083620"/>
              <a:gd name="connsiteX5" fmla="*/ 242542 w 576064"/>
              <a:gd name="connsiteY5" fmla="*/ 1050984 h 1083620"/>
              <a:gd name="connsiteX6" fmla="*/ 0 w 576064"/>
              <a:gd name="connsiteY6" fmla="*/ 541810 h 1083620"/>
              <a:gd name="connsiteX7" fmla="*/ 242542 w 576064"/>
              <a:gd name="connsiteY7" fmla="*/ 32637 h 10836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76064" h="1083620">
                <a:moveTo>
                  <a:pt x="288032" y="0"/>
                </a:moveTo>
                <a:lnTo>
                  <a:pt x="333522" y="32637"/>
                </a:lnTo>
                <a:cubicBezTo>
                  <a:pt x="483377" y="162946"/>
                  <a:pt x="576064" y="342966"/>
                  <a:pt x="576064" y="541810"/>
                </a:cubicBezTo>
                <a:cubicBezTo>
                  <a:pt x="576064" y="740655"/>
                  <a:pt x="483377" y="920675"/>
                  <a:pt x="333522" y="1050984"/>
                </a:cubicBezTo>
                <a:lnTo>
                  <a:pt x="288032" y="1083620"/>
                </a:lnTo>
                <a:lnTo>
                  <a:pt x="242542" y="1050984"/>
                </a:lnTo>
                <a:cubicBezTo>
                  <a:pt x="92687" y="920675"/>
                  <a:pt x="0" y="740655"/>
                  <a:pt x="0" y="541810"/>
                </a:cubicBezTo>
                <a:cubicBezTo>
                  <a:pt x="0" y="342966"/>
                  <a:pt x="92687" y="162946"/>
                  <a:pt x="242542" y="32637"/>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21" name="任意多边形: 形状 20">
            <a:extLst>
              <a:ext uri="{FF2B5EF4-FFF2-40B4-BE49-F238E27FC236}">
                <a16:creationId xmlns:a16="http://schemas.microsoft.com/office/drawing/2014/main" id="{7444F185-8827-47CA-A0B7-C84545117A0A}"/>
              </a:ext>
            </a:extLst>
          </p:cNvPr>
          <p:cNvSpPr/>
          <p:nvPr/>
        </p:nvSpPr>
        <p:spPr bwMode="auto">
          <a:xfrm>
            <a:off x="8881545" y="4005064"/>
            <a:ext cx="1368152" cy="1440160"/>
          </a:xfrm>
          <a:custGeom>
            <a:avLst/>
            <a:gdLst>
              <a:gd name="connsiteX0" fmla="*/ 828092 w 1368152"/>
              <a:gd name="connsiteY0" fmla="*/ 0 h 1440160"/>
              <a:gd name="connsiteX1" fmla="*/ 1291086 w 1368152"/>
              <a:gd name="connsiteY1" fmla="*/ 122979 h 1440160"/>
              <a:gd name="connsiteX2" fmla="*/ 1368152 w 1368152"/>
              <a:gd name="connsiteY2" fmla="*/ 178270 h 1440160"/>
              <a:gd name="connsiteX3" fmla="*/ 1322662 w 1368152"/>
              <a:gd name="connsiteY3" fmla="*/ 210907 h 1440160"/>
              <a:gd name="connsiteX4" fmla="*/ 1080120 w 1368152"/>
              <a:gd name="connsiteY4" fmla="*/ 720080 h 1440160"/>
              <a:gd name="connsiteX5" fmla="*/ 1322662 w 1368152"/>
              <a:gd name="connsiteY5" fmla="*/ 1229254 h 1440160"/>
              <a:gd name="connsiteX6" fmla="*/ 1368152 w 1368152"/>
              <a:gd name="connsiteY6" fmla="*/ 1261890 h 1440160"/>
              <a:gd name="connsiteX7" fmla="*/ 1291086 w 1368152"/>
              <a:gd name="connsiteY7" fmla="*/ 1317182 h 1440160"/>
              <a:gd name="connsiteX8" fmla="*/ 828092 w 1368152"/>
              <a:gd name="connsiteY8" fmla="*/ 1440160 h 1440160"/>
              <a:gd name="connsiteX9" fmla="*/ 0 w 1368152"/>
              <a:gd name="connsiteY9" fmla="*/ 720080 h 1440160"/>
              <a:gd name="connsiteX10" fmla="*/ 828092 w 1368152"/>
              <a:gd name="connsiteY10" fmla="*/ 0 h 1440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368152" h="1440160">
                <a:moveTo>
                  <a:pt x="828092" y="0"/>
                </a:moveTo>
                <a:cubicBezTo>
                  <a:pt x="999596" y="0"/>
                  <a:pt x="1158922" y="45336"/>
                  <a:pt x="1291086" y="122979"/>
                </a:cubicBezTo>
                <a:lnTo>
                  <a:pt x="1368152" y="178270"/>
                </a:lnTo>
                <a:lnTo>
                  <a:pt x="1322662" y="210907"/>
                </a:lnTo>
                <a:cubicBezTo>
                  <a:pt x="1172807" y="341216"/>
                  <a:pt x="1080120" y="521236"/>
                  <a:pt x="1080120" y="720080"/>
                </a:cubicBezTo>
                <a:cubicBezTo>
                  <a:pt x="1080120" y="918925"/>
                  <a:pt x="1172807" y="1098945"/>
                  <a:pt x="1322662" y="1229254"/>
                </a:cubicBezTo>
                <a:lnTo>
                  <a:pt x="1368152" y="1261890"/>
                </a:lnTo>
                <a:lnTo>
                  <a:pt x="1291086" y="1317182"/>
                </a:lnTo>
                <a:cubicBezTo>
                  <a:pt x="1158922" y="1394824"/>
                  <a:pt x="999596" y="1440160"/>
                  <a:pt x="828092" y="1440160"/>
                </a:cubicBezTo>
                <a:cubicBezTo>
                  <a:pt x="370749" y="1440160"/>
                  <a:pt x="0" y="1117769"/>
                  <a:pt x="0" y="720080"/>
                </a:cubicBezTo>
                <a:cubicBezTo>
                  <a:pt x="0" y="322391"/>
                  <a:pt x="370749" y="0"/>
                  <a:pt x="828092" y="0"/>
                </a:cubicBezTo>
                <a:close/>
              </a:path>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6" name="文本框 15">
            <a:extLst>
              <a:ext uri="{FF2B5EF4-FFF2-40B4-BE49-F238E27FC236}">
                <a16:creationId xmlns:a16="http://schemas.microsoft.com/office/drawing/2014/main" id="{3C1F59DC-2D46-4E5C-B87B-D6C3A7A82EC3}"/>
              </a:ext>
            </a:extLst>
          </p:cNvPr>
          <p:cNvSpPr txBox="1"/>
          <p:nvPr/>
        </p:nvSpPr>
        <p:spPr>
          <a:xfrm>
            <a:off x="4696498" y="5157192"/>
            <a:ext cx="4639862" cy="1200329"/>
          </a:xfrm>
          <a:prstGeom prst="rect">
            <a:avLst/>
          </a:prstGeom>
          <a:noFill/>
        </p:spPr>
        <p:txBody>
          <a:bodyPr wrap="square" rtlCol="0">
            <a:spAutoFit/>
          </a:bodyPr>
          <a:lstStyle/>
          <a:p>
            <a:r>
              <a:rPr lang="zh-CN" altLang="en-US" dirty="0">
                <a:highlight>
                  <a:srgbClr val="FFFF00"/>
                </a:highlight>
                <a:latin typeface="楷体" panose="02010609060101010101" pitchFamily="49" charset="-122"/>
                <a:ea typeface="楷体" panose="02010609060101010101" pitchFamily="49" charset="-122"/>
              </a:rPr>
              <a:t>欧洲大陆著名的数学家蔑视地称它为没有数学意义的、哲学上稀奇古怪的东西</a:t>
            </a:r>
            <a:r>
              <a:rPr lang="zh-CN" altLang="en-US" dirty="0">
                <a:latin typeface="楷体" panose="02010609060101010101" pitchFamily="49" charset="-122"/>
                <a:ea typeface="楷体" panose="02010609060101010101" pitchFamily="49" charset="-122"/>
              </a:rPr>
              <a:t>。</a:t>
            </a:r>
          </a:p>
        </p:txBody>
      </p:sp>
      <p:sp>
        <p:nvSpPr>
          <p:cNvPr id="19" name="文本框 18">
            <a:extLst>
              <a:ext uri="{FF2B5EF4-FFF2-40B4-BE49-F238E27FC236}">
                <a16:creationId xmlns:a16="http://schemas.microsoft.com/office/drawing/2014/main" id="{D97EA344-2F50-4DCA-B4C4-9909C4A53AD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cxnSp>
        <p:nvCxnSpPr>
          <p:cNvPr id="17" name="直接连接符 16">
            <a:extLst>
              <a:ext uri="{FF2B5EF4-FFF2-40B4-BE49-F238E27FC236}">
                <a16:creationId xmlns:a16="http://schemas.microsoft.com/office/drawing/2014/main" id="{F278FAE8-2CE1-49C0-B3BC-554BE4865067}"/>
              </a:ext>
            </a:extLst>
          </p:cNvPr>
          <p:cNvCxnSpPr>
            <a:cxnSpLocks/>
          </p:cNvCxnSpPr>
          <p:nvPr/>
        </p:nvCxnSpPr>
        <p:spPr bwMode="auto">
          <a:xfrm>
            <a:off x="4799856" y="4437112"/>
            <a:ext cx="3960440" cy="0"/>
          </a:xfrm>
          <a:prstGeom prst="line">
            <a:avLst/>
          </a:prstGeom>
          <a:ln w="63500">
            <a:solidFill>
              <a:srgbClr val="C00000"/>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770945629"/>
      </p:ext>
    </p:extLst>
  </p:cSld>
  <p:clrMapOvr>
    <a:masterClrMapping/>
  </p:clrMapOvr>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700" name="Picture 8" descr="E:\厦门大学图片库\3.嘉庚建筑\05.jpg"/>
          <p:cNvPicPr>
            <a:picLocks noChangeAspect="1" noChangeArrowheads="1"/>
          </p:cNvPicPr>
          <p:nvPr/>
        </p:nvPicPr>
        <p:blipFill>
          <a:blip r:embed="rId3" cstate="print"/>
          <a:srcRect t="24818" b="15805"/>
          <a:stretch>
            <a:fillRect/>
          </a:stretch>
        </p:blipFill>
        <p:spPr bwMode="auto">
          <a:xfrm>
            <a:off x="0" y="4683128"/>
            <a:ext cx="12192000" cy="2174875"/>
          </a:xfrm>
          <a:prstGeom prst="rect">
            <a:avLst/>
          </a:prstGeom>
          <a:noFill/>
          <a:ln w="9525">
            <a:noFill/>
            <a:miter lim="800000"/>
            <a:headEnd/>
            <a:tailEnd/>
          </a:ln>
        </p:spPr>
      </p:pic>
      <p:sp>
        <p:nvSpPr>
          <p:cNvPr id="29698" name="标题 3"/>
          <p:cNvSpPr>
            <a:spLocks noGrp="1"/>
          </p:cNvSpPr>
          <p:nvPr>
            <p:ph type="ctrTitle" idx="4294967295"/>
          </p:nvPr>
        </p:nvSpPr>
        <p:spPr>
          <a:xfrm>
            <a:off x="119336" y="836712"/>
            <a:ext cx="11953328" cy="3846415"/>
          </a:xfrm>
          <a:prstGeom prst="rect">
            <a:avLst/>
          </a:prstGeom>
        </p:spPr>
        <p:txBody>
          <a:bodyPr lIns="91436" tIns="45718" rIns="91436" bIns="45718"/>
          <a:lstStyle/>
          <a:p>
            <a:pPr algn="ctr" eaLnBrk="1" hangingPunct="1"/>
            <a:br>
              <a:rPr lang="en-US" altLang="zh-CN" sz="8800" dirty="0">
                <a:latin typeface="Arial Black" panose="020B0A04020102020204" pitchFamily="34" charset="0"/>
                <a:ea typeface="华文中宋" panose="02010600040101010101" pitchFamily="2" charset="-122"/>
              </a:rPr>
            </a:br>
            <a:br>
              <a:rPr lang="en-US" altLang="zh-CN" sz="8800" dirty="0">
                <a:latin typeface="Arial Black" panose="020B0A04020102020204" pitchFamily="34" charset="0"/>
                <a:ea typeface="华文中宋" panose="02010600040101010101" pitchFamily="2" charset="-122"/>
              </a:rPr>
            </a:br>
            <a:br>
              <a:rPr lang="en-US" altLang="zh-CN" sz="8800" dirty="0">
                <a:latin typeface="Arial Black" panose="020B0A04020102020204" pitchFamily="34" charset="0"/>
                <a:ea typeface="华文中宋" panose="02010600040101010101" pitchFamily="2" charset="-122"/>
              </a:rPr>
            </a:br>
            <a:r>
              <a:rPr lang="zh-CN" altLang="en-US" sz="8800" dirty="0">
                <a:latin typeface="Arial Black" panose="020B0A04020102020204" pitchFamily="34" charset="0"/>
                <a:ea typeface="华文中宋" panose="02010600040101010101" pitchFamily="2" charset="-122"/>
              </a:rPr>
              <a:t>软件工程</a:t>
            </a:r>
            <a:r>
              <a:rPr lang="en-US" altLang="zh-CN" sz="8800" dirty="0">
                <a:latin typeface="Arial Black" panose="020B0A04020102020204" pitchFamily="34" charset="0"/>
                <a:ea typeface="华文中宋" panose="02010600040101010101" pitchFamily="2" charset="-122"/>
              </a:rPr>
              <a:t>50</a:t>
            </a:r>
            <a:r>
              <a:rPr lang="zh-CN" altLang="en-US" sz="8800" dirty="0">
                <a:latin typeface="Arial Black" panose="020B0A04020102020204" pitchFamily="34" charset="0"/>
                <a:ea typeface="华文中宋" panose="02010600040101010101" pitchFamily="2" charset="-122"/>
              </a:rPr>
              <a:t>年</a:t>
            </a:r>
            <a:endParaRPr lang="zh-CN" altLang="en-US" sz="6600" dirty="0">
              <a:latin typeface="Arial Black" panose="020B0A04020102020204" pitchFamily="34" charset="0"/>
              <a:ea typeface="华文中宋" panose="02010600040101010101" pitchFamily="2" charset="-122"/>
            </a:endParaRPr>
          </a:p>
        </p:txBody>
      </p:sp>
      <p:sp>
        <p:nvSpPr>
          <p:cNvPr id="2" name="矩形 1"/>
          <p:cNvSpPr/>
          <p:nvPr/>
        </p:nvSpPr>
        <p:spPr>
          <a:xfrm>
            <a:off x="8836005" y="3397106"/>
            <a:ext cx="3320132" cy="1323435"/>
          </a:xfrm>
          <a:prstGeom prst="rect">
            <a:avLst/>
          </a:prstGeom>
        </p:spPr>
        <p:txBody>
          <a:bodyPr wrap="none" lIns="91436" tIns="45718" rIns="91436" bIns="45718">
            <a:spAutoFit/>
          </a:bodyPr>
          <a:lstStyle/>
          <a:p>
            <a:pPr marL="0" indent="0" algn="r" eaLnBrk="1" fontAlgn="auto" hangingPunct="1">
              <a:spcAft>
                <a:spcPts val="0"/>
              </a:spcAft>
              <a:buFont typeface="Arial" panose="020B0604020202020204" pitchFamily="34" charset="0"/>
              <a:buNone/>
              <a:defRPr/>
            </a:pPr>
            <a:r>
              <a:rPr lang="zh-CN" altLang="en-US" sz="2000" b="1" dirty="0"/>
              <a:t>王备战</a:t>
            </a:r>
            <a:endParaRPr lang="en-US" altLang="zh-CN" sz="2000" b="1" dirty="0"/>
          </a:p>
          <a:p>
            <a:pPr algn="r" eaLnBrk="1" fontAlgn="auto" hangingPunct="1">
              <a:spcAft>
                <a:spcPts val="0"/>
              </a:spcAft>
              <a:defRPr/>
            </a:pPr>
            <a:r>
              <a:rPr lang="en-US" altLang="zh-CN" sz="2000" b="1" dirty="0"/>
              <a:t>13959238599(M)</a:t>
            </a:r>
            <a:endParaRPr lang="zh-CN" altLang="en-US" sz="2000" b="1" dirty="0"/>
          </a:p>
          <a:p>
            <a:pPr marL="0" indent="0" algn="r" eaLnBrk="1" fontAlgn="auto" hangingPunct="1">
              <a:spcAft>
                <a:spcPts val="0"/>
              </a:spcAft>
              <a:buFont typeface="Arial" panose="020B0604020202020204" pitchFamily="34" charset="0"/>
              <a:buNone/>
              <a:defRPr/>
            </a:pPr>
            <a:r>
              <a:rPr lang="en-US" altLang="zh-CN" sz="2000" b="1" dirty="0">
                <a:hlinkClick r:id="rId4"/>
              </a:rPr>
              <a:t>wangbz@xmu.edu.cn</a:t>
            </a:r>
            <a:endParaRPr lang="en-US" altLang="zh-CN" sz="2000" b="1" dirty="0"/>
          </a:p>
          <a:p>
            <a:pPr marL="0" indent="0" algn="r" eaLnBrk="1" fontAlgn="auto" hangingPunct="1">
              <a:spcAft>
                <a:spcPts val="0"/>
              </a:spcAft>
              <a:buFont typeface="Arial" panose="020B0604020202020204" pitchFamily="34" charset="0"/>
              <a:buNone/>
              <a:defRPr/>
            </a:pPr>
            <a:r>
              <a:rPr lang="zh-CN" altLang="en-US" sz="2000" b="1" dirty="0"/>
              <a:t>厦门大学海韵园行政楼</a:t>
            </a:r>
            <a:r>
              <a:rPr lang="en-US" altLang="zh-CN" sz="2000" b="1" dirty="0"/>
              <a:t>A506</a:t>
            </a:r>
          </a:p>
        </p:txBody>
      </p:sp>
    </p:spTree>
  </p:cSld>
  <p:clrMapOvr>
    <a:masterClrMapping/>
  </p:clrMapOvr>
  <p:transition>
    <p:fade thruBlk="1"/>
  </p:transition>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9" name="图片 8">
            <a:extLst>
              <a:ext uri="{FF2B5EF4-FFF2-40B4-BE49-F238E27FC236}">
                <a16:creationId xmlns:a16="http://schemas.microsoft.com/office/drawing/2014/main" id="{7B04A02A-4242-4404-A741-7E968EFEE72F}"/>
              </a:ext>
            </a:extLst>
          </p:cNvPr>
          <p:cNvPicPr>
            <a:picLocks noChangeAspect="1"/>
          </p:cNvPicPr>
          <p:nvPr/>
        </p:nvPicPr>
        <p:blipFill>
          <a:blip r:embed="rId3"/>
          <a:stretch>
            <a:fillRect/>
          </a:stretch>
        </p:blipFill>
        <p:spPr>
          <a:xfrm>
            <a:off x="6221767" y="1785685"/>
            <a:ext cx="2664296" cy="1486905"/>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2" name="图片 21">
            <a:extLst>
              <a:ext uri="{FF2B5EF4-FFF2-40B4-BE49-F238E27FC236}">
                <a16:creationId xmlns:a16="http://schemas.microsoft.com/office/drawing/2014/main" id="{611B9334-4346-4692-87CD-1EDD4B320FFC}"/>
              </a:ext>
            </a:extLst>
          </p:cNvPr>
          <p:cNvPicPr>
            <a:picLocks noChangeAspect="1"/>
          </p:cNvPicPr>
          <p:nvPr/>
        </p:nvPicPr>
        <p:blipFill>
          <a:blip r:embed="rId4"/>
          <a:stretch>
            <a:fillRect/>
          </a:stretch>
        </p:blipFill>
        <p:spPr>
          <a:xfrm>
            <a:off x="6235337" y="3424420"/>
            <a:ext cx="2634866" cy="1295190"/>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3" name="图片 22">
            <a:extLst>
              <a:ext uri="{FF2B5EF4-FFF2-40B4-BE49-F238E27FC236}">
                <a16:creationId xmlns:a16="http://schemas.microsoft.com/office/drawing/2014/main" id="{AB916E65-7453-4DED-A4D3-D6E3BC57BEC0}"/>
              </a:ext>
            </a:extLst>
          </p:cNvPr>
          <p:cNvPicPr>
            <a:picLocks noChangeAspect="1"/>
          </p:cNvPicPr>
          <p:nvPr/>
        </p:nvPicPr>
        <p:blipFill>
          <a:blip r:embed="rId5"/>
          <a:stretch>
            <a:fillRect/>
          </a:stretch>
        </p:blipFill>
        <p:spPr>
          <a:xfrm>
            <a:off x="6248106" y="5172976"/>
            <a:ext cx="2634866" cy="1099155"/>
          </a:xfrm>
          <a:prstGeom prst="rect">
            <a:avLst/>
          </a:prstGeom>
          <a:effectLst>
            <a:outerShdw blurRad="50800" dist="50800" dir="5400000" algn="ctr" rotWithShape="0">
              <a:schemeClr val="tx1"/>
            </a:outerShdw>
          </a:effectLst>
          <a:scene3d>
            <a:camera prst="orthographicFront"/>
            <a:lightRig rig="threePt" dir="t"/>
          </a:scene3d>
          <a:sp3d>
            <a:bevelT h="190500"/>
          </a:sp3d>
        </p:spPr>
      </p:pic>
      <p:pic>
        <p:nvPicPr>
          <p:cNvPr id="26" name="图片 25">
            <a:extLst>
              <a:ext uri="{FF2B5EF4-FFF2-40B4-BE49-F238E27FC236}">
                <a16:creationId xmlns:a16="http://schemas.microsoft.com/office/drawing/2014/main" id="{C60407DF-C0F7-4373-9572-9B77C81A6CD8}"/>
              </a:ext>
            </a:extLst>
          </p:cNvPr>
          <p:cNvPicPr>
            <a:picLocks noChangeAspect="1"/>
          </p:cNvPicPr>
          <p:nvPr/>
        </p:nvPicPr>
        <p:blipFill>
          <a:blip r:embed="rId6"/>
          <a:stretch>
            <a:fillRect/>
          </a:stretch>
        </p:blipFill>
        <p:spPr>
          <a:xfrm>
            <a:off x="1331692" y="1772674"/>
            <a:ext cx="3528392" cy="2207785"/>
          </a:xfrm>
          <a:prstGeom prst="rect">
            <a:avLst/>
          </a:prstGeom>
        </p:spPr>
      </p:pic>
      <p:pic>
        <p:nvPicPr>
          <p:cNvPr id="27" name="图片 26">
            <a:extLst>
              <a:ext uri="{FF2B5EF4-FFF2-40B4-BE49-F238E27FC236}">
                <a16:creationId xmlns:a16="http://schemas.microsoft.com/office/drawing/2014/main" id="{D6218D8D-6989-4793-A951-203B66AA38B9}"/>
              </a:ext>
            </a:extLst>
          </p:cNvPr>
          <p:cNvPicPr>
            <a:picLocks noChangeAspect="1"/>
          </p:cNvPicPr>
          <p:nvPr/>
        </p:nvPicPr>
        <p:blipFill>
          <a:blip r:embed="rId7"/>
          <a:stretch>
            <a:fillRect/>
          </a:stretch>
        </p:blipFill>
        <p:spPr>
          <a:xfrm>
            <a:off x="1318661" y="4192577"/>
            <a:ext cx="3553203" cy="2207785"/>
          </a:xfrm>
          <a:prstGeom prst="rect">
            <a:avLst/>
          </a:prstGeom>
        </p:spPr>
      </p:pic>
      <p:pic>
        <p:nvPicPr>
          <p:cNvPr id="28" name="图片 27">
            <a:extLst>
              <a:ext uri="{FF2B5EF4-FFF2-40B4-BE49-F238E27FC236}">
                <a16:creationId xmlns:a16="http://schemas.microsoft.com/office/drawing/2014/main" id="{C52E44F2-7C0A-45A8-978B-039AA59B5C95}"/>
              </a:ext>
            </a:extLst>
          </p:cNvPr>
          <p:cNvPicPr>
            <a:picLocks noChangeAspect="1"/>
          </p:cNvPicPr>
          <p:nvPr/>
        </p:nvPicPr>
        <p:blipFill>
          <a:blip r:embed="rId8"/>
          <a:stretch>
            <a:fillRect/>
          </a:stretch>
        </p:blipFill>
        <p:spPr>
          <a:xfrm>
            <a:off x="8996700" y="1797126"/>
            <a:ext cx="2719914" cy="1486905"/>
          </a:xfrm>
          <a:prstGeom prst="rect">
            <a:avLst/>
          </a:prstGeom>
        </p:spPr>
      </p:pic>
      <p:pic>
        <p:nvPicPr>
          <p:cNvPr id="29" name="图片 28">
            <a:extLst>
              <a:ext uri="{FF2B5EF4-FFF2-40B4-BE49-F238E27FC236}">
                <a16:creationId xmlns:a16="http://schemas.microsoft.com/office/drawing/2014/main" id="{24B8278C-409E-47D8-9486-93C1FCE5060E}"/>
              </a:ext>
            </a:extLst>
          </p:cNvPr>
          <p:cNvPicPr>
            <a:picLocks noChangeAspect="1"/>
          </p:cNvPicPr>
          <p:nvPr/>
        </p:nvPicPr>
        <p:blipFill>
          <a:blip r:embed="rId9"/>
          <a:stretch>
            <a:fillRect/>
          </a:stretch>
        </p:blipFill>
        <p:spPr>
          <a:xfrm>
            <a:off x="8988028" y="3429000"/>
            <a:ext cx="2764399" cy="1295191"/>
          </a:xfrm>
          <a:prstGeom prst="rect">
            <a:avLst/>
          </a:prstGeom>
        </p:spPr>
      </p:pic>
      <p:pic>
        <p:nvPicPr>
          <p:cNvPr id="30" name="图片 29">
            <a:extLst>
              <a:ext uri="{FF2B5EF4-FFF2-40B4-BE49-F238E27FC236}">
                <a16:creationId xmlns:a16="http://schemas.microsoft.com/office/drawing/2014/main" id="{86EB7E57-54DB-4C69-B939-3445ED6DECB4}"/>
              </a:ext>
            </a:extLst>
          </p:cNvPr>
          <p:cNvPicPr>
            <a:picLocks noChangeAspect="1"/>
          </p:cNvPicPr>
          <p:nvPr/>
        </p:nvPicPr>
        <p:blipFill>
          <a:blip r:embed="rId10"/>
          <a:stretch>
            <a:fillRect/>
          </a:stretch>
        </p:blipFill>
        <p:spPr>
          <a:xfrm>
            <a:off x="9030567" y="5172977"/>
            <a:ext cx="2764399" cy="1128430"/>
          </a:xfrm>
          <a:prstGeom prst="rect">
            <a:avLst/>
          </a:prstGeom>
        </p:spPr>
      </p:pic>
      <p:sp>
        <p:nvSpPr>
          <p:cNvPr id="13" name="文本框 12">
            <a:extLst>
              <a:ext uri="{FF2B5EF4-FFF2-40B4-BE49-F238E27FC236}">
                <a16:creationId xmlns:a16="http://schemas.microsoft.com/office/drawing/2014/main" id="{CEEA6469-8FDD-4D8B-8F52-E16FCE0A1704}"/>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37449495"/>
      </p:ext>
    </p:extLst>
  </p:cSld>
  <p:clrMapOvr>
    <a:masterClrMapping/>
  </p:clrMapOvr>
  <p:transition/>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964398"/>
            <a:ext cx="10945216" cy="547101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2"/>
            </a:pPr>
            <a:r>
              <a:rPr lang="zh-CN" altLang="en-US" sz="2400" kern="0" dirty="0">
                <a:latin typeface="Times New Roman" panose="02020603050405020304" pitchFamily="18" charset="0"/>
              </a:rPr>
              <a:t>逻辑上“数”是如何计算的？</a:t>
            </a:r>
            <a:endParaRPr lang="en-US" altLang="zh-CN" sz="2400" kern="0" dirty="0">
              <a:latin typeface="Times New Roman" panose="02020603050405020304" pitchFamily="18" charset="0"/>
            </a:endParaRPr>
          </a:p>
          <a:p>
            <a:pPr>
              <a:lnSpc>
                <a:spcPct val="200000"/>
              </a:lnSpc>
              <a:buFont typeface="Wingdings" panose="05000000000000000000" pitchFamily="2" charset="2"/>
              <a:buChar char="n"/>
            </a:pP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3A76F43A-749D-4A20-BC16-97D06A6800CB}"/>
              </a:ext>
            </a:extLst>
          </p:cNvPr>
          <p:cNvPicPr>
            <a:picLocks noChangeAspect="1"/>
          </p:cNvPicPr>
          <p:nvPr/>
        </p:nvPicPr>
        <p:blipFill>
          <a:blip r:embed="rId3"/>
          <a:stretch>
            <a:fillRect/>
          </a:stretch>
        </p:blipFill>
        <p:spPr>
          <a:xfrm>
            <a:off x="1703512" y="2348880"/>
            <a:ext cx="5400600" cy="3005159"/>
          </a:xfrm>
          <a:prstGeom prst="rect">
            <a:avLst/>
          </a:prstGeom>
        </p:spPr>
      </p:pic>
      <p:sp>
        <p:nvSpPr>
          <p:cNvPr id="10" name="AutoShape 4" descr="[公式]">
            <a:extLst>
              <a:ext uri="{FF2B5EF4-FFF2-40B4-BE49-F238E27FC236}">
                <a16:creationId xmlns:a16="http://schemas.microsoft.com/office/drawing/2014/main" id="{DD1825B5-1BB7-4CD7-8345-164810EF818A}"/>
              </a:ext>
            </a:extLst>
          </p:cNvPr>
          <p:cNvSpPr>
            <a:spLocks noChangeAspect="1" noChangeArrowheads="1"/>
          </p:cNvSpPr>
          <p:nvPr/>
        </p:nvSpPr>
        <p:spPr bwMode="auto">
          <a:xfrm>
            <a:off x="1235584" y="3253213"/>
            <a:ext cx="72008"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6" name="文本框 5">
            <a:extLst>
              <a:ext uri="{FF2B5EF4-FFF2-40B4-BE49-F238E27FC236}">
                <a16:creationId xmlns:a16="http://schemas.microsoft.com/office/drawing/2014/main" id="{01D1E275-6EE3-4084-B5EA-BB14D317E31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83737705"/>
      </p:ext>
    </p:extLst>
  </p:cSld>
  <p:clrMapOvr>
    <a:masterClrMapping/>
  </p:clrMapOvr>
  <p:transition/>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p:txBody>
      </p:sp>
      <p:sp>
        <p:nvSpPr>
          <p:cNvPr id="7" name="Rectangle 3">
            <a:extLst>
              <a:ext uri="{FF2B5EF4-FFF2-40B4-BE49-F238E27FC236}">
                <a16:creationId xmlns:a16="http://schemas.microsoft.com/office/drawing/2014/main" id="{30FA6025-F7D2-4074-B597-438D744E728A}"/>
              </a:ext>
            </a:extLst>
          </p:cNvPr>
          <p:cNvSpPr>
            <a:spLocks noChangeArrowheads="1"/>
          </p:cNvSpPr>
          <p:nvPr/>
        </p:nvSpPr>
        <p:spPr bwMode="auto">
          <a:xfrm>
            <a:off x="911424" y="2056273"/>
            <a:ext cx="5184576" cy="44319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a:defRPr>
                <a:solidFill>
                  <a:schemeClr val="tx1"/>
                </a:solidFill>
                <a:latin typeface="Arial" panose="020B0604020202020204" pitchFamily="34" charset="0"/>
              </a:defRPr>
            </a:lvl1pPr>
            <a:lvl2pPr marL="457200">
              <a:defRPr>
                <a:solidFill>
                  <a:schemeClr val="tx1"/>
                </a:solidFill>
                <a:latin typeface="Arial" panose="020B0604020202020204" pitchFamily="34" charset="0"/>
              </a:defRPr>
            </a:lvl2pPr>
            <a:lvl3pPr marL="914400">
              <a:defRPr>
                <a:solidFill>
                  <a:schemeClr val="tx1"/>
                </a:solidFill>
                <a:latin typeface="Arial" panose="020B0604020202020204" pitchFamily="34" charset="0"/>
              </a:defRPr>
            </a:lvl3pPr>
            <a:lvl4pPr marL="1371600">
              <a:defRPr>
                <a:solidFill>
                  <a:schemeClr val="tx1"/>
                </a:solidFill>
                <a:latin typeface="Arial" panose="020B0604020202020204" pitchFamily="34" charset="0"/>
              </a:defRPr>
            </a:lvl4pPr>
            <a:lvl5pPr marL="1828800">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285750" marR="0" lvl="0" indent="-285750" algn="l" defTabSz="914400" rtl="0" eaLnBrk="0" fontAlgn="base" latinLnBrk="0" hangingPunct="0">
              <a:lnSpc>
                <a:spcPct val="150000"/>
              </a:lnSpc>
              <a:spcBef>
                <a:spcPct val="0"/>
              </a:spcBef>
              <a:spcAft>
                <a:spcPct val="0"/>
              </a:spcAft>
              <a:buClrTx/>
              <a:buSzTx/>
              <a:buFont typeface="Wingdings" panose="05000000000000000000" pitchFamily="2" charset="2"/>
              <a:buChar char="n"/>
              <a:tabLst/>
            </a:pPr>
            <a:r>
              <a:rPr kumimoji="0" lang="zh-CN" altLang="zh-CN" sz="2000" b="0" i="0" u="none" strike="noStrike" cap="none" normalizeH="0" baseline="0" dirty="0">
                <a:ln>
                  <a:noFill/>
                </a:ln>
                <a:solidFill>
                  <a:srgbClr val="121212"/>
                </a:solidFill>
                <a:effectLst/>
                <a:latin typeface="华文中宋" panose="02010600040101010101" pitchFamily="2" charset="-122"/>
                <a:ea typeface="华文中宋" panose="02010600040101010101" pitchFamily="2" charset="-122"/>
              </a:rPr>
              <a:t>对于1位加法器，我们知道：</a:t>
            </a:r>
            <a:endParaRPr kumimoji="0" lang="en-US" altLang="zh-CN" sz="2000" b="0" i="0" u="none" strike="noStrike" cap="none" normalizeH="0" baseline="0" dirty="0">
              <a:ln>
                <a:noFill/>
              </a:ln>
              <a:solidFill>
                <a:srgbClr val="121212"/>
              </a:solidFill>
              <a:effectLst/>
              <a:latin typeface="华文中宋" panose="02010600040101010101" pitchFamily="2" charset="-122"/>
              <a:ea typeface="华文中宋" panose="02010600040101010101" pitchFamily="2" charset="-122"/>
            </a:endParaRPr>
          </a:p>
          <a:p>
            <a:pPr lvl="0">
              <a:lnSpc>
                <a:spcPct val="150000"/>
              </a:lnSpc>
            </a:pPr>
            <a:r>
              <a:rPr lang="en-US" altLang="zh-CN" dirty="0">
                <a:solidFill>
                  <a:srgbClr val="121212"/>
                </a:solidFill>
                <a:latin typeface="华文中宋" panose="02010600040101010101" pitchFamily="2" charset="-122"/>
                <a:ea typeface="华文中宋" panose="02010600040101010101" pitchFamily="2" charset="-122"/>
              </a:rPr>
              <a:t>    0+0=0      </a:t>
            </a:r>
            <a:r>
              <a:rPr lang="zh-CN" altLang="en-US" sz="2000" dirty="0">
                <a:solidFill>
                  <a:srgbClr val="121212"/>
                </a:solidFill>
                <a:latin typeface="华文中宋" panose="02010600040101010101" pitchFamily="2" charset="-122"/>
                <a:ea typeface="华文中宋" panose="02010600040101010101" pitchFamily="2" charset="-122"/>
              </a:rPr>
              <a:t>这样写也行</a:t>
            </a:r>
            <a:r>
              <a:rPr lang="zh-CN" altLang="en-US" sz="1800" dirty="0">
                <a:solidFill>
                  <a:srgbClr val="121212"/>
                </a:solidFill>
                <a:latin typeface="华文中宋" panose="02010600040101010101" pitchFamily="2" charset="-122"/>
                <a:ea typeface="华文中宋" panose="02010600040101010101" pitchFamily="2" charset="-122"/>
              </a:rPr>
              <a:t>：   </a:t>
            </a:r>
            <a:r>
              <a:rPr lang="en-US" altLang="zh-CN" sz="2000" dirty="0">
                <a:solidFill>
                  <a:srgbClr val="121212"/>
                </a:solidFill>
                <a:latin typeface="华文中宋" panose="02010600040101010101" pitchFamily="2" charset="-122"/>
                <a:ea typeface="华文中宋" panose="02010600040101010101" pitchFamily="2" charset="-122"/>
              </a:rPr>
              <a:t> </a:t>
            </a:r>
            <a:r>
              <a:rPr lang="en-US" altLang="zh-CN" dirty="0">
                <a:solidFill>
                  <a:srgbClr val="121212"/>
                </a:solidFill>
                <a:latin typeface="华文中宋" panose="02010600040101010101" pitchFamily="2" charset="-122"/>
                <a:ea typeface="华文中宋" panose="02010600040101010101" pitchFamily="2" charset="-122"/>
              </a:rPr>
              <a:t>0+0=00</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0+1=1                         0+1=01</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1+0=1                         1+0=01</a:t>
            </a:r>
          </a:p>
          <a:p>
            <a:pPr>
              <a:lnSpc>
                <a:spcPct val="150000"/>
              </a:lnSpc>
            </a:pPr>
            <a:r>
              <a:rPr lang="en-US" altLang="zh-CN" dirty="0">
                <a:solidFill>
                  <a:srgbClr val="121212"/>
                </a:solidFill>
                <a:latin typeface="华文中宋" panose="02010600040101010101" pitchFamily="2" charset="-122"/>
                <a:ea typeface="华文中宋" panose="02010600040101010101" pitchFamily="2" charset="-122"/>
              </a:rPr>
              <a:t>    1+1=10                       1+1=10</a:t>
            </a:r>
          </a:p>
          <a:p>
            <a:pPr marL="285750" lvl="0" indent="-285750">
              <a:lnSpc>
                <a:spcPct val="150000"/>
              </a:lnSpc>
              <a:buFont typeface="Wingdings" panose="05000000000000000000" pitchFamily="2" charset="2"/>
              <a:buChar char="n"/>
            </a:pPr>
            <a:r>
              <a:rPr lang="zh-CN" altLang="en-US" sz="2000" dirty="0">
                <a:solidFill>
                  <a:srgbClr val="121212"/>
                </a:solidFill>
                <a:latin typeface="华文中宋" panose="02010600040101010101" pitchFamily="2" charset="-122"/>
                <a:ea typeface="华文中宋" panose="02010600040101010101" pitchFamily="2" charset="-122"/>
              </a:rPr>
              <a:t>我们把上述语法用逻辑门电路来实现</a:t>
            </a:r>
            <a:r>
              <a:rPr lang="en-US" altLang="zh-CN" sz="2000" dirty="0">
                <a:solidFill>
                  <a:srgbClr val="121212"/>
                </a:solidFill>
                <a:latin typeface="华文中宋" panose="02010600040101010101" pitchFamily="2" charset="-122"/>
                <a:ea typeface="华文中宋" panose="02010600040101010101" pitchFamily="2" charset="-122"/>
              </a:rPr>
              <a:t>:</a:t>
            </a:r>
          </a:p>
          <a:p>
            <a:pPr marL="742950" lvl="1" indent="-285750">
              <a:lnSpc>
                <a:spcPct val="150000"/>
              </a:lnSpc>
              <a:buFont typeface="Wingdings" panose="05000000000000000000" pitchFamily="2" charset="2"/>
              <a:buChar char="n"/>
            </a:pPr>
            <a:r>
              <a:rPr lang="zh-CN" altLang="en-US" sz="2000" dirty="0">
                <a:solidFill>
                  <a:srgbClr val="FF0000"/>
                </a:solidFill>
                <a:latin typeface="华文中宋" panose="02010600040101010101" pitchFamily="2" charset="-122"/>
                <a:ea typeface="华文中宋" panose="02010600040101010101" pitchFamily="2" charset="-122"/>
              </a:rPr>
              <a:t>本位的和：</a:t>
            </a:r>
            <a:r>
              <a:rPr lang="zh-CN" altLang="en-US" sz="2000" dirty="0">
                <a:solidFill>
                  <a:srgbClr val="121212"/>
                </a:solidFill>
                <a:latin typeface="华文中宋" panose="02010600040101010101" pitchFamily="2" charset="-122"/>
                <a:ea typeface="华文中宋" panose="02010600040101010101" pitchFamily="2" charset="-122"/>
              </a:rPr>
              <a:t>一个异或门</a:t>
            </a:r>
            <a:endParaRPr lang="en-US" altLang="zh-CN" sz="2000" dirty="0">
              <a:solidFill>
                <a:srgbClr val="121212"/>
              </a:solidFill>
              <a:latin typeface="华文中宋" panose="02010600040101010101" pitchFamily="2" charset="-122"/>
              <a:ea typeface="华文中宋" panose="02010600040101010101" pitchFamily="2" charset="-122"/>
            </a:endParaRPr>
          </a:p>
          <a:p>
            <a:pPr marL="742950" lvl="1" indent="-285750">
              <a:lnSpc>
                <a:spcPct val="150000"/>
              </a:lnSpc>
              <a:buFont typeface="Wingdings" panose="05000000000000000000" pitchFamily="2" charset="2"/>
              <a:buChar char="n"/>
            </a:pPr>
            <a:r>
              <a:rPr lang="zh-CN" altLang="en-US" sz="2000" dirty="0">
                <a:solidFill>
                  <a:srgbClr val="FF0000"/>
                </a:solidFill>
                <a:latin typeface="华文中宋" panose="02010600040101010101" pitchFamily="2" charset="-122"/>
                <a:ea typeface="华文中宋" panose="02010600040101010101" pitchFamily="2" charset="-122"/>
              </a:rPr>
              <a:t>进位：</a:t>
            </a:r>
            <a:r>
              <a:rPr lang="zh-CN" altLang="en-US" sz="2000" dirty="0">
                <a:solidFill>
                  <a:srgbClr val="121212"/>
                </a:solidFill>
                <a:latin typeface="华文中宋" panose="02010600040101010101" pitchFamily="2" charset="-122"/>
                <a:ea typeface="华文中宋" panose="02010600040101010101" pitchFamily="2" charset="-122"/>
              </a:rPr>
              <a:t>一个与门</a:t>
            </a:r>
            <a:endParaRPr lang="en-US" altLang="zh-CN" sz="2000" dirty="0">
              <a:solidFill>
                <a:srgbClr val="FF0000"/>
              </a:solidFill>
              <a:latin typeface="华文中宋" panose="02010600040101010101" pitchFamily="2" charset="-122"/>
              <a:ea typeface="华文中宋" panose="02010600040101010101" pitchFamily="2" charset="-122"/>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1800" b="0" i="0" u="none" strike="noStrike" cap="none" normalizeH="0" baseline="0" dirty="0">
                <a:ln>
                  <a:noFill/>
                </a:ln>
                <a:solidFill>
                  <a:srgbClr val="121212"/>
                </a:solidFill>
                <a:effectLst/>
                <a:latin typeface="Arial" panose="020B0604020202020204" pitchFamily="34" charset="0"/>
                <a:ea typeface="-apple-system"/>
              </a:rPr>
              <a:t>  </a:t>
            </a:r>
            <a:endParaRPr kumimoji="0" lang="zh-CN" altLang="zh-CN" sz="1900" b="0" i="0" u="none" strike="noStrike" cap="none" normalizeH="0" baseline="0" dirty="0">
              <a:ln>
                <a:noFill/>
              </a:ln>
              <a:solidFill>
                <a:srgbClr val="121212"/>
              </a:solidFill>
              <a:effectLst/>
              <a:latin typeface="Arial" panose="020B0604020202020204" pitchFamily="34" charset="0"/>
              <a:ea typeface="-apple-system"/>
            </a:endParaRPr>
          </a:p>
        </p:txBody>
      </p:sp>
      <p:pic>
        <p:nvPicPr>
          <p:cNvPr id="8" name="图片 7">
            <a:extLst>
              <a:ext uri="{FF2B5EF4-FFF2-40B4-BE49-F238E27FC236}">
                <a16:creationId xmlns:a16="http://schemas.microsoft.com/office/drawing/2014/main" id="{659DF8F9-B11A-482B-AA82-1113ADBA58EB}"/>
              </a:ext>
            </a:extLst>
          </p:cNvPr>
          <p:cNvPicPr>
            <a:picLocks noChangeAspect="1"/>
          </p:cNvPicPr>
          <p:nvPr/>
        </p:nvPicPr>
        <p:blipFill>
          <a:blip r:embed="rId3"/>
          <a:stretch>
            <a:fillRect/>
          </a:stretch>
        </p:blipFill>
        <p:spPr>
          <a:xfrm>
            <a:off x="6816080" y="1273680"/>
            <a:ext cx="4464496" cy="2443351"/>
          </a:xfrm>
          <a:prstGeom prst="rect">
            <a:avLst/>
          </a:prstGeom>
        </p:spPr>
      </p:pic>
      <p:pic>
        <p:nvPicPr>
          <p:cNvPr id="10" name="图片 9">
            <a:extLst>
              <a:ext uri="{FF2B5EF4-FFF2-40B4-BE49-F238E27FC236}">
                <a16:creationId xmlns:a16="http://schemas.microsoft.com/office/drawing/2014/main" id="{5ABED72F-68E4-4401-9A37-7838312AB1AF}"/>
              </a:ext>
            </a:extLst>
          </p:cNvPr>
          <p:cNvPicPr>
            <a:picLocks noChangeAspect="1"/>
          </p:cNvPicPr>
          <p:nvPr/>
        </p:nvPicPr>
        <p:blipFill>
          <a:blip r:embed="rId4"/>
          <a:stretch>
            <a:fillRect/>
          </a:stretch>
        </p:blipFill>
        <p:spPr>
          <a:xfrm>
            <a:off x="6620046" y="4149080"/>
            <a:ext cx="4905375" cy="2628900"/>
          </a:xfrm>
          <a:prstGeom prst="rect">
            <a:avLst/>
          </a:prstGeom>
        </p:spPr>
      </p:pic>
      <p:cxnSp>
        <p:nvCxnSpPr>
          <p:cNvPr id="13" name="直接连接符 12">
            <a:extLst>
              <a:ext uri="{FF2B5EF4-FFF2-40B4-BE49-F238E27FC236}">
                <a16:creationId xmlns:a16="http://schemas.microsoft.com/office/drawing/2014/main" id="{93A1E825-FBE2-48E5-AD13-65C97AFFD6FE}"/>
              </a:ext>
            </a:extLst>
          </p:cNvPr>
          <p:cNvCxnSpPr>
            <a:cxnSpLocks/>
          </p:cNvCxnSpPr>
          <p:nvPr/>
        </p:nvCxnSpPr>
        <p:spPr bwMode="auto">
          <a:xfrm>
            <a:off x="2639616" y="2308642"/>
            <a:ext cx="0" cy="1912446"/>
          </a:xfrm>
          <a:prstGeom prst="line">
            <a:avLst/>
          </a:prstGeom>
          <a:ln w="28575" cap="flat" cmpd="sng" algn="ctr">
            <a:solidFill>
              <a:schemeClr val="accent2"/>
            </a:solidFill>
            <a:prstDash val="dash"/>
            <a:round/>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cxnSp>
        <p:nvCxnSpPr>
          <p:cNvPr id="14" name="直接连接符 13">
            <a:extLst>
              <a:ext uri="{FF2B5EF4-FFF2-40B4-BE49-F238E27FC236}">
                <a16:creationId xmlns:a16="http://schemas.microsoft.com/office/drawing/2014/main" id="{6018F5A3-AAE4-42C7-A3BC-164EA06979E9}"/>
              </a:ext>
            </a:extLst>
          </p:cNvPr>
          <p:cNvCxnSpPr>
            <a:cxnSpLocks/>
          </p:cNvCxnSpPr>
          <p:nvPr/>
        </p:nvCxnSpPr>
        <p:spPr bwMode="auto">
          <a:xfrm>
            <a:off x="4511824" y="2308642"/>
            <a:ext cx="0" cy="1912446"/>
          </a:xfrm>
          <a:prstGeom prst="line">
            <a:avLst/>
          </a:prstGeom>
          <a:ln w="28575" cap="flat" cmpd="sng" algn="ctr">
            <a:solidFill>
              <a:schemeClr val="accent6"/>
            </a:solidFill>
            <a:prstDash val="dash"/>
            <a:round/>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0">
            <a:scrgbClr r="0" g="0" b="0"/>
          </a:lnRef>
          <a:fillRef idx="0">
            <a:scrgbClr r="0" g="0" b="0"/>
          </a:fillRef>
          <a:effectRef idx="0">
            <a:scrgbClr r="0" g="0" b="0"/>
          </a:effectRef>
          <a:fontRef idx="minor">
            <a:schemeClr val="tx1"/>
          </a:fontRef>
        </p:style>
      </p:cxnSp>
      <p:sp>
        <p:nvSpPr>
          <p:cNvPr id="17" name="箭头: 下 16">
            <a:extLst>
              <a:ext uri="{FF2B5EF4-FFF2-40B4-BE49-F238E27FC236}">
                <a16:creationId xmlns:a16="http://schemas.microsoft.com/office/drawing/2014/main" id="{A2941ED9-F238-425B-9B74-A0F7BDAE2D85}"/>
              </a:ext>
            </a:extLst>
          </p:cNvPr>
          <p:cNvSpPr/>
          <p:nvPr/>
        </p:nvSpPr>
        <p:spPr bwMode="auto">
          <a:xfrm>
            <a:off x="8587252" y="3744176"/>
            <a:ext cx="1080120" cy="577730"/>
          </a:xfrm>
          <a:prstGeom prst="down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8" name="文本框 17">
            <a:extLst>
              <a:ext uri="{FF2B5EF4-FFF2-40B4-BE49-F238E27FC236}">
                <a16:creationId xmlns:a16="http://schemas.microsoft.com/office/drawing/2014/main" id="{63743EF0-C92E-416E-8C20-035A286517F0}"/>
              </a:ext>
            </a:extLst>
          </p:cNvPr>
          <p:cNvSpPr txBox="1"/>
          <p:nvPr/>
        </p:nvSpPr>
        <p:spPr>
          <a:xfrm>
            <a:off x="8400256" y="3821261"/>
            <a:ext cx="1829686" cy="461665"/>
          </a:xfrm>
          <a:prstGeom prst="rect">
            <a:avLst/>
          </a:prstGeom>
          <a:noFill/>
        </p:spPr>
        <p:txBody>
          <a:bodyPr wrap="square" rtlCol="0">
            <a:spAutoFit/>
          </a:bodyPr>
          <a:lstStyle/>
          <a:p>
            <a:r>
              <a:rPr lang="zh-CN" altLang="en-US" dirty="0"/>
              <a:t>抽象表示为</a:t>
            </a:r>
          </a:p>
        </p:txBody>
      </p:sp>
      <p:sp>
        <p:nvSpPr>
          <p:cNvPr id="11" name="文本框 10">
            <a:extLst>
              <a:ext uri="{FF2B5EF4-FFF2-40B4-BE49-F238E27FC236}">
                <a16:creationId xmlns:a16="http://schemas.microsoft.com/office/drawing/2014/main" id="{9A4BC1ED-0AA5-4D54-A74B-5E4AF80D24B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927912111"/>
      </p:ext>
    </p:extLst>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p:txBody>
      </p:sp>
      <p:pic>
        <p:nvPicPr>
          <p:cNvPr id="5" name="图片 4">
            <a:extLst>
              <a:ext uri="{FF2B5EF4-FFF2-40B4-BE49-F238E27FC236}">
                <a16:creationId xmlns:a16="http://schemas.microsoft.com/office/drawing/2014/main" id="{D451C752-3784-48D1-998E-631EB6122327}"/>
              </a:ext>
            </a:extLst>
          </p:cNvPr>
          <p:cNvPicPr>
            <a:picLocks noChangeAspect="1"/>
          </p:cNvPicPr>
          <p:nvPr/>
        </p:nvPicPr>
        <p:blipFill>
          <a:blip r:embed="rId3"/>
          <a:stretch>
            <a:fillRect/>
          </a:stretch>
        </p:blipFill>
        <p:spPr>
          <a:xfrm>
            <a:off x="695400" y="1916832"/>
            <a:ext cx="10801200" cy="3888432"/>
          </a:xfrm>
          <a:prstGeom prst="rect">
            <a:avLst/>
          </a:prstGeom>
        </p:spPr>
      </p:pic>
      <p:sp>
        <p:nvSpPr>
          <p:cNvPr id="6" name="文本框 5">
            <a:extLst>
              <a:ext uri="{FF2B5EF4-FFF2-40B4-BE49-F238E27FC236}">
                <a16:creationId xmlns:a16="http://schemas.microsoft.com/office/drawing/2014/main" id="{1E7A1EC6-6AFB-4D1C-AEFA-7E7F6281CB7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06374433"/>
      </p:ext>
    </p:extLst>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20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a:p>
            <a:pPr lvl="1">
              <a:lnSpc>
                <a:spcPct val="200000"/>
              </a:lnSpc>
              <a:buFont typeface="Wingdings" panose="05000000000000000000" pitchFamily="2" charset="2"/>
              <a:buChar char="n"/>
            </a:pPr>
            <a:r>
              <a:rPr lang="zh-CN" altLang="en-US" sz="2800" kern="0" dirty="0">
                <a:latin typeface="Times New Roman" panose="02020603050405020304" pitchFamily="18" charset="0"/>
              </a:rPr>
              <a:t>全加器</a:t>
            </a:r>
            <a:endParaRPr lang="en-US" altLang="zh-CN" sz="2800" kern="0" dirty="0">
              <a:latin typeface="Times New Roman" panose="02020603050405020304" pitchFamily="18" charset="0"/>
            </a:endParaRPr>
          </a:p>
        </p:txBody>
      </p:sp>
      <p:pic>
        <p:nvPicPr>
          <p:cNvPr id="2" name="图片 1">
            <a:extLst>
              <a:ext uri="{FF2B5EF4-FFF2-40B4-BE49-F238E27FC236}">
                <a16:creationId xmlns:a16="http://schemas.microsoft.com/office/drawing/2014/main" id="{9A8D9DC3-0BB8-4F49-8C4B-864F4824A1C5}"/>
              </a:ext>
            </a:extLst>
          </p:cNvPr>
          <p:cNvPicPr>
            <a:picLocks noChangeAspect="1"/>
          </p:cNvPicPr>
          <p:nvPr/>
        </p:nvPicPr>
        <p:blipFill>
          <a:blip r:embed="rId3"/>
          <a:stretch>
            <a:fillRect/>
          </a:stretch>
        </p:blipFill>
        <p:spPr>
          <a:xfrm>
            <a:off x="2416330" y="1926423"/>
            <a:ext cx="6816080" cy="2520280"/>
          </a:xfrm>
          <a:prstGeom prst="rect">
            <a:avLst/>
          </a:prstGeom>
        </p:spPr>
      </p:pic>
      <p:pic>
        <p:nvPicPr>
          <p:cNvPr id="4" name="图片 3">
            <a:extLst>
              <a:ext uri="{FF2B5EF4-FFF2-40B4-BE49-F238E27FC236}">
                <a16:creationId xmlns:a16="http://schemas.microsoft.com/office/drawing/2014/main" id="{7C30BC0C-6F80-4AE6-983F-88C93D4BAB8F}"/>
              </a:ext>
            </a:extLst>
          </p:cNvPr>
          <p:cNvPicPr>
            <a:picLocks noChangeAspect="1"/>
          </p:cNvPicPr>
          <p:nvPr/>
        </p:nvPicPr>
        <p:blipFill>
          <a:blip r:embed="rId4"/>
          <a:stretch>
            <a:fillRect/>
          </a:stretch>
        </p:blipFill>
        <p:spPr>
          <a:xfrm>
            <a:off x="2788438" y="4286307"/>
            <a:ext cx="5691229" cy="2149105"/>
          </a:xfrm>
          <a:prstGeom prst="rect">
            <a:avLst/>
          </a:prstGeom>
        </p:spPr>
      </p:pic>
      <p:sp>
        <p:nvSpPr>
          <p:cNvPr id="6" name="箭头: 直角双向 5">
            <a:extLst>
              <a:ext uri="{FF2B5EF4-FFF2-40B4-BE49-F238E27FC236}">
                <a16:creationId xmlns:a16="http://schemas.microsoft.com/office/drawing/2014/main" id="{EE8D21E7-8AC5-4F99-8E09-0DA471EC54E9}"/>
              </a:ext>
            </a:extLst>
          </p:cNvPr>
          <p:cNvSpPr/>
          <p:nvPr/>
        </p:nvSpPr>
        <p:spPr bwMode="auto">
          <a:xfrm flipH="1">
            <a:off x="2077402" y="3286022"/>
            <a:ext cx="792088" cy="2377930"/>
          </a:xfrm>
          <a:prstGeom prst="leftUpArrow">
            <a:avLst/>
          </a:pr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8" name="文本框 7">
            <a:extLst>
              <a:ext uri="{FF2B5EF4-FFF2-40B4-BE49-F238E27FC236}">
                <a16:creationId xmlns:a16="http://schemas.microsoft.com/office/drawing/2014/main" id="{F23198D5-5E8F-4D03-B1FF-57863515A5BC}"/>
              </a:ext>
            </a:extLst>
          </p:cNvPr>
          <p:cNvSpPr txBox="1"/>
          <p:nvPr/>
        </p:nvSpPr>
        <p:spPr>
          <a:xfrm>
            <a:off x="1477823" y="4286307"/>
            <a:ext cx="1593841" cy="400110"/>
          </a:xfrm>
          <a:prstGeom prst="rect">
            <a:avLst/>
          </a:prstGeom>
          <a:noFill/>
        </p:spPr>
        <p:txBody>
          <a:bodyPr wrap="square" rtlCol="0">
            <a:spAutoFit/>
          </a:bodyPr>
          <a:lstStyle/>
          <a:p>
            <a:r>
              <a:rPr lang="zh-CN" altLang="en-US" sz="2000" dirty="0">
                <a:latin typeface="华文中宋" panose="02010600040101010101" pitchFamily="2" charset="-122"/>
                <a:ea typeface="华文中宋" panose="02010600040101010101" pitchFamily="2" charset="-122"/>
              </a:rPr>
              <a:t>抽象表示为</a:t>
            </a:r>
          </a:p>
        </p:txBody>
      </p:sp>
      <p:pic>
        <p:nvPicPr>
          <p:cNvPr id="9" name="图片 8">
            <a:extLst>
              <a:ext uri="{FF2B5EF4-FFF2-40B4-BE49-F238E27FC236}">
                <a16:creationId xmlns:a16="http://schemas.microsoft.com/office/drawing/2014/main" id="{9F3B9201-FCE6-47D5-AB0F-7383DA6BCF4B}"/>
              </a:ext>
            </a:extLst>
          </p:cNvPr>
          <p:cNvPicPr>
            <a:picLocks noChangeAspect="1"/>
          </p:cNvPicPr>
          <p:nvPr/>
        </p:nvPicPr>
        <p:blipFill>
          <a:blip r:embed="rId5"/>
          <a:stretch>
            <a:fillRect/>
          </a:stretch>
        </p:blipFill>
        <p:spPr>
          <a:xfrm>
            <a:off x="9379369" y="1052736"/>
            <a:ext cx="2621287" cy="5544615"/>
          </a:xfrm>
          <a:prstGeom prst="rect">
            <a:avLst/>
          </a:prstGeom>
        </p:spPr>
      </p:pic>
      <p:cxnSp>
        <p:nvCxnSpPr>
          <p:cNvPr id="10" name="直接连接符 9">
            <a:extLst>
              <a:ext uri="{FF2B5EF4-FFF2-40B4-BE49-F238E27FC236}">
                <a16:creationId xmlns:a16="http://schemas.microsoft.com/office/drawing/2014/main" id="{21586D30-12D7-4177-B54E-207683A856B7}"/>
              </a:ext>
            </a:extLst>
          </p:cNvPr>
          <p:cNvCxnSpPr/>
          <p:nvPr/>
        </p:nvCxnSpPr>
        <p:spPr bwMode="auto">
          <a:xfrm>
            <a:off x="9264352" y="926138"/>
            <a:ext cx="0" cy="5600075"/>
          </a:xfrm>
          <a:prstGeom prst="line">
            <a:avLst/>
          </a:prstGeom>
          <a:solidFill>
            <a:schemeClr val="accent1"/>
          </a:solidFill>
          <a:ln w="25400" cap="flat" cmpd="sng" algn="ctr">
            <a:solidFill>
              <a:srgbClr val="C0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文本框 10">
            <a:extLst>
              <a:ext uri="{FF2B5EF4-FFF2-40B4-BE49-F238E27FC236}">
                <a16:creationId xmlns:a16="http://schemas.microsoft.com/office/drawing/2014/main" id="{F6C68587-A58D-4721-8BE9-3DA95E5A8F9F}"/>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8822466"/>
      </p:ext>
    </p:extLst>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514350" indent="-514350">
              <a:lnSpc>
                <a:spcPct val="150000"/>
              </a:lnSpc>
              <a:buFont typeface="+mj-ea"/>
              <a:buAutoNum type="circleNumDbPlain" startAt="3"/>
            </a:pPr>
            <a:r>
              <a:rPr lang="zh-CN" altLang="en-US" sz="2400" kern="0" dirty="0">
                <a:latin typeface="Times New Roman" panose="02020603050405020304" pitchFamily="18" charset="0"/>
              </a:rPr>
              <a:t>物理上如何实现计算的？</a:t>
            </a:r>
            <a:endParaRPr lang="en-US" altLang="zh-CN" sz="2400" kern="0" dirty="0">
              <a:latin typeface="Times New Roman" panose="02020603050405020304" pitchFamily="18" charset="0"/>
            </a:endParaRPr>
          </a:p>
          <a:p>
            <a:pPr marL="261922" lvl="1" indent="0">
              <a:lnSpc>
                <a:spcPct val="150000"/>
              </a:lnSpc>
              <a:buNone/>
            </a:pPr>
            <a:r>
              <a:rPr lang="zh-CN" altLang="en-US" kern="0" dirty="0">
                <a:latin typeface="Times New Roman" panose="02020603050405020304" pitchFamily="18" charset="0"/>
              </a:rPr>
              <a:t>    加法问题解决了（</a:t>
            </a:r>
            <a:r>
              <a:rPr lang="zh-CN" altLang="en-US" kern="0" dirty="0">
                <a:highlight>
                  <a:srgbClr val="FFFF00"/>
                </a:highlight>
                <a:latin typeface="Times New Roman" panose="02020603050405020304" pitchFamily="18" charset="0"/>
              </a:rPr>
              <a:t>减法解决了？</a:t>
            </a:r>
            <a:r>
              <a:rPr lang="zh-CN" altLang="en-US" kern="0" dirty="0">
                <a:latin typeface="Times New Roman" panose="02020603050405020304" pitchFamily="18" charset="0"/>
              </a:rPr>
              <a:t>），除法乘法呢？</a:t>
            </a:r>
            <a:endParaRPr lang="en-US" altLang="zh-CN" kern="0" dirty="0">
              <a:latin typeface="Times New Roman" panose="02020603050405020304" pitchFamily="18" charset="0"/>
            </a:endParaRPr>
          </a:p>
          <a:p>
            <a:pPr lvl="2">
              <a:lnSpc>
                <a:spcPct val="150000"/>
              </a:lnSpc>
              <a:buFont typeface="Wingdings" panose="05000000000000000000" pitchFamily="2" charset="2"/>
              <a:buChar char="n"/>
            </a:pPr>
            <a:r>
              <a:rPr lang="zh-CN" altLang="en-US" b="0" dirty="0"/>
              <a:t>有一个二进制数是</a:t>
            </a:r>
            <a:r>
              <a:rPr lang="en-US" altLang="zh-CN" b="0" dirty="0"/>
              <a:t>00010000</a:t>
            </a:r>
            <a:r>
              <a:rPr lang="zh-CN" altLang="en-US" b="0" dirty="0"/>
              <a:t>，现在左移一位，变成</a:t>
            </a:r>
            <a:r>
              <a:rPr lang="en-US" altLang="zh-CN" b="0" dirty="0"/>
              <a:t>00100000</a:t>
            </a:r>
            <a:r>
              <a:rPr lang="zh-CN" altLang="en-US" b="0" dirty="0"/>
              <a:t>，这说明什么？</a:t>
            </a:r>
            <a:endParaRPr lang="en-US" altLang="zh-CN" b="0" dirty="0"/>
          </a:p>
          <a:p>
            <a:pPr lvl="2">
              <a:lnSpc>
                <a:spcPct val="150000"/>
              </a:lnSpc>
              <a:buFont typeface="Wingdings" panose="05000000000000000000" pitchFamily="2" charset="2"/>
              <a:buChar char="n"/>
            </a:pPr>
            <a:r>
              <a:rPr lang="zh-CN" altLang="en-US" b="0" dirty="0"/>
              <a:t>在二进制中，左移就是乘以</a:t>
            </a:r>
            <a:r>
              <a:rPr lang="en-US" altLang="zh-CN" b="0" dirty="0"/>
              <a:t>2</a:t>
            </a:r>
            <a:r>
              <a:rPr lang="zh-CN" altLang="en-US" b="0" dirty="0"/>
              <a:t>，右移就是除以</a:t>
            </a:r>
            <a:r>
              <a:rPr lang="en-US" altLang="zh-CN" b="0" dirty="0"/>
              <a:t>2</a:t>
            </a:r>
            <a:r>
              <a:rPr lang="zh-CN" altLang="en-US" b="0" dirty="0"/>
              <a:t>，这样就把乘法和除法解决了。</a:t>
            </a:r>
            <a:endParaRPr lang="en-US" altLang="zh-CN" kern="0" dirty="0">
              <a:latin typeface="Times New Roman" panose="02020603050405020304" pitchFamily="18" charset="0"/>
            </a:endParaRPr>
          </a:p>
        </p:txBody>
      </p:sp>
      <p:pic>
        <p:nvPicPr>
          <p:cNvPr id="4" name="图片 3">
            <a:extLst>
              <a:ext uri="{FF2B5EF4-FFF2-40B4-BE49-F238E27FC236}">
                <a16:creationId xmlns:a16="http://schemas.microsoft.com/office/drawing/2014/main" id="{09BBD7B8-7204-45DF-9A93-18B550311D57}"/>
              </a:ext>
            </a:extLst>
          </p:cNvPr>
          <p:cNvPicPr>
            <a:picLocks noChangeAspect="1"/>
          </p:cNvPicPr>
          <p:nvPr/>
        </p:nvPicPr>
        <p:blipFill>
          <a:blip r:embed="rId3"/>
          <a:stretch>
            <a:fillRect/>
          </a:stretch>
        </p:blipFill>
        <p:spPr>
          <a:xfrm>
            <a:off x="551385" y="3789040"/>
            <a:ext cx="5184575" cy="2488159"/>
          </a:xfrm>
          <a:prstGeom prst="rect">
            <a:avLst/>
          </a:prstGeom>
        </p:spPr>
      </p:pic>
      <p:pic>
        <p:nvPicPr>
          <p:cNvPr id="6" name="图片 5">
            <a:extLst>
              <a:ext uri="{FF2B5EF4-FFF2-40B4-BE49-F238E27FC236}">
                <a16:creationId xmlns:a16="http://schemas.microsoft.com/office/drawing/2014/main" id="{4D43B0A6-AAFD-43DF-8308-DADC3C0C6E0C}"/>
              </a:ext>
            </a:extLst>
          </p:cNvPr>
          <p:cNvPicPr>
            <a:picLocks noChangeAspect="1"/>
          </p:cNvPicPr>
          <p:nvPr/>
        </p:nvPicPr>
        <p:blipFill>
          <a:blip r:embed="rId4"/>
          <a:stretch>
            <a:fillRect/>
          </a:stretch>
        </p:blipFill>
        <p:spPr>
          <a:xfrm>
            <a:off x="6332697" y="3828928"/>
            <a:ext cx="5328591" cy="2448271"/>
          </a:xfrm>
          <a:prstGeom prst="rect">
            <a:avLst/>
          </a:prstGeom>
        </p:spPr>
      </p:pic>
      <p:sp>
        <p:nvSpPr>
          <p:cNvPr id="7" name="文本框 6">
            <a:extLst>
              <a:ext uri="{FF2B5EF4-FFF2-40B4-BE49-F238E27FC236}">
                <a16:creationId xmlns:a16="http://schemas.microsoft.com/office/drawing/2014/main" id="{D56B662D-D4D4-44B8-942A-CC25ACDE9E1D}"/>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768274580"/>
      </p:ext>
    </p:extLst>
  </p:cSld>
  <p:clrMapOvr>
    <a:masterClrMapping/>
  </p:clrMapOvr>
  <p:transition/>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4">
            <a:extLst>
              <a:ext uri="{FF2B5EF4-FFF2-40B4-BE49-F238E27FC236}">
                <a16:creationId xmlns:a16="http://schemas.microsoft.com/office/drawing/2014/main" id="{D96A45FB-7D56-4F57-8FC3-00880DB72E6A}"/>
              </a:ext>
            </a:extLst>
          </p:cNvPr>
          <p:cNvSpPr txBox="1">
            <a:spLocks noChangeArrowheads="1"/>
          </p:cNvSpPr>
          <p:nvPr/>
        </p:nvSpPr>
        <p:spPr>
          <a:xfrm>
            <a:off x="551384" y="836712"/>
            <a:ext cx="10945216" cy="5598700"/>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200000"/>
              </a:lnSpc>
              <a:buFont typeface="Wingdings" panose="05000000000000000000" pitchFamily="2" charset="2"/>
              <a:buChar char="n"/>
            </a:pPr>
            <a:r>
              <a:rPr lang="zh-CN" altLang="en-US" kern="0" dirty="0">
                <a:latin typeface="Times New Roman" panose="02020603050405020304" pitchFamily="18" charset="0"/>
              </a:rPr>
              <a:t>物理上如何实现计算的？</a:t>
            </a:r>
            <a:endParaRPr lang="en-US" altLang="zh-CN" kern="0" dirty="0">
              <a:latin typeface="Times New Roman" panose="02020603050405020304" pitchFamily="18" charset="0"/>
            </a:endParaRPr>
          </a:p>
        </p:txBody>
      </p:sp>
      <p:pic>
        <p:nvPicPr>
          <p:cNvPr id="2" name="图片 1">
            <a:extLst>
              <a:ext uri="{FF2B5EF4-FFF2-40B4-BE49-F238E27FC236}">
                <a16:creationId xmlns:a16="http://schemas.microsoft.com/office/drawing/2014/main" id="{124A587D-8082-4DDB-9FCD-4AF5764A83AD}"/>
              </a:ext>
            </a:extLst>
          </p:cNvPr>
          <p:cNvPicPr>
            <a:picLocks noChangeAspect="1"/>
          </p:cNvPicPr>
          <p:nvPr/>
        </p:nvPicPr>
        <p:blipFill>
          <a:blip r:embed="rId3"/>
          <a:stretch>
            <a:fillRect/>
          </a:stretch>
        </p:blipFill>
        <p:spPr>
          <a:xfrm>
            <a:off x="551384" y="1052736"/>
            <a:ext cx="5831545" cy="5805264"/>
          </a:xfrm>
          <a:prstGeom prst="rect">
            <a:avLst/>
          </a:prstGeom>
        </p:spPr>
      </p:pic>
      <p:pic>
        <p:nvPicPr>
          <p:cNvPr id="4" name="图片 3">
            <a:extLst>
              <a:ext uri="{FF2B5EF4-FFF2-40B4-BE49-F238E27FC236}">
                <a16:creationId xmlns:a16="http://schemas.microsoft.com/office/drawing/2014/main" id="{BBD2EA28-CA1D-4950-AFF2-E0B9657F5124}"/>
              </a:ext>
            </a:extLst>
          </p:cNvPr>
          <p:cNvPicPr>
            <a:picLocks noChangeAspect="1"/>
          </p:cNvPicPr>
          <p:nvPr/>
        </p:nvPicPr>
        <p:blipFill>
          <a:blip r:embed="rId4"/>
          <a:stretch>
            <a:fillRect/>
          </a:stretch>
        </p:blipFill>
        <p:spPr>
          <a:xfrm>
            <a:off x="6950736" y="980728"/>
            <a:ext cx="5051022" cy="2124908"/>
          </a:xfrm>
          <a:prstGeom prst="rect">
            <a:avLst/>
          </a:prstGeom>
        </p:spPr>
      </p:pic>
      <p:pic>
        <p:nvPicPr>
          <p:cNvPr id="5" name="图片 4">
            <a:extLst>
              <a:ext uri="{FF2B5EF4-FFF2-40B4-BE49-F238E27FC236}">
                <a16:creationId xmlns:a16="http://schemas.microsoft.com/office/drawing/2014/main" id="{C267D398-F7CF-4307-AB89-9975756D4347}"/>
              </a:ext>
            </a:extLst>
          </p:cNvPr>
          <p:cNvPicPr>
            <a:picLocks noChangeAspect="1"/>
          </p:cNvPicPr>
          <p:nvPr/>
        </p:nvPicPr>
        <p:blipFill>
          <a:blip r:embed="rId5"/>
          <a:stretch>
            <a:fillRect/>
          </a:stretch>
        </p:blipFill>
        <p:spPr>
          <a:xfrm>
            <a:off x="6888087" y="3037736"/>
            <a:ext cx="5303913" cy="3467125"/>
          </a:xfrm>
          <a:prstGeom prst="rect">
            <a:avLst/>
          </a:prstGeom>
        </p:spPr>
      </p:pic>
      <p:cxnSp>
        <p:nvCxnSpPr>
          <p:cNvPr id="7" name="直接连接符 6">
            <a:extLst>
              <a:ext uri="{FF2B5EF4-FFF2-40B4-BE49-F238E27FC236}">
                <a16:creationId xmlns:a16="http://schemas.microsoft.com/office/drawing/2014/main" id="{8FD23CE3-0C9D-4FF5-8C44-566D30B1D470}"/>
              </a:ext>
            </a:extLst>
          </p:cNvPr>
          <p:cNvCxnSpPr>
            <a:cxnSpLocks/>
          </p:cNvCxnSpPr>
          <p:nvPr/>
        </p:nvCxnSpPr>
        <p:spPr bwMode="auto">
          <a:xfrm>
            <a:off x="6528048" y="980728"/>
            <a:ext cx="0" cy="5877272"/>
          </a:xfrm>
          <a:prstGeom prst="line">
            <a:avLst/>
          </a:prstGeom>
          <a:solidFill>
            <a:schemeClr val="accent1"/>
          </a:solidFill>
          <a:ln w="2540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9" name="文本框 8">
            <a:extLst>
              <a:ext uri="{FF2B5EF4-FFF2-40B4-BE49-F238E27FC236}">
                <a16:creationId xmlns:a16="http://schemas.microsoft.com/office/drawing/2014/main" id="{AAFA3B6D-F268-4A3E-A8DC-95290E27408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630577039"/>
      </p:ext>
    </p:extLst>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8834984A-AD6A-4007-B53E-F86348C8A9A5}"/>
              </a:ext>
            </a:extLst>
          </p:cNvPr>
          <p:cNvSpPr>
            <a:spLocks noGrp="1"/>
          </p:cNvSpPr>
          <p:nvPr>
            <p:ph idx="10"/>
          </p:nvPr>
        </p:nvSpPr>
        <p:spPr>
          <a:xfrm>
            <a:off x="2722914" y="4333075"/>
            <a:ext cx="2088232" cy="667156"/>
          </a:xfrm>
        </p:spPr>
        <p:txBody>
          <a:bodyPr/>
          <a:lstStyle/>
          <a:p>
            <a:r>
              <a:rPr lang="zh-CN" altLang="en-US" sz="2000" dirty="0">
                <a:latin typeface="华文中宋" panose="02010600040101010101" pitchFamily="2" charset="-122"/>
                <a:ea typeface="华文中宋" panose="02010600040101010101" pitchFamily="2" charset="-122"/>
              </a:rPr>
              <a:t>计算机咋计算？</a:t>
            </a:r>
          </a:p>
        </p:txBody>
      </p:sp>
      <p:pic>
        <p:nvPicPr>
          <p:cNvPr id="5" name="图片 4">
            <a:extLst>
              <a:ext uri="{FF2B5EF4-FFF2-40B4-BE49-F238E27FC236}">
                <a16:creationId xmlns:a16="http://schemas.microsoft.com/office/drawing/2014/main" id="{FD2583E0-83FC-4507-8372-CB19C2E03735}"/>
              </a:ext>
            </a:extLst>
          </p:cNvPr>
          <p:cNvPicPr>
            <a:picLocks noChangeAspect="1"/>
          </p:cNvPicPr>
          <p:nvPr/>
        </p:nvPicPr>
        <p:blipFill>
          <a:blip r:embed="rId3"/>
          <a:stretch>
            <a:fillRect/>
          </a:stretch>
        </p:blipFill>
        <p:spPr>
          <a:xfrm>
            <a:off x="767408" y="1044765"/>
            <a:ext cx="6786488" cy="3312368"/>
          </a:xfrm>
          <a:prstGeom prst="rect">
            <a:avLst/>
          </a:prstGeom>
        </p:spPr>
      </p:pic>
      <p:pic>
        <p:nvPicPr>
          <p:cNvPr id="6" name="图片 5">
            <a:extLst>
              <a:ext uri="{FF2B5EF4-FFF2-40B4-BE49-F238E27FC236}">
                <a16:creationId xmlns:a16="http://schemas.microsoft.com/office/drawing/2014/main" id="{AE5C65C4-BD2F-42D1-97F4-C6C8B75E7023}"/>
              </a:ext>
            </a:extLst>
          </p:cNvPr>
          <p:cNvPicPr>
            <a:picLocks noChangeAspect="1"/>
          </p:cNvPicPr>
          <p:nvPr/>
        </p:nvPicPr>
        <p:blipFill>
          <a:blip r:embed="rId4"/>
          <a:stretch>
            <a:fillRect/>
          </a:stretch>
        </p:blipFill>
        <p:spPr>
          <a:xfrm>
            <a:off x="7964132" y="980728"/>
            <a:ext cx="3460460" cy="3024336"/>
          </a:xfrm>
          <a:prstGeom prst="rect">
            <a:avLst/>
          </a:prstGeom>
        </p:spPr>
      </p:pic>
      <p:pic>
        <p:nvPicPr>
          <p:cNvPr id="7" name="图片 6">
            <a:extLst>
              <a:ext uri="{FF2B5EF4-FFF2-40B4-BE49-F238E27FC236}">
                <a16:creationId xmlns:a16="http://schemas.microsoft.com/office/drawing/2014/main" id="{2771DD60-A10B-4385-8D4F-5C9973C862F2}"/>
              </a:ext>
            </a:extLst>
          </p:cNvPr>
          <p:cNvPicPr>
            <a:picLocks noChangeAspect="1"/>
          </p:cNvPicPr>
          <p:nvPr/>
        </p:nvPicPr>
        <p:blipFill>
          <a:blip r:embed="rId5"/>
          <a:stretch>
            <a:fillRect/>
          </a:stretch>
        </p:blipFill>
        <p:spPr>
          <a:xfrm>
            <a:off x="2569842" y="5379567"/>
            <a:ext cx="1882910" cy="1030972"/>
          </a:xfrm>
          <a:prstGeom prst="rect">
            <a:avLst/>
          </a:prstGeom>
        </p:spPr>
      </p:pic>
      <p:pic>
        <p:nvPicPr>
          <p:cNvPr id="8" name="图片 7">
            <a:extLst>
              <a:ext uri="{FF2B5EF4-FFF2-40B4-BE49-F238E27FC236}">
                <a16:creationId xmlns:a16="http://schemas.microsoft.com/office/drawing/2014/main" id="{A0661FCF-19FC-4D9D-BF16-B87A58810D96}"/>
              </a:ext>
            </a:extLst>
          </p:cNvPr>
          <p:cNvPicPr>
            <a:picLocks noChangeAspect="1"/>
          </p:cNvPicPr>
          <p:nvPr/>
        </p:nvPicPr>
        <p:blipFill>
          <a:blip r:embed="rId6"/>
          <a:stretch>
            <a:fillRect/>
          </a:stretch>
        </p:blipFill>
        <p:spPr>
          <a:xfrm>
            <a:off x="4587158" y="4797151"/>
            <a:ext cx="2739769" cy="1616809"/>
          </a:xfrm>
          <a:prstGeom prst="rect">
            <a:avLst/>
          </a:prstGeom>
        </p:spPr>
      </p:pic>
      <p:pic>
        <p:nvPicPr>
          <p:cNvPr id="9" name="图片 8">
            <a:extLst>
              <a:ext uri="{FF2B5EF4-FFF2-40B4-BE49-F238E27FC236}">
                <a16:creationId xmlns:a16="http://schemas.microsoft.com/office/drawing/2014/main" id="{42F2A4BF-E613-4BFE-B805-1A487C2CBE5D}"/>
              </a:ext>
            </a:extLst>
          </p:cNvPr>
          <p:cNvPicPr>
            <a:picLocks noChangeAspect="1"/>
          </p:cNvPicPr>
          <p:nvPr/>
        </p:nvPicPr>
        <p:blipFill>
          <a:blip r:embed="rId7"/>
          <a:stretch>
            <a:fillRect/>
          </a:stretch>
        </p:blipFill>
        <p:spPr>
          <a:xfrm>
            <a:off x="605656" y="4858614"/>
            <a:ext cx="1812399" cy="1551924"/>
          </a:xfrm>
          <a:prstGeom prst="rect">
            <a:avLst/>
          </a:prstGeom>
        </p:spPr>
      </p:pic>
      <p:cxnSp>
        <p:nvCxnSpPr>
          <p:cNvPr id="11" name="连接符: 曲线 10">
            <a:extLst>
              <a:ext uri="{FF2B5EF4-FFF2-40B4-BE49-F238E27FC236}">
                <a16:creationId xmlns:a16="http://schemas.microsoft.com/office/drawing/2014/main" id="{45E28F5D-2090-410A-97AB-2C579B78E54D}"/>
              </a:ext>
            </a:extLst>
          </p:cNvPr>
          <p:cNvCxnSpPr>
            <a:cxnSpLocks/>
          </p:cNvCxnSpPr>
          <p:nvPr/>
        </p:nvCxnSpPr>
        <p:spPr bwMode="auto">
          <a:xfrm rot="5400000">
            <a:off x="608811" y="2644715"/>
            <a:ext cx="2749820" cy="1294056"/>
          </a:xfrm>
          <a:prstGeom prst="curvedConnector3">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 name="连接符: 曲线 12">
            <a:extLst>
              <a:ext uri="{FF2B5EF4-FFF2-40B4-BE49-F238E27FC236}">
                <a16:creationId xmlns:a16="http://schemas.microsoft.com/office/drawing/2014/main" id="{7CE67E01-A964-4E69-A873-335A072E7D14}"/>
              </a:ext>
            </a:extLst>
          </p:cNvPr>
          <p:cNvCxnSpPr>
            <a:cxnSpLocks/>
          </p:cNvCxnSpPr>
          <p:nvPr/>
        </p:nvCxnSpPr>
        <p:spPr bwMode="auto">
          <a:xfrm rot="16200000" flipH="1">
            <a:off x="4397054" y="2895698"/>
            <a:ext cx="2749821" cy="792088"/>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6" name="连接符: 曲线 15">
            <a:extLst>
              <a:ext uri="{FF2B5EF4-FFF2-40B4-BE49-F238E27FC236}">
                <a16:creationId xmlns:a16="http://schemas.microsoft.com/office/drawing/2014/main" id="{3FE25AE1-8CFC-4D2D-B187-55EB6AB2556C}"/>
              </a:ext>
            </a:extLst>
          </p:cNvPr>
          <p:cNvCxnSpPr>
            <a:cxnSpLocks/>
          </p:cNvCxnSpPr>
          <p:nvPr/>
        </p:nvCxnSpPr>
        <p:spPr bwMode="auto">
          <a:xfrm rot="5400000">
            <a:off x="3001246" y="4795564"/>
            <a:ext cx="1292969" cy="2"/>
          </a:xfrm>
          <a:prstGeom prst="curvedConnector3">
            <a:avLst>
              <a:gd name="adj1" fmla="val 50000"/>
            </a:avLst>
          </a:prstGeom>
          <a:solidFill>
            <a:schemeClr val="accent1"/>
          </a:solidFill>
          <a:ln w="19050" cap="flat" cmpd="sng" algn="ctr">
            <a:solidFill>
              <a:srgbClr val="C00000"/>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6" name="图片 25">
            <a:extLst>
              <a:ext uri="{FF2B5EF4-FFF2-40B4-BE49-F238E27FC236}">
                <a16:creationId xmlns:a16="http://schemas.microsoft.com/office/drawing/2014/main" id="{1E66E711-C81E-4D79-BA0F-AB4B67FA6CF3}"/>
              </a:ext>
            </a:extLst>
          </p:cNvPr>
          <p:cNvPicPr>
            <a:picLocks noChangeAspect="1"/>
          </p:cNvPicPr>
          <p:nvPr/>
        </p:nvPicPr>
        <p:blipFill>
          <a:blip r:embed="rId8"/>
          <a:stretch>
            <a:fillRect/>
          </a:stretch>
        </p:blipFill>
        <p:spPr>
          <a:xfrm>
            <a:off x="7964131" y="4062751"/>
            <a:ext cx="3460460" cy="2749822"/>
          </a:xfrm>
          <a:prstGeom prst="rect">
            <a:avLst/>
          </a:prstGeom>
        </p:spPr>
      </p:pic>
      <p:sp>
        <p:nvSpPr>
          <p:cNvPr id="15" name="文本框 14">
            <a:extLst>
              <a:ext uri="{FF2B5EF4-FFF2-40B4-BE49-F238E27FC236}">
                <a16:creationId xmlns:a16="http://schemas.microsoft.com/office/drawing/2014/main" id="{354705B9-BB8B-46C6-A6FB-436CE7839A9E}"/>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346344146"/>
      </p:ext>
    </p:extLst>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4">
            <a:extLst>
              <a:ext uri="{FF2B5EF4-FFF2-40B4-BE49-F238E27FC236}">
                <a16:creationId xmlns:a16="http://schemas.microsoft.com/office/drawing/2014/main" id="{8D077972-FD3E-467A-A0E2-07AC887AADDB}"/>
              </a:ext>
            </a:extLst>
          </p:cNvPr>
          <p:cNvSpPr txBox="1">
            <a:spLocks noChangeArrowheads="1"/>
          </p:cNvSpPr>
          <p:nvPr/>
        </p:nvSpPr>
        <p:spPr>
          <a:xfrm>
            <a:off x="1056233" y="1107501"/>
            <a:ext cx="10985891" cy="5112568"/>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a:lnSpc>
                <a:spcPct val="100000"/>
              </a:lnSpc>
              <a:buNone/>
            </a:pPr>
            <a:r>
              <a:rPr lang="zh-CN" altLang="en-US" sz="2800" dirty="0">
                <a:solidFill>
                  <a:srgbClr val="C00000"/>
                </a:solidFill>
                <a:effectLst/>
                <a:latin typeface="华文中宋" panose="02010600040101010101" pitchFamily="2" charset="-122"/>
                <a:ea typeface="华文中宋" panose="02010600040101010101" pitchFamily="2" charset="-122"/>
              </a:rPr>
              <a:t>结论：</a:t>
            </a:r>
            <a:endParaRPr lang="en-US" altLang="zh-CN" sz="2800" kern="0" dirty="0">
              <a:effectLst/>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n"/>
            </a:pPr>
            <a:r>
              <a:rPr lang="zh-CN" altLang="en-US" sz="2400" kern="0" dirty="0">
                <a:latin typeface="华文中宋" panose="02010600040101010101" pitchFamily="2" charset="-122"/>
                <a:ea typeface="华文中宋" panose="02010600040101010101" pitchFamily="2" charset="-122"/>
              </a:rPr>
              <a:t>计算机能用电路进行计算的</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数</a:t>
            </a:r>
            <a:r>
              <a:rPr lang="en-US" altLang="zh-CN" sz="2400" kern="0" dirty="0">
                <a:latin typeface="Times New Roman" panose="02020603050405020304" pitchFamily="18" charset="0"/>
              </a:rPr>
              <a:t>              </a:t>
            </a:r>
            <a:r>
              <a:rPr lang="zh-CN" altLang="en-US" sz="2400" kern="0" dirty="0">
                <a:latin typeface="Times New Roman" panose="02020603050405020304" pitchFamily="18" charset="0"/>
              </a:rPr>
              <a:t>二进制数           用布尔代数计算  </a:t>
            </a:r>
            <a:r>
              <a:rPr lang="en-US" altLang="zh-CN" sz="2400" kern="0" dirty="0">
                <a:latin typeface="Times New Roman" panose="02020603050405020304" pitchFamily="18" charset="0"/>
              </a:rPr>
              <a:t>           </a:t>
            </a:r>
            <a:r>
              <a:rPr lang="zh-CN" altLang="en-US" sz="2400" kern="0" dirty="0">
                <a:latin typeface="Times New Roman" panose="02020603050405020304" pitchFamily="18" charset="0"/>
              </a:rPr>
              <a:t>电路完成。</a:t>
            </a:r>
            <a:endParaRPr lang="en-US" altLang="zh-CN" sz="2400" kern="0" dirty="0">
              <a:latin typeface="Times New Roman" panose="02020603050405020304" pitchFamily="18" charset="0"/>
            </a:endParaRPr>
          </a:p>
          <a:p>
            <a:pPr>
              <a:lnSpc>
                <a:spcPct val="100000"/>
              </a:lnSpc>
              <a:buFont typeface="Wingdings" panose="05000000000000000000" pitchFamily="2" charset="2"/>
              <a:buChar char="n"/>
            </a:pPr>
            <a:r>
              <a:rPr lang="en-US" altLang="zh-CN" sz="2400" kern="0" dirty="0">
                <a:latin typeface="华文中宋" panose="02010600040101010101" pitchFamily="2" charset="-122"/>
                <a:ea typeface="华文中宋" panose="02010600040101010101" pitchFamily="2" charset="-122"/>
              </a:rPr>
              <a:t>CPU</a:t>
            </a:r>
            <a:r>
              <a:rPr lang="zh-CN" altLang="en-US" sz="2400" kern="0" dirty="0">
                <a:latin typeface="华文中宋" panose="02010600040101010101" pitchFamily="2" charset="-122"/>
                <a:ea typeface="华文中宋" panose="02010600040101010101" pitchFamily="2" charset="-122"/>
              </a:rPr>
              <a:t>就是电路</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有指令集；</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指令是二进制的，</a:t>
            </a:r>
            <a:r>
              <a:rPr lang="en-US" altLang="zh-CN" sz="2400" kern="0" dirty="0">
                <a:latin typeface="Times New Roman" panose="02020603050405020304" pitchFamily="18" charset="0"/>
              </a:rPr>
              <a:t>CPU</a:t>
            </a:r>
            <a:r>
              <a:rPr lang="zh-CN" altLang="en-US" sz="2400" kern="0" dirty="0">
                <a:latin typeface="Times New Roman" panose="02020603050405020304" pitchFamily="18" charset="0"/>
              </a:rPr>
              <a:t>能看懂并执行行。</a:t>
            </a:r>
            <a:endParaRPr lang="en-US" altLang="zh-CN" sz="2400" kern="0" dirty="0">
              <a:latin typeface="Times New Roman" panose="02020603050405020304" pitchFamily="18" charset="0"/>
            </a:endParaRPr>
          </a:p>
          <a:p>
            <a:pPr marL="0" indent="0">
              <a:lnSpc>
                <a:spcPct val="100000"/>
              </a:lnSpc>
              <a:buNone/>
            </a:pPr>
            <a:endParaRPr lang="en-US" altLang="zh-CN" sz="2000" dirty="0">
              <a:solidFill>
                <a:srgbClr val="A61D38"/>
              </a:solidFill>
              <a:latin typeface="华文中宋" panose="02010600040101010101" pitchFamily="2" charset="-122"/>
              <a:ea typeface="华文中宋" panose="02010600040101010101" pitchFamily="2" charset="-122"/>
            </a:endParaRPr>
          </a:p>
        </p:txBody>
      </p:sp>
      <p:sp>
        <p:nvSpPr>
          <p:cNvPr id="2" name="箭头: 右 1">
            <a:extLst>
              <a:ext uri="{FF2B5EF4-FFF2-40B4-BE49-F238E27FC236}">
                <a16:creationId xmlns:a16="http://schemas.microsoft.com/office/drawing/2014/main" id="{5EC685BD-7C68-4773-9951-0E275862C764}"/>
              </a:ext>
            </a:extLst>
          </p:cNvPr>
          <p:cNvSpPr/>
          <p:nvPr/>
        </p:nvSpPr>
        <p:spPr bwMode="auto">
          <a:xfrm>
            <a:off x="4367808" y="2265936"/>
            <a:ext cx="720080" cy="99577"/>
          </a:xfrm>
          <a:prstGeom prst="rightArrow">
            <a:avLst/>
          </a:prstGeom>
          <a:solidFill>
            <a:srgbClr val="A61D3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5" name="箭头: 右 14">
            <a:extLst>
              <a:ext uri="{FF2B5EF4-FFF2-40B4-BE49-F238E27FC236}">
                <a16:creationId xmlns:a16="http://schemas.microsoft.com/office/drawing/2014/main" id="{B1911055-E89D-4D58-9A4B-8AAD136AECD1}"/>
              </a:ext>
            </a:extLst>
          </p:cNvPr>
          <p:cNvSpPr/>
          <p:nvPr/>
        </p:nvSpPr>
        <p:spPr bwMode="auto">
          <a:xfrm>
            <a:off x="2207568" y="2265936"/>
            <a:ext cx="720080" cy="99577"/>
          </a:xfrm>
          <a:prstGeom prst="rightArrow">
            <a:avLst/>
          </a:prstGeom>
          <a:solidFill>
            <a:srgbClr val="A61D38"/>
          </a:solidFill>
          <a:ln w="9525" cap="flat" cmpd="sng" algn="ctr">
            <a:solidFill>
              <a:srgbClr val="A61D38"/>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sp>
        <p:nvSpPr>
          <p:cNvPr id="17" name="箭头: 右 16">
            <a:extLst>
              <a:ext uri="{FF2B5EF4-FFF2-40B4-BE49-F238E27FC236}">
                <a16:creationId xmlns:a16="http://schemas.microsoft.com/office/drawing/2014/main" id="{5D91A386-586A-4ACD-8E5A-6AF5E440E23B}"/>
              </a:ext>
            </a:extLst>
          </p:cNvPr>
          <p:cNvSpPr/>
          <p:nvPr/>
        </p:nvSpPr>
        <p:spPr bwMode="auto">
          <a:xfrm>
            <a:off x="7464152" y="2265936"/>
            <a:ext cx="720080" cy="99577"/>
          </a:xfrm>
          <a:prstGeom prst="rightArrow">
            <a:avLst/>
          </a:prstGeom>
          <a:solidFill>
            <a:srgbClr val="A61D38"/>
          </a:solidFill>
          <a:ln w="9525" cap="flat" cmpd="sng" algn="ctr">
            <a:solidFill>
              <a:schemeClr val="tx1"/>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l" defTabSz="914400" rtl="0" eaLnBrk="0" fontAlgn="base" latinLnBrk="0" hangingPunct="0">
              <a:lnSpc>
                <a:spcPct val="100000"/>
              </a:lnSpc>
              <a:spcBef>
                <a:spcPct val="0"/>
              </a:spcBef>
              <a:spcAft>
                <a:spcPct val="0"/>
              </a:spcAft>
              <a:buClrTx/>
              <a:buSzTx/>
              <a:buFontTx/>
              <a:buNone/>
              <a:tabLst/>
            </a:pPr>
            <a:endParaRPr kumimoji="0" lang="zh-CN" altLang="en-US" sz="2400" b="0" i="0" u="none" strike="noStrike" cap="none" normalizeH="0" baseline="0">
              <a:ln>
                <a:noFill/>
              </a:ln>
              <a:solidFill>
                <a:schemeClr val="tx1"/>
              </a:solidFill>
              <a:effectLst/>
              <a:latin typeface="Times" charset="0"/>
              <a:ea typeface="Geneva" charset="0"/>
            </a:endParaRPr>
          </a:p>
        </p:txBody>
      </p:sp>
      <p:pic>
        <p:nvPicPr>
          <p:cNvPr id="4" name="图片 3">
            <a:extLst>
              <a:ext uri="{FF2B5EF4-FFF2-40B4-BE49-F238E27FC236}">
                <a16:creationId xmlns:a16="http://schemas.microsoft.com/office/drawing/2014/main" id="{3EA32430-5AE7-4094-B994-EDB17FDE0B72}"/>
              </a:ext>
            </a:extLst>
          </p:cNvPr>
          <p:cNvPicPr>
            <a:picLocks noChangeAspect="1"/>
          </p:cNvPicPr>
          <p:nvPr/>
        </p:nvPicPr>
        <p:blipFill>
          <a:blip r:embed="rId3"/>
          <a:stretch>
            <a:fillRect/>
          </a:stretch>
        </p:blipFill>
        <p:spPr>
          <a:xfrm>
            <a:off x="1302797" y="4077072"/>
            <a:ext cx="5548353" cy="2109634"/>
          </a:xfrm>
          <a:prstGeom prst="rect">
            <a:avLst/>
          </a:prstGeom>
        </p:spPr>
      </p:pic>
      <p:sp>
        <p:nvSpPr>
          <p:cNvPr id="10" name="文本框 9">
            <a:extLst>
              <a:ext uri="{FF2B5EF4-FFF2-40B4-BE49-F238E27FC236}">
                <a16:creationId xmlns:a16="http://schemas.microsoft.com/office/drawing/2014/main" id="{FC308CF1-4757-4475-BE89-6CB31107820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pic>
        <p:nvPicPr>
          <p:cNvPr id="6" name="图片 5">
            <a:extLst>
              <a:ext uri="{FF2B5EF4-FFF2-40B4-BE49-F238E27FC236}">
                <a16:creationId xmlns:a16="http://schemas.microsoft.com/office/drawing/2014/main" id="{EEDB8D9A-D8AA-48A0-B056-1C9B3743EEE8}"/>
              </a:ext>
            </a:extLst>
          </p:cNvPr>
          <p:cNvPicPr>
            <a:picLocks noChangeAspect="1"/>
          </p:cNvPicPr>
          <p:nvPr/>
        </p:nvPicPr>
        <p:blipFill>
          <a:blip r:embed="rId4"/>
          <a:stretch>
            <a:fillRect/>
          </a:stretch>
        </p:blipFill>
        <p:spPr>
          <a:xfrm>
            <a:off x="6986120" y="3933056"/>
            <a:ext cx="5086544" cy="2304256"/>
          </a:xfrm>
          <a:prstGeom prst="rect">
            <a:avLst/>
          </a:prstGeom>
        </p:spPr>
      </p:pic>
    </p:spTree>
    <p:extLst>
      <p:ext uri="{BB962C8B-B14F-4D97-AF65-F5344CB8AC3E}">
        <p14:creationId xmlns:p14="http://schemas.microsoft.com/office/powerpoint/2010/main" val="3227972737"/>
      </p:ext>
    </p:extLst>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340901" y="2133695"/>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556801" y="2632170"/>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6527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226483589"/>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idx="1"/>
          </p:nvPr>
        </p:nvSpPr>
        <p:spPr>
          <a:xfrm>
            <a:off x="767408" y="1124744"/>
            <a:ext cx="10729192" cy="5544615"/>
          </a:xfrm>
        </p:spPr>
        <p:txBody>
          <a:bodyPr/>
          <a:lstStyle/>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计算机不仅事关计算，而且，事关我们的生存。</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计算，为了无法计算的价值。</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软件无处不在，软件定义一切。</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软件越来越多的吞噬着传统的物质世界。</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solidFill>
                  <a:srgbClr val="C00000"/>
                </a:solidFill>
                <a:effectLst/>
                <a:latin typeface="华文楷体" panose="02010600040101010101" pitchFamily="2" charset="-122"/>
                <a:ea typeface="华文楷体" panose="02010600040101010101" pitchFamily="2" charset="-122"/>
              </a:rPr>
              <a:t>硬件</a:t>
            </a:r>
            <a:r>
              <a:rPr lang="zh-CN" altLang="en-US" sz="2400" dirty="0">
                <a:effectLst/>
                <a:latin typeface="华文楷体" panose="02010600040101010101" pitchFamily="2" charset="-122"/>
                <a:ea typeface="华文楷体" panose="02010600040101010101" pitchFamily="2" charset="-122"/>
              </a:rPr>
              <a:t>让机器变快，</a:t>
            </a:r>
            <a:r>
              <a:rPr lang="zh-CN" altLang="en-US" sz="2400" dirty="0">
                <a:solidFill>
                  <a:srgbClr val="C00000"/>
                </a:solidFill>
                <a:effectLst/>
                <a:latin typeface="华文楷体" panose="02010600040101010101" pitchFamily="2" charset="-122"/>
                <a:ea typeface="华文楷体" panose="02010600040101010101" pitchFamily="2" charset="-122"/>
              </a:rPr>
              <a:t>软件</a:t>
            </a:r>
            <a:r>
              <a:rPr lang="zh-CN" altLang="en-US" sz="2400" dirty="0">
                <a:effectLst/>
                <a:latin typeface="华文楷体" panose="02010600040101010101" pitchFamily="2" charset="-122"/>
                <a:ea typeface="华文楷体" panose="02010600040101010101" pitchFamily="2" charset="-122"/>
              </a:rPr>
              <a:t>让机器变慢。</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复杂度和可变性是软件研发中的根本困难（</a:t>
            </a:r>
            <a:r>
              <a:rPr lang="en-US" altLang="zh-CN" sz="2400" dirty="0">
                <a:effectLst/>
                <a:latin typeface="华文楷体" panose="02010600040101010101" pitchFamily="2" charset="-122"/>
                <a:ea typeface="华文楷体" panose="02010600040101010101" pitchFamily="2" charset="-122"/>
              </a:rPr>
              <a:t>Frederick P. Brooks </a:t>
            </a:r>
            <a:r>
              <a:rPr lang="zh-CN" altLang="en-US" sz="2400" dirty="0">
                <a:effectLst/>
                <a:latin typeface="华文楷体" panose="02010600040101010101" pitchFamily="2" charset="-122"/>
                <a:ea typeface="华文楷体" panose="02010600040101010101" pitchFamily="2" charset="-122"/>
              </a:rPr>
              <a:t>）。</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软件缺乏可用性以及糟糕的程序设计是软件业不愿公开的羞耻。</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r>
              <a:rPr lang="zh-CN" altLang="en-US" sz="2400" dirty="0">
                <a:effectLst/>
                <a:latin typeface="华文楷体" panose="02010600040101010101" pitchFamily="2" charset="-122"/>
                <a:ea typeface="华文楷体" panose="02010600040101010101" pitchFamily="2" charset="-122"/>
              </a:rPr>
              <a:t>未来的软件工程是体系结构的工程。</a:t>
            </a:r>
            <a:endParaRPr lang="en-US" altLang="zh-CN" sz="2400" dirty="0">
              <a:effectLst/>
              <a:latin typeface="华文楷体" panose="02010600040101010101" pitchFamily="2" charset="-122"/>
              <a:ea typeface="华文楷体" panose="02010600040101010101" pitchFamily="2" charset="-122"/>
            </a:endParaRPr>
          </a:p>
          <a:p>
            <a:pPr eaLnBrk="1" hangingPunct="1">
              <a:lnSpc>
                <a:spcPct val="150000"/>
              </a:lnSpc>
              <a:buFont typeface="Wingdings" panose="05000000000000000000" pitchFamily="2" charset="2"/>
              <a:buChar char="p"/>
            </a:pPr>
            <a:endParaRPr lang="en-US" altLang="zh-CN" sz="2800" dirty="0">
              <a:effectLst/>
              <a:latin typeface="华文楷体" panose="02010600040101010101" pitchFamily="2" charset="-122"/>
              <a:ea typeface="华文楷体" panose="02010600040101010101" pitchFamily="2" charset="-122"/>
            </a:endParaRPr>
          </a:p>
          <a:p>
            <a:pPr eaLnBrk="1" hangingPunct="1">
              <a:lnSpc>
                <a:spcPct val="150000"/>
              </a:lnSpc>
            </a:pPr>
            <a:endParaRPr lang="en-US" altLang="zh-CN" dirty="0">
              <a:latin typeface="Arial" panose="020B0604020202020204" pitchFamily="34" charset="0"/>
            </a:endParaRPr>
          </a:p>
          <a:p>
            <a:pPr eaLnBrk="1" hangingPunct="1">
              <a:lnSpc>
                <a:spcPct val="200000"/>
              </a:lnSpc>
            </a:pPr>
            <a:endParaRPr lang="zh-CN" altLang="en-US" b="1" dirty="0"/>
          </a:p>
        </p:txBody>
      </p:sp>
      <p:sp>
        <p:nvSpPr>
          <p:cNvPr id="2" name="矩形 1">
            <a:extLst>
              <a:ext uri="{FF2B5EF4-FFF2-40B4-BE49-F238E27FC236}">
                <a16:creationId xmlns:a16="http://schemas.microsoft.com/office/drawing/2014/main" id="{8AB67B17-9880-4AC1-80BD-2A1CC10B4AFB}"/>
              </a:ext>
            </a:extLst>
          </p:cNvPr>
          <p:cNvSpPr/>
          <p:nvPr/>
        </p:nvSpPr>
        <p:spPr>
          <a:xfrm>
            <a:off x="479376" y="260648"/>
            <a:ext cx="6096000" cy="584775"/>
          </a:xfrm>
          <a:prstGeom prst="rect">
            <a:avLst/>
          </a:prstGeom>
        </p:spPr>
        <p:txBody>
          <a:bodyPr>
            <a:spAutoFit/>
          </a:bodyPr>
          <a:lstStyle/>
          <a:p>
            <a:r>
              <a:rPr lang="zh-CN" altLang="en-US" sz="3200" b="1" dirty="0">
                <a:solidFill>
                  <a:srgbClr val="A61D38"/>
                </a:solidFill>
                <a:latin typeface="华文中宋" panose="02010600040101010101" pitchFamily="2" charset="-122"/>
                <a:ea typeface="华文中宋" panose="02010600040101010101" pitchFamily="2" charset="-122"/>
                <a:cs typeface="Times New Roman" pitchFamily="18" charset="0"/>
              </a:rPr>
              <a:t>软件工程</a:t>
            </a:r>
            <a:r>
              <a:rPr lang="en-US" altLang="zh-CN" sz="3200" b="1" dirty="0">
                <a:solidFill>
                  <a:srgbClr val="A61D38"/>
                </a:solidFill>
                <a:latin typeface="华文中宋" panose="02010600040101010101" pitchFamily="2" charset="-122"/>
                <a:ea typeface="华文中宋" panose="02010600040101010101" pitchFamily="2" charset="-122"/>
                <a:cs typeface="Times New Roman" pitchFamily="18" charset="0"/>
              </a:rPr>
              <a:t>50</a:t>
            </a:r>
            <a:r>
              <a:rPr lang="zh-CN" altLang="en-US" sz="3200" b="1" dirty="0">
                <a:solidFill>
                  <a:srgbClr val="A61D38"/>
                </a:solidFill>
                <a:latin typeface="华文中宋" panose="02010600040101010101" pitchFamily="2" charset="-122"/>
                <a:ea typeface="华文中宋" panose="02010600040101010101" pitchFamily="2" charset="-122"/>
                <a:cs typeface="Times New Roman" pitchFamily="18" charset="0"/>
              </a:rPr>
              <a:t>年</a:t>
            </a:r>
          </a:p>
        </p:txBody>
      </p:sp>
      <p:pic>
        <p:nvPicPr>
          <p:cNvPr id="31746" name="Picture 2" descr="https://bkimg.cdn.bcebos.com/pic/ac345982b2b7d0a2ea99b456ceef76094a369aad?x-bce-process=image/watermark,image_d2F0ZXIvYmFpa2UyNzI=,g_7,xp_5,yp_5/format,f_auto">
            <a:extLst>
              <a:ext uri="{FF2B5EF4-FFF2-40B4-BE49-F238E27FC236}">
                <a16:creationId xmlns:a16="http://schemas.microsoft.com/office/drawing/2014/main" id="{D52D2177-473D-46C1-9B19-E716C3F9B6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12424" y="2060848"/>
            <a:ext cx="2063552" cy="2548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962258"/>
      </p:ext>
    </p:extLst>
  </p:cSld>
  <p:clrMapOvr>
    <a:masterClrMapping/>
  </p:clrMapOvr>
  <p:transition/>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 name="连接符: 曲线 6">
            <a:extLst>
              <a:ext uri="{FF2B5EF4-FFF2-40B4-BE49-F238E27FC236}">
                <a16:creationId xmlns:a16="http://schemas.microsoft.com/office/drawing/2014/main" id="{EABFDAD8-D868-4D96-909D-611CC249129D}"/>
              </a:ext>
            </a:extLst>
          </p:cNvPr>
          <p:cNvCxnSpPr/>
          <p:nvPr/>
        </p:nvCxnSpPr>
        <p:spPr bwMode="auto">
          <a:xfrm flipV="1">
            <a:off x="2207568" y="2276872"/>
            <a:ext cx="4536504" cy="1080120"/>
          </a:xfrm>
          <a:prstGeom prst="curvedConnector3">
            <a:avLst/>
          </a:prstGeom>
          <a:ln>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2"/>
          </a:lnRef>
          <a:fillRef idx="0">
            <a:schemeClr val="accent2"/>
          </a:fillRef>
          <a:effectRef idx="2">
            <a:schemeClr val="accent2"/>
          </a:effectRef>
          <a:fontRef idx="minor">
            <a:schemeClr val="tx1"/>
          </a:fontRef>
        </p:style>
      </p:cxnSp>
      <p:sp>
        <p:nvSpPr>
          <p:cNvPr id="14" name="Rectangle 4">
            <a:extLst>
              <a:ext uri="{FF2B5EF4-FFF2-40B4-BE49-F238E27FC236}">
                <a16:creationId xmlns:a16="http://schemas.microsoft.com/office/drawing/2014/main" id="{8D077972-FD3E-467A-A0E2-07AC887AADDB}"/>
              </a:ext>
            </a:extLst>
          </p:cNvPr>
          <p:cNvSpPr txBox="1">
            <a:spLocks noChangeArrowheads="1"/>
          </p:cNvSpPr>
          <p:nvPr/>
        </p:nvSpPr>
        <p:spPr>
          <a:xfrm>
            <a:off x="911424" y="1268760"/>
            <a:ext cx="11060240" cy="4968552"/>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nSpc>
                <a:spcPct val="100000"/>
              </a:lnSpc>
              <a:buFont typeface="Wingdings" panose="05000000000000000000" pitchFamily="2" charset="2"/>
              <a:buChar char="ü"/>
            </a:pPr>
            <a:r>
              <a:rPr lang="zh-CN" altLang="en-US" sz="2400" kern="0" dirty="0">
                <a:solidFill>
                  <a:schemeClr val="accent1"/>
                </a:solidFill>
                <a:latin typeface="华文中宋" panose="02010600040101010101" pitchFamily="2" charset="-122"/>
                <a:ea typeface="华文中宋" panose="02010600040101010101" pitchFamily="2" charset="-122"/>
              </a:rPr>
              <a:t>计算机能用电路进行计算的</a:t>
            </a:r>
            <a:endParaRPr lang="en-US" altLang="zh-CN" sz="2400" kern="0" dirty="0">
              <a:solidFill>
                <a:schemeClr val="accent1"/>
              </a:solidFill>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ü"/>
            </a:pPr>
            <a:r>
              <a:rPr lang="en-US" altLang="zh-CN" sz="2400" kern="0" dirty="0">
                <a:solidFill>
                  <a:schemeClr val="accent1"/>
                </a:solidFill>
                <a:latin typeface="华文中宋" panose="02010600040101010101" pitchFamily="2" charset="-122"/>
                <a:ea typeface="华文中宋" panose="02010600040101010101" pitchFamily="2" charset="-122"/>
              </a:rPr>
              <a:t>CPU</a:t>
            </a:r>
            <a:r>
              <a:rPr lang="zh-CN" altLang="en-US" sz="2400" kern="0" dirty="0">
                <a:solidFill>
                  <a:schemeClr val="accent1"/>
                </a:solidFill>
                <a:latin typeface="华文中宋" panose="02010600040101010101" pitchFamily="2" charset="-122"/>
                <a:ea typeface="华文中宋" panose="02010600040101010101" pitchFamily="2" charset="-122"/>
              </a:rPr>
              <a:t>就是电路</a:t>
            </a:r>
            <a:endParaRPr lang="en-US" altLang="zh-CN" sz="2400" kern="0" dirty="0">
              <a:solidFill>
                <a:schemeClr val="accent1"/>
              </a:solidFill>
              <a:latin typeface="华文中宋" panose="02010600040101010101" pitchFamily="2" charset="-122"/>
              <a:ea typeface="华文中宋" panose="02010600040101010101" pitchFamily="2" charset="-122"/>
            </a:endParaRPr>
          </a:p>
          <a:p>
            <a:pPr>
              <a:lnSpc>
                <a:spcPct val="100000"/>
              </a:lnSpc>
              <a:buFont typeface="Wingdings" panose="05000000000000000000" pitchFamily="2" charset="2"/>
              <a:buChar char="n"/>
            </a:pPr>
            <a:r>
              <a:rPr lang="zh-CN" altLang="en-US" sz="2400" kern="0" dirty="0">
                <a:latin typeface="华文中宋" panose="02010600040101010101" pitchFamily="2" charset="-122"/>
                <a:ea typeface="华文中宋" panose="02010600040101010101" pitchFamily="2" charset="-122"/>
              </a:rPr>
              <a:t>要让</a:t>
            </a:r>
            <a:r>
              <a:rPr lang="en-US" altLang="zh-CN" sz="2400" kern="0" dirty="0">
                <a:latin typeface="华文中宋" panose="02010600040101010101" pitchFamily="2" charset="-122"/>
                <a:ea typeface="华文中宋" panose="02010600040101010101" pitchFamily="2" charset="-122"/>
              </a:rPr>
              <a:t>CPU</a:t>
            </a:r>
            <a:r>
              <a:rPr lang="zh-CN" altLang="en-US" sz="2400" kern="0" dirty="0">
                <a:latin typeface="华文中宋" panose="02010600040101010101" pitchFamily="2" charset="-122"/>
                <a:ea typeface="华文中宋" panose="02010600040101010101" pitchFamily="2" charset="-122"/>
              </a:rPr>
              <a:t>按照我们的想法做事</a:t>
            </a:r>
            <a:endParaRPr lang="en-US" altLang="zh-CN" sz="2400" kern="0" dirty="0">
              <a:latin typeface="华文中宋" panose="02010600040101010101" pitchFamily="2" charset="-122"/>
              <a:ea typeface="华文中宋" panose="02010600040101010101" pitchFamily="2" charset="-122"/>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把我们想做的事说给计算机（程序）。</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用</a:t>
            </a:r>
            <a:r>
              <a:rPr lang="zh-CN" altLang="en-US" sz="2400" kern="0" dirty="0">
                <a:solidFill>
                  <a:srgbClr val="00B050"/>
                </a:solidFill>
                <a:latin typeface="Times New Roman" panose="02020603050405020304" pitchFamily="18" charset="0"/>
              </a:rPr>
              <a:t>高级</a:t>
            </a:r>
            <a:r>
              <a:rPr lang="zh-CN" altLang="en-US" sz="2400" kern="0" dirty="0">
                <a:latin typeface="Times New Roman" panose="02020603050405020304" pitchFamily="18" charset="0"/>
              </a:rPr>
              <a:t>语言的方式（</a:t>
            </a:r>
            <a:r>
              <a:rPr lang="en-US" altLang="zh-CN" sz="2400" kern="0" dirty="0">
                <a:latin typeface="Times New Roman" panose="02020603050405020304" pitchFamily="18" charset="0"/>
              </a:rPr>
              <a:t>2</a:t>
            </a:r>
            <a:r>
              <a:rPr lang="zh-CN" altLang="en-US" sz="2400" kern="0" dirty="0">
                <a:latin typeface="Times New Roman" panose="02020603050405020304" pitchFamily="18" charset="0"/>
              </a:rPr>
              <a:t>千多种语言）。</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solidFill>
                  <a:srgbClr val="A61D38"/>
                </a:solidFill>
                <a:latin typeface="Times New Roman" panose="02020603050405020304" pitchFamily="18" charset="0"/>
              </a:rPr>
              <a:t>程序就是你告诉计算机要做啥的</a:t>
            </a:r>
            <a:r>
              <a:rPr lang="zh-CN" altLang="en-US" sz="2400" u="sng" kern="0" dirty="0">
                <a:solidFill>
                  <a:srgbClr val="FF0000"/>
                </a:solidFill>
                <a:effectLst>
                  <a:outerShdw blurRad="38100" dist="38100" dir="2700000" algn="tl">
                    <a:srgbClr val="000000">
                      <a:alpha val="43137"/>
                    </a:srgbClr>
                  </a:outerShdw>
                </a:effectLst>
                <a:highlight>
                  <a:srgbClr val="FFFF00"/>
                </a:highlight>
                <a:latin typeface="Times New Roman" panose="02020603050405020304" pitchFamily="18" charset="0"/>
              </a:rPr>
              <a:t>表示（或者说：你要给计算机说的话）</a:t>
            </a:r>
            <a:r>
              <a:rPr lang="zh-CN" altLang="en-US" sz="2400" kern="0" dirty="0">
                <a:solidFill>
                  <a:srgbClr val="C00000"/>
                </a:solidFill>
                <a:latin typeface="Times New Roman" panose="02020603050405020304" pitchFamily="18" charset="0"/>
              </a:rPr>
              <a:t>。</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程序必须经过编译（解释）才能转换成</a:t>
            </a:r>
            <a:r>
              <a:rPr lang="en-US" altLang="zh-CN" sz="2400" kern="0" dirty="0">
                <a:latin typeface="Times New Roman" panose="02020603050405020304" pitchFamily="18" charset="0"/>
              </a:rPr>
              <a:t>CPU</a:t>
            </a:r>
            <a:r>
              <a:rPr lang="zh-CN" altLang="en-US" sz="2400" kern="0" dirty="0">
                <a:latin typeface="Times New Roman" panose="02020603050405020304" pitchFamily="18" charset="0"/>
              </a:rPr>
              <a:t>所能接受的指令。</a:t>
            </a:r>
            <a:endParaRPr lang="en-US" altLang="zh-CN" sz="2400" kern="0" dirty="0">
              <a:latin typeface="Times New Roman" panose="02020603050405020304" pitchFamily="18" charset="0"/>
            </a:endParaRPr>
          </a:p>
          <a:p>
            <a:pPr lvl="1">
              <a:lnSpc>
                <a:spcPct val="100000"/>
              </a:lnSpc>
              <a:buFont typeface="Wingdings" panose="05000000000000000000" pitchFamily="2" charset="2"/>
              <a:buChar char="n"/>
            </a:pPr>
            <a:r>
              <a:rPr lang="zh-CN" altLang="en-US" sz="2400" kern="0" dirty="0">
                <a:latin typeface="Times New Roman" panose="02020603050405020304" pitchFamily="18" charset="0"/>
              </a:rPr>
              <a:t>一条语句可能被转换成多条指令。</a:t>
            </a:r>
            <a:endParaRPr lang="en-US" altLang="zh-CN" sz="2400" kern="0" dirty="0">
              <a:latin typeface="Times New Roman" panose="02020603050405020304" pitchFamily="18" charset="0"/>
            </a:endParaRPr>
          </a:p>
          <a:p>
            <a:pPr lvl="1">
              <a:lnSpc>
                <a:spcPct val="150000"/>
              </a:lnSpc>
              <a:buFont typeface="Wingdings" panose="05000000000000000000" pitchFamily="2" charset="2"/>
              <a:buChar char="n"/>
            </a:pPr>
            <a:r>
              <a:rPr lang="zh-CN" altLang="en-US" sz="2400" kern="0" dirty="0">
                <a:latin typeface="Times New Roman" panose="02020603050405020304" pitchFamily="18" charset="0"/>
              </a:rPr>
              <a:t>在控制器的协调下执行行相应的指令。</a:t>
            </a:r>
            <a:endParaRPr lang="en-US" altLang="zh-CN" sz="2400" kern="0" dirty="0">
              <a:latin typeface="Times New Roman" panose="02020603050405020304" pitchFamily="18" charset="0"/>
            </a:endParaRPr>
          </a:p>
          <a:p>
            <a:pPr>
              <a:lnSpc>
                <a:spcPct val="150000"/>
              </a:lnSpc>
              <a:buFont typeface="Wingdings" panose="05000000000000000000" pitchFamily="2" charset="2"/>
              <a:buChar char="n"/>
            </a:pPr>
            <a:r>
              <a:rPr lang="zh-CN" altLang="en-US" sz="2600" kern="0" dirty="0">
                <a:latin typeface="Times New Roman" panose="02020603050405020304" pitchFamily="18" charset="0"/>
              </a:rPr>
              <a:t>关于计算机语言，还有几句话</a:t>
            </a:r>
            <a:r>
              <a:rPr lang="en-US" altLang="zh-CN" sz="2600" kern="0" dirty="0">
                <a:latin typeface="Times New Roman" panose="02020603050405020304" pitchFamily="18" charset="0"/>
              </a:rPr>
              <a:t>…</a:t>
            </a:r>
          </a:p>
          <a:p>
            <a:pPr marL="0" indent="0">
              <a:lnSpc>
                <a:spcPct val="100000"/>
              </a:lnSpc>
              <a:buNone/>
            </a:pPr>
            <a:endParaRPr lang="en-US" altLang="zh-CN" sz="2000" dirty="0">
              <a:solidFill>
                <a:srgbClr val="A61D38"/>
              </a:solidFill>
              <a:latin typeface="华文中宋" panose="02010600040101010101" pitchFamily="2" charset="-122"/>
              <a:ea typeface="华文中宋" panose="02010600040101010101" pitchFamily="2" charset="-122"/>
            </a:endParaRPr>
          </a:p>
        </p:txBody>
      </p:sp>
      <p:sp>
        <p:nvSpPr>
          <p:cNvPr id="5" name="文本框 4">
            <a:extLst>
              <a:ext uri="{FF2B5EF4-FFF2-40B4-BE49-F238E27FC236}">
                <a16:creationId xmlns:a16="http://schemas.microsoft.com/office/drawing/2014/main" id="{8465F3E6-53C5-440F-9A86-2B0F1744856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4" name="文本框 3">
            <a:extLst>
              <a:ext uri="{FF2B5EF4-FFF2-40B4-BE49-F238E27FC236}">
                <a16:creationId xmlns:a16="http://schemas.microsoft.com/office/drawing/2014/main" id="{3FE6911F-EB75-41BF-9D85-2E33F4148A0D}"/>
              </a:ext>
            </a:extLst>
          </p:cNvPr>
          <p:cNvSpPr txBox="1"/>
          <p:nvPr/>
        </p:nvSpPr>
        <p:spPr>
          <a:xfrm>
            <a:off x="6729913" y="980728"/>
            <a:ext cx="5447928" cy="2308324"/>
          </a:xfrm>
          <a:prstGeom prst="rect">
            <a:avLst/>
          </a:prstGeom>
          <a:ln>
            <a:noFill/>
          </a:ln>
          <a:effectLst>
            <a:outerShdw blurRad="107950" dist="12700" dir="5400000" algn="ctr">
              <a:srgbClr val="000000"/>
            </a:outerShdw>
          </a:effectLst>
          <a:scene3d>
            <a:camera prst="orthographicFront">
              <a:rot lat="0" lon="0" rev="0"/>
            </a:camera>
            <a:lightRig rig="soft" dir="t">
              <a:rot lat="0" lon="0" rev="0"/>
            </a:lightRig>
          </a:scene3d>
          <a:sp3d contourW="44450" prstMaterial="matte">
            <a:bevelT w="63500" h="63500" prst="artDeco"/>
            <a:contourClr>
              <a:srgbClr val="FFFFFF"/>
            </a:contourClr>
          </a:sp3d>
        </p:spPr>
        <p:style>
          <a:lnRef idx="1">
            <a:schemeClr val="dk1"/>
          </a:lnRef>
          <a:fillRef idx="2">
            <a:schemeClr val="dk1"/>
          </a:fillRef>
          <a:effectRef idx="1">
            <a:schemeClr val="dk1"/>
          </a:effectRef>
          <a:fontRef idx="minor">
            <a:schemeClr val="dk1"/>
          </a:fontRef>
        </p:style>
        <p:txBody>
          <a:bodyPr wrap="square" rtlCol="0">
            <a:spAutoFit/>
          </a:bodyPr>
          <a:lstStyle/>
          <a:p>
            <a:r>
              <a:rPr lang="zh-CN" altLang="en-US" dirty="0">
                <a:solidFill>
                  <a:srgbClr val="C00000"/>
                </a:solidFill>
                <a:latin typeface="华文中宋" panose="02010600040101010101" pitchFamily="2" charset="-122"/>
                <a:ea typeface="华文中宋" panose="02010600040101010101" pitchFamily="2" charset="-122"/>
              </a:rPr>
              <a:t>若你要学习一门程序设计语言，你会关注啥？</a:t>
            </a:r>
            <a:endParaRPr lang="en-US" altLang="zh-CN" dirty="0">
              <a:solidFill>
                <a:srgbClr val="C00000"/>
              </a:solidFill>
              <a:latin typeface="华文中宋" panose="02010600040101010101" pitchFamily="2" charset="-122"/>
              <a:ea typeface="华文中宋"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关于数据：有哪些数据类型？</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关于运算：运算符号有哪些？</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关于控制：三种基本的语句咋写？</a:t>
            </a:r>
            <a:endParaRPr lang="en-US" altLang="zh-CN" dirty="0">
              <a:latin typeface="华文楷体" panose="02010600040101010101" pitchFamily="2" charset="-122"/>
              <a:ea typeface="华文楷体" panose="02010600040101010101" pitchFamily="2" charset="-122"/>
            </a:endParaRPr>
          </a:p>
          <a:p>
            <a:pPr marL="0" indent="0">
              <a:spcBef>
                <a:spcPts val="0"/>
              </a:spcBef>
              <a:spcAft>
                <a:spcPts val="0"/>
              </a:spcAft>
              <a:buFont typeface="Wingdings" panose="05000000000000000000" pitchFamily="2" charset="2"/>
              <a:buChar char="n"/>
            </a:pPr>
            <a:r>
              <a:rPr lang="zh-CN" altLang="en-US" dirty="0">
                <a:latin typeface="华文楷体" panose="02010600040101010101" pitchFamily="2" charset="-122"/>
                <a:ea typeface="华文楷体" panose="02010600040101010101" pitchFamily="2" charset="-122"/>
              </a:rPr>
              <a:t>关于传输：咋输入与输出</a:t>
            </a:r>
            <a:endParaRPr lang="en-US" altLang="zh-CN" dirty="0">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0A4F4C0A-0416-459C-8174-2032FC8CE526}"/>
              </a:ext>
            </a:extLst>
          </p:cNvPr>
          <p:cNvPicPr>
            <a:picLocks noChangeAspect="1"/>
          </p:cNvPicPr>
          <p:nvPr/>
        </p:nvPicPr>
        <p:blipFill>
          <a:blip r:embed="rId3"/>
          <a:stretch>
            <a:fillRect/>
          </a:stretch>
        </p:blipFill>
        <p:spPr>
          <a:xfrm>
            <a:off x="8112225" y="4560748"/>
            <a:ext cx="4043164" cy="2297252"/>
          </a:xfrm>
          <a:prstGeom prst="rect">
            <a:avLst/>
          </a:prstGeom>
          <a:effectLst>
            <a:glow rad="101600">
              <a:schemeClr val="accent4">
                <a:satMod val="175000"/>
                <a:alpha val="40000"/>
              </a:schemeClr>
            </a:glow>
            <a:softEdge rad="12700"/>
          </a:effectLst>
          <a:scene3d>
            <a:camera prst="orthographicFront"/>
            <a:lightRig rig="threePt" dir="t"/>
          </a:scene3d>
          <a:sp3d>
            <a:bevelT w="165100" prst="coolSlant"/>
          </a:sp3d>
        </p:spPr>
      </p:pic>
      <p:cxnSp>
        <p:nvCxnSpPr>
          <p:cNvPr id="10" name="连接符: 曲线 9">
            <a:extLst>
              <a:ext uri="{FF2B5EF4-FFF2-40B4-BE49-F238E27FC236}">
                <a16:creationId xmlns:a16="http://schemas.microsoft.com/office/drawing/2014/main" id="{51DF2D3A-3099-47F9-A957-019CE2ECE9A1}"/>
              </a:ext>
            </a:extLst>
          </p:cNvPr>
          <p:cNvCxnSpPr/>
          <p:nvPr/>
        </p:nvCxnSpPr>
        <p:spPr bwMode="auto">
          <a:xfrm>
            <a:off x="7176120" y="4077072"/>
            <a:ext cx="3024336" cy="555684"/>
          </a:xfrm>
          <a:prstGeom prst="curvedConnector3">
            <a:avLst>
              <a:gd name="adj1" fmla="val 101101"/>
            </a:avLst>
          </a:prstGeom>
          <a:ln>
            <a:headEnd type="none" w="med" len="med"/>
            <a:tailEnd type="triangle"/>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1218330025"/>
      </p:ext>
    </p:extLst>
  </p:cSld>
  <p:clrMapOvr>
    <a:masterClrMapping/>
  </p:clrMapOvr>
  <p:transition/>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2B75B713-06A8-48A8-A09F-1B2DF4F89745}"/>
              </a:ext>
            </a:extLst>
          </p:cNvPr>
          <p:cNvSpPr txBox="1">
            <a:spLocks noChangeArrowheads="1"/>
          </p:cNvSpPr>
          <p:nvPr/>
        </p:nvSpPr>
        <p:spPr>
          <a:xfrm>
            <a:off x="1271588" y="1042988"/>
            <a:ext cx="7776740" cy="5202237"/>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b="0" kern="0" dirty="0">
                <a:solidFill>
                  <a:schemeClr val="tx1"/>
                </a:solidFill>
                <a:effectLst/>
                <a:latin typeface="+mn-lt"/>
                <a:ea typeface="楷体" panose="02010609060101010101" pitchFamily="49" charset="-122"/>
              </a:rPr>
              <a:t>1GL First generation programming language</a:t>
            </a:r>
          </a:p>
          <a:p>
            <a:pPr marL="0" indent="0">
              <a:buNone/>
            </a:pP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楷体" panose="02010609060101010101" pitchFamily="49" charset="-122"/>
                <a:ea typeface="楷体" panose="02010609060101010101" pitchFamily="49" charset="-122"/>
              </a:rPr>
              <a:t>机器语言称为第一代程序设计语言。</a:t>
            </a:r>
            <a:endParaRPr lang="zh-CN" altLang="en-US" b="0" kern="0" dirty="0">
              <a:solidFill>
                <a:schemeClr val="tx1"/>
              </a:solidFill>
              <a:effectLst/>
              <a:latin typeface="+mn-lt"/>
              <a:ea typeface="楷体" panose="02010609060101010101" pitchFamily="49" charset="-122"/>
            </a:endParaRPr>
          </a:p>
          <a:p>
            <a:pPr>
              <a:buFontTx/>
              <a:buNone/>
            </a:pPr>
            <a:endParaRPr lang="en-US" altLang="zh-CN" kern="0" dirty="0">
              <a:solidFill>
                <a:srgbClr val="CC3300"/>
              </a:solidFill>
              <a:latin typeface="微软雅黑" panose="020B0503020204020204" pitchFamily="34" charset="-122"/>
              <a:ea typeface="微软雅黑" panose="020B0503020204020204" pitchFamily="34" charset="-122"/>
            </a:endParaRPr>
          </a:p>
          <a:p>
            <a:pPr>
              <a:buFontTx/>
              <a:buNone/>
            </a:pPr>
            <a:endParaRPr lang="zh-CN" altLang="en-US" kern="0" dirty="0">
              <a:solidFill>
                <a:srgbClr val="CC3300"/>
              </a:solidFill>
              <a:latin typeface="微软雅黑" panose="020B0503020204020204" pitchFamily="34" charset="-122"/>
              <a:ea typeface="微软雅黑" panose="020B0503020204020204" pitchFamily="34" charset="-122"/>
            </a:endParaRPr>
          </a:p>
          <a:p>
            <a:r>
              <a:rPr lang="en-US" altLang="zh-CN" b="0" kern="0" dirty="0">
                <a:solidFill>
                  <a:schemeClr val="tx1"/>
                </a:solidFill>
                <a:effectLst/>
                <a:latin typeface="+mn-lt"/>
                <a:ea typeface="楷体" panose="02010609060101010101" pitchFamily="49" charset="-122"/>
              </a:rPr>
              <a:t>2GL,</a:t>
            </a:r>
            <a:r>
              <a:rPr lang="zh-CN" altLang="en-US" b="0" kern="0" dirty="0">
                <a:solidFill>
                  <a:schemeClr val="tx1"/>
                </a:solidFill>
                <a:effectLst/>
                <a:latin typeface="+mn-lt"/>
                <a:ea typeface="楷体" panose="02010609060101010101" pitchFamily="49" charset="-122"/>
              </a:rPr>
              <a:t> </a:t>
            </a:r>
            <a:r>
              <a:rPr lang="en-US" altLang="zh-CN" b="0" kern="0" dirty="0">
                <a:solidFill>
                  <a:schemeClr val="tx1"/>
                </a:solidFill>
                <a:effectLst/>
                <a:latin typeface="+mn-lt"/>
                <a:ea typeface="楷体" panose="02010609060101010101" pitchFamily="49" charset="-122"/>
              </a:rPr>
              <a:t>Second generation programming language</a:t>
            </a:r>
            <a:r>
              <a:rPr lang="zh-CN" altLang="en-US" b="0" kern="0" dirty="0">
                <a:solidFill>
                  <a:schemeClr val="tx1"/>
                </a:solidFill>
                <a:effectLst/>
                <a:latin typeface="+mn-lt"/>
                <a:ea typeface="楷体" panose="02010609060101010101" pitchFamily="49" charset="-122"/>
              </a:rPr>
              <a:t>   </a:t>
            </a:r>
            <a:endParaRPr lang="en-US" altLang="zh-CN" b="0" kern="0" dirty="0">
              <a:solidFill>
                <a:schemeClr val="tx1"/>
              </a:solidFill>
              <a:effectLst/>
              <a:latin typeface="+mn-lt"/>
              <a:ea typeface="楷体" panose="02010609060101010101" pitchFamily="49" charset="-122"/>
            </a:endParaRPr>
          </a:p>
          <a:p>
            <a:pPr marL="0" indent="0">
              <a:buNone/>
            </a:pP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mn-lt"/>
                <a:ea typeface="楷体" panose="02010609060101010101" pitchFamily="49" charset="-122"/>
              </a:rPr>
              <a:t>汇编语言称为第二代程序设计语言。</a:t>
            </a:r>
          </a:p>
          <a:p>
            <a:pPr>
              <a:buFontTx/>
              <a:buNone/>
            </a:pPr>
            <a:endParaRPr lang="zh-CN" altLang="en-US" kern="0" dirty="0">
              <a:latin typeface="微软雅黑" panose="020B0503020204020204" pitchFamily="34" charset="-122"/>
              <a:ea typeface="微软雅黑" panose="020B0503020204020204" pitchFamily="34" charset="-122"/>
            </a:endParaRPr>
          </a:p>
        </p:txBody>
      </p:sp>
      <p:grpSp>
        <p:nvGrpSpPr>
          <p:cNvPr id="4" name="Group 4">
            <a:extLst>
              <a:ext uri="{FF2B5EF4-FFF2-40B4-BE49-F238E27FC236}">
                <a16:creationId xmlns:a16="http://schemas.microsoft.com/office/drawing/2014/main" id="{5385AA58-48C0-41F3-8793-E8086685E42F}"/>
              </a:ext>
            </a:extLst>
          </p:cNvPr>
          <p:cNvGrpSpPr>
            <a:grpSpLocks/>
          </p:cNvGrpSpPr>
          <p:nvPr/>
        </p:nvGrpSpPr>
        <p:grpSpPr bwMode="auto">
          <a:xfrm>
            <a:off x="9169400" y="970404"/>
            <a:ext cx="2398713" cy="1357313"/>
            <a:chOff x="4010" y="714"/>
            <a:chExt cx="1511" cy="855"/>
          </a:xfrm>
        </p:grpSpPr>
        <p:sp>
          <p:nvSpPr>
            <p:cNvPr id="5" name="Text Box 5">
              <a:extLst>
                <a:ext uri="{FF2B5EF4-FFF2-40B4-BE49-F238E27FC236}">
                  <a16:creationId xmlns:a16="http://schemas.microsoft.com/office/drawing/2014/main" id="{4C6B4CA6-D7A9-434A-BE7A-FDBF3068CBD2}"/>
                </a:ext>
              </a:extLst>
            </p:cNvPr>
            <p:cNvSpPr txBox="1">
              <a:spLocks noChangeArrowheads="1"/>
            </p:cNvSpPr>
            <p:nvPr/>
          </p:nvSpPr>
          <p:spPr bwMode="auto">
            <a:xfrm>
              <a:off x="4014" y="714"/>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sp>
          <p:nvSpPr>
            <p:cNvPr id="6" name="Text Box 6">
              <a:extLst>
                <a:ext uri="{FF2B5EF4-FFF2-40B4-BE49-F238E27FC236}">
                  <a16:creationId xmlns:a16="http://schemas.microsoft.com/office/drawing/2014/main" id="{5B19AFDD-8582-4B19-9215-240EC4A97F5A}"/>
                </a:ext>
              </a:extLst>
            </p:cNvPr>
            <p:cNvSpPr txBox="1">
              <a:spLocks noChangeArrowheads="1"/>
            </p:cNvSpPr>
            <p:nvPr/>
          </p:nvSpPr>
          <p:spPr bwMode="auto">
            <a:xfrm>
              <a:off x="4010" y="100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指令集体系结构</a:t>
              </a:r>
            </a:p>
          </p:txBody>
        </p:sp>
        <p:sp>
          <p:nvSpPr>
            <p:cNvPr id="7" name="Text Box 7">
              <a:extLst>
                <a:ext uri="{FF2B5EF4-FFF2-40B4-BE49-F238E27FC236}">
                  <a16:creationId xmlns:a16="http://schemas.microsoft.com/office/drawing/2014/main" id="{E80302FE-A54C-4754-B245-F36B2C814F49}"/>
                </a:ext>
              </a:extLst>
            </p:cNvPr>
            <p:cNvSpPr txBox="1">
              <a:spLocks noChangeArrowheads="1"/>
            </p:cNvSpPr>
            <p:nvPr/>
          </p:nvSpPr>
          <p:spPr bwMode="auto">
            <a:xfrm>
              <a:off x="4014" y="1309"/>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grpSp>
      <p:grpSp>
        <p:nvGrpSpPr>
          <p:cNvPr id="8" name="Group 8">
            <a:extLst>
              <a:ext uri="{FF2B5EF4-FFF2-40B4-BE49-F238E27FC236}">
                <a16:creationId xmlns:a16="http://schemas.microsoft.com/office/drawing/2014/main" id="{31FFDEF5-95F5-4EE0-95FE-51EDEA0E242F}"/>
              </a:ext>
            </a:extLst>
          </p:cNvPr>
          <p:cNvGrpSpPr>
            <a:grpSpLocks/>
          </p:cNvGrpSpPr>
          <p:nvPr/>
        </p:nvGrpSpPr>
        <p:grpSpPr bwMode="auto">
          <a:xfrm>
            <a:off x="9134282" y="2488430"/>
            <a:ext cx="2434859" cy="1699558"/>
            <a:chOff x="4023" y="2272"/>
            <a:chExt cx="1507" cy="1489"/>
          </a:xfrm>
        </p:grpSpPr>
        <p:sp>
          <p:nvSpPr>
            <p:cNvPr id="9" name="Text Box 9">
              <a:extLst>
                <a:ext uri="{FF2B5EF4-FFF2-40B4-BE49-F238E27FC236}">
                  <a16:creationId xmlns:a16="http://schemas.microsoft.com/office/drawing/2014/main" id="{E2A0E69C-D4DB-420C-94F5-1A11818C3CF4}"/>
                </a:ext>
              </a:extLst>
            </p:cNvPr>
            <p:cNvSpPr txBox="1">
              <a:spLocks noChangeArrowheads="1"/>
            </p:cNvSpPr>
            <p:nvPr/>
          </p:nvSpPr>
          <p:spPr bwMode="auto">
            <a:xfrm>
              <a:off x="4023" y="2528"/>
              <a:ext cx="1507" cy="364"/>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dirty="0">
                  <a:ea typeface="微软雅黑" panose="020B0503020204020204" pitchFamily="34" charset="-122"/>
                </a:rPr>
                <a:t>        </a:t>
              </a:r>
              <a:r>
                <a:rPr lang="zh-CN" altLang="en-US" sz="1600" dirty="0">
                  <a:ea typeface="微软雅黑" panose="020B0503020204020204" pitchFamily="34" charset="-122"/>
                </a:rPr>
                <a:t>汇编程序</a:t>
              </a:r>
              <a:endParaRPr lang="zh-CN" altLang="en-US" sz="2100" dirty="0">
                <a:ea typeface="微软雅黑" panose="020B0503020204020204" pitchFamily="34" charset="-122"/>
              </a:endParaRPr>
            </a:p>
          </p:txBody>
        </p:sp>
        <p:sp>
          <p:nvSpPr>
            <p:cNvPr id="10" name="Text Box 10">
              <a:extLst>
                <a:ext uri="{FF2B5EF4-FFF2-40B4-BE49-F238E27FC236}">
                  <a16:creationId xmlns:a16="http://schemas.microsoft.com/office/drawing/2014/main" id="{983AF5C0-A68D-4101-A259-422710D4A15A}"/>
                </a:ext>
              </a:extLst>
            </p:cNvPr>
            <p:cNvSpPr txBox="1">
              <a:spLocks noChangeArrowheads="1"/>
            </p:cNvSpPr>
            <p:nvPr/>
          </p:nvSpPr>
          <p:spPr bwMode="auto">
            <a:xfrm>
              <a:off x="4023" y="2874"/>
              <a:ext cx="1507" cy="297"/>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           操作系统</a:t>
              </a:r>
              <a:endParaRPr lang="zh-CN" altLang="en-US" sz="2100" dirty="0">
                <a:ea typeface="微软雅黑" panose="020B0503020204020204" pitchFamily="34" charset="-122"/>
              </a:endParaRPr>
            </a:p>
          </p:txBody>
        </p:sp>
        <p:sp>
          <p:nvSpPr>
            <p:cNvPr id="11" name="Text Box 11">
              <a:extLst>
                <a:ext uri="{FF2B5EF4-FFF2-40B4-BE49-F238E27FC236}">
                  <a16:creationId xmlns:a16="http://schemas.microsoft.com/office/drawing/2014/main" id="{013E5879-F145-4D34-A818-CB13795564EE}"/>
                </a:ext>
              </a:extLst>
            </p:cNvPr>
            <p:cNvSpPr txBox="1">
              <a:spLocks noChangeArrowheads="1"/>
            </p:cNvSpPr>
            <p:nvPr/>
          </p:nvSpPr>
          <p:spPr bwMode="auto">
            <a:xfrm>
              <a:off x="4023" y="3169"/>
              <a:ext cx="1507" cy="297"/>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指令集体系结构</a:t>
              </a:r>
              <a:endParaRPr lang="zh-CN" altLang="en-US" sz="2100" dirty="0">
                <a:ea typeface="微软雅黑" panose="020B0503020204020204" pitchFamily="34" charset="-122"/>
              </a:endParaRPr>
            </a:p>
          </p:txBody>
        </p:sp>
        <p:sp>
          <p:nvSpPr>
            <p:cNvPr id="12" name="Text Box 12">
              <a:extLst>
                <a:ext uri="{FF2B5EF4-FFF2-40B4-BE49-F238E27FC236}">
                  <a16:creationId xmlns:a16="http://schemas.microsoft.com/office/drawing/2014/main" id="{559AD1D7-515C-47D0-802B-742A474A192F}"/>
                </a:ext>
              </a:extLst>
            </p:cNvPr>
            <p:cNvSpPr txBox="1">
              <a:spLocks noChangeArrowheads="1"/>
            </p:cNvSpPr>
            <p:nvPr/>
          </p:nvSpPr>
          <p:spPr bwMode="auto">
            <a:xfrm>
              <a:off x="4023" y="3464"/>
              <a:ext cx="1507" cy="297"/>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1600" dirty="0">
                  <a:ea typeface="微软雅黑" panose="020B0503020204020204" pitchFamily="34" charset="-122"/>
                </a:rPr>
                <a:t>计算机硬件</a:t>
              </a:r>
              <a:endParaRPr lang="zh-CN" altLang="en-US" sz="2100" dirty="0">
                <a:ea typeface="微软雅黑" panose="020B0503020204020204" pitchFamily="34" charset="-122"/>
              </a:endParaRPr>
            </a:p>
          </p:txBody>
        </p:sp>
        <p:sp>
          <p:nvSpPr>
            <p:cNvPr id="13" name="Text Box 13">
              <a:extLst>
                <a:ext uri="{FF2B5EF4-FFF2-40B4-BE49-F238E27FC236}">
                  <a16:creationId xmlns:a16="http://schemas.microsoft.com/office/drawing/2014/main" id="{BE0E9BBD-8051-4422-9FBB-6D681F1C384A}"/>
                </a:ext>
              </a:extLst>
            </p:cNvPr>
            <p:cNvSpPr txBox="1">
              <a:spLocks noChangeArrowheads="1"/>
            </p:cNvSpPr>
            <p:nvPr/>
          </p:nvSpPr>
          <p:spPr bwMode="auto">
            <a:xfrm>
              <a:off x="4023" y="2272"/>
              <a:ext cx="1507" cy="297"/>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          应用程序</a:t>
              </a:r>
              <a:endParaRPr lang="zh-CN" altLang="en-US" sz="2100" dirty="0">
                <a:ea typeface="微软雅黑" panose="020B0503020204020204" pitchFamily="34" charset="-122"/>
              </a:endParaRPr>
            </a:p>
          </p:txBody>
        </p:sp>
      </p:grpSp>
      <p:sp>
        <p:nvSpPr>
          <p:cNvPr id="14" name="Rectangle 3">
            <a:extLst>
              <a:ext uri="{FF2B5EF4-FFF2-40B4-BE49-F238E27FC236}">
                <a16:creationId xmlns:a16="http://schemas.microsoft.com/office/drawing/2014/main" id="{579D0228-29BF-4718-9371-DBA617B35A12}"/>
              </a:ext>
            </a:extLst>
          </p:cNvPr>
          <p:cNvSpPr txBox="1">
            <a:spLocks noChangeArrowheads="1"/>
          </p:cNvSpPr>
          <p:nvPr/>
        </p:nvSpPr>
        <p:spPr>
          <a:xfrm>
            <a:off x="1271587" y="4312948"/>
            <a:ext cx="7560717" cy="2339216"/>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r>
              <a:rPr lang="en-US" altLang="zh-CN" b="0" kern="0" dirty="0">
                <a:solidFill>
                  <a:schemeClr val="tx1"/>
                </a:solidFill>
                <a:effectLst/>
                <a:latin typeface="+mn-lt"/>
                <a:ea typeface="楷体" panose="02010609060101010101" pitchFamily="49" charset="-122"/>
              </a:rPr>
              <a:t>3GL</a:t>
            </a:r>
            <a:r>
              <a:rPr lang="zh-CN" altLang="en-US" b="0" kern="0" dirty="0">
                <a:solidFill>
                  <a:schemeClr val="tx1"/>
                </a:solidFill>
                <a:effectLst/>
                <a:latin typeface="+mn-lt"/>
                <a:ea typeface="楷体" panose="02010609060101010101" pitchFamily="49" charset="-122"/>
              </a:rPr>
              <a:t>，第三代程序设计语言，过程式语言，编码时需要描述实现过程，即</a:t>
            </a:r>
            <a:r>
              <a:rPr lang="zh-CN" altLang="en-US" b="0" kern="0" dirty="0">
                <a:solidFill>
                  <a:srgbClr val="A61D38"/>
                </a:solidFill>
                <a:effectLst/>
                <a:latin typeface="+mn-lt"/>
                <a:ea typeface="楷体" panose="02010609060101010101" pitchFamily="49" charset="-122"/>
              </a:rPr>
              <a:t>“如何做”</a:t>
            </a:r>
            <a:r>
              <a:rPr lang="zh-CN" altLang="en-US" b="0" kern="0" dirty="0">
                <a:solidFill>
                  <a:schemeClr val="tx1"/>
                </a:solidFill>
                <a:effectLst/>
                <a:latin typeface="+mn-lt"/>
                <a:ea typeface="楷体" panose="02010609060101010101" pitchFamily="49" charset="-122"/>
              </a:rPr>
              <a:t>。</a:t>
            </a:r>
            <a:endParaRPr lang="en-US" altLang="zh-CN" b="0" kern="0" dirty="0">
              <a:solidFill>
                <a:schemeClr val="tx1"/>
              </a:solidFill>
              <a:effectLst/>
              <a:latin typeface="+mn-lt"/>
              <a:ea typeface="楷体" panose="02010609060101010101" pitchFamily="49" charset="-122"/>
            </a:endParaRPr>
          </a:p>
          <a:p>
            <a:r>
              <a:rPr lang="en-US" altLang="zh-CN" b="0" kern="0" dirty="0">
                <a:solidFill>
                  <a:schemeClr val="tx1"/>
                </a:solidFill>
                <a:effectLst/>
                <a:latin typeface="+mn-lt"/>
                <a:ea typeface="楷体" panose="02010609060101010101" pitchFamily="49" charset="-122"/>
              </a:rPr>
              <a:t>4GL</a:t>
            </a:r>
            <a:r>
              <a:rPr lang="zh-CN" altLang="en-US" b="0" kern="0" dirty="0">
                <a:solidFill>
                  <a:schemeClr val="tx1"/>
                </a:solidFill>
                <a:effectLst/>
                <a:latin typeface="+mn-lt"/>
                <a:ea typeface="楷体" panose="02010609060101010101" pitchFamily="49" charset="-122"/>
              </a:rPr>
              <a:t>，第四代程序设计语言</a:t>
            </a:r>
            <a:r>
              <a:rPr lang="en-US" altLang="zh-CN" b="0" kern="0" dirty="0">
                <a:solidFill>
                  <a:schemeClr val="tx1"/>
                </a:solidFill>
                <a:effectLst/>
                <a:latin typeface="+mn-lt"/>
                <a:ea typeface="楷体" panose="02010609060101010101" pitchFamily="49" charset="-122"/>
              </a:rPr>
              <a:t> </a:t>
            </a:r>
            <a:r>
              <a:rPr lang="zh-CN" altLang="en-US" b="0" kern="0" dirty="0">
                <a:solidFill>
                  <a:schemeClr val="tx1"/>
                </a:solidFill>
                <a:effectLst/>
                <a:latin typeface="+mn-lt"/>
                <a:ea typeface="楷体" panose="02010609060101010101" pitchFamily="49" charset="-122"/>
              </a:rPr>
              <a:t>为非过程化语言，编码时只需说明</a:t>
            </a:r>
            <a:r>
              <a:rPr lang="zh-CN" altLang="en-US" b="0" kern="0" dirty="0">
                <a:solidFill>
                  <a:srgbClr val="A61D38"/>
                </a:solidFill>
                <a:effectLst/>
                <a:latin typeface="+mn-lt"/>
                <a:ea typeface="楷体" panose="02010609060101010101" pitchFamily="49" charset="-122"/>
              </a:rPr>
              <a:t>“做什么”</a:t>
            </a:r>
            <a:r>
              <a:rPr lang="zh-CN" altLang="en-US" b="0" kern="0" dirty="0">
                <a:solidFill>
                  <a:schemeClr val="tx1"/>
                </a:solidFill>
                <a:effectLst/>
                <a:latin typeface="+mn-lt"/>
                <a:ea typeface="楷体" panose="02010609060101010101" pitchFamily="49" charset="-122"/>
              </a:rPr>
              <a:t>，不需要描述具体的算法实现细节。</a:t>
            </a:r>
          </a:p>
          <a:p>
            <a:pPr>
              <a:buFontTx/>
              <a:buNone/>
            </a:pPr>
            <a:endParaRPr lang="zh-CN" altLang="en-US" sz="2200" kern="0" dirty="0">
              <a:latin typeface="微软雅黑" panose="020B0503020204020204" pitchFamily="34" charset="-122"/>
              <a:ea typeface="微软雅黑" panose="020B0503020204020204" pitchFamily="34" charset="-122"/>
            </a:endParaRPr>
          </a:p>
        </p:txBody>
      </p:sp>
      <p:grpSp>
        <p:nvGrpSpPr>
          <p:cNvPr id="15" name="Group 4">
            <a:extLst>
              <a:ext uri="{FF2B5EF4-FFF2-40B4-BE49-F238E27FC236}">
                <a16:creationId xmlns:a16="http://schemas.microsoft.com/office/drawing/2014/main" id="{4DFEA124-2E2E-45E1-A7CD-EF4CE04787DD}"/>
              </a:ext>
            </a:extLst>
          </p:cNvPr>
          <p:cNvGrpSpPr>
            <a:grpSpLocks/>
          </p:cNvGrpSpPr>
          <p:nvPr/>
        </p:nvGrpSpPr>
        <p:grpSpPr bwMode="auto">
          <a:xfrm>
            <a:off x="9109053" y="4348702"/>
            <a:ext cx="2459555" cy="2303462"/>
            <a:chOff x="4038" y="2273"/>
            <a:chExt cx="1507" cy="1451"/>
          </a:xfrm>
        </p:grpSpPr>
        <p:sp>
          <p:nvSpPr>
            <p:cNvPr id="16" name="Text Box 5">
              <a:extLst>
                <a:ext uri="{FF2B5EF4-FFF2-40B4-BE49-F238E27FC236}">
                  <a16:creationId xmlns:a16="http://schemas.microsoft.com/office/drawing/2014/main" id="{5ED061D7-CD64-489A-AB6F-3EBFEC8E6313}"/>
                </a:ext>
              </a:extLst>
            </p:cNvPr>
            <p:cNvSpPr txBox="1">
              <a:spLocks noChangeArrowheads="1"/>
            </p:cNvSpPr>
            <p:nvPr/>
          </p:nvSpPr>
          <p:spPr bwMode="auto">
            <a:xfrm>
              <a:off x="4038" y="2577"/>
              <a:ext cx="1507" cy="26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语言处理系统</a:t>
              </a:r>
            </a:p>
          </p:txBody>
        </p:sp>
        <p:sp>
          <p:nvSpPr>
            <p:cNvPr id="17" name="Text Box 6">
              <a:extLst>
                <a:ext uri="{FF2B5EF4-FFF2-40B4-BE49-F238E27FC236}">
                  <a16:creationId xmlns:a16="http://schemas.microsoft.com/office/drawing/2014/main" id="{E0B1C79A-A5EF-489F-ACB6-986B56B3CF9B}"/>
                </a:ext>
              </a:extLst>
            </p:cNvPr>
            <p:cNvSpPr txBox="1">
              <a:spLocks noChangeArrowheads="1"/>
            </p:cNvSpPr>
            <p:nvPr/>
          </p:nvSpPr>
          <p:spPr bwMode="auto">
            <a:xfrm>
              <a:off x="4038" y="2874"/>
              <a:ext cx="1507" cy="26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操作系统</a:t>
              </a:r>
            </a:p>
          </p:txBody>
        </p:sp>
        <p:sp>
          <p:nvSpPr>
            <p:cNvPr id="18" name="Text Box 7">
              <a:extLst>
                <a:ext uri="{FF2B5EF4-FFF2-40B4-BE49-F238E27FC236}">
                  <a16:creationId xmlns:a16="http://schemas.microsoft.com/office/drawing/2014/main" id="{E526C038-2C45-458B-BFA9-C4C87859A8CA}"/>
                </a:ext>
              </a:extLst>
            </p:cNvPr>
            <p:cNvSpPr txBox="1">
              <a:spLocks noChangeArrowheads="1"/>
            </p:cNvSpPr>
            <p:nvPr/>
          </p:nvSpPr>
          <p:spPr bwMode="auto">
            <a:xfrm>
              <a:off x="4038" y="3169"/>
              <a:ext cx="1507" cy="26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指令集体系结构</a:t>
              </a:r>
            </a:p>
          </p:txBody>
        </p:sp>
        <p:sp>
          <p:nvSpPr>
            <p:cNvPr id="19" name="Text Box 8">
              <a:extLst>
                <a:ext uri="{FF2B5EF4-FFF2-40B4-BE49-F238E27FC236}">
                  <a16:creationId xmlns:a16="http://schemas.microsoft.com/office/drawing/2014/main" id="{B9567C96-A23A-4277-8DB3-541589101C57}"/>
                </a:ext>
              </a:extLst>
            </p:cNvPr>
            <p:cNvSpPr txBox="1">
              <a:spLocks noChangeArrowheads="1"/>
            </p:cNvSpPr>
            <p:nvPr/>
          </p:nvSpPr>
          <p:spPr bwMode="auto">
            <a:xfrm>
              <a:off x="4038" y="3464"/>
              <a:ext cx="1507" cy="26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a:ea typeface="微软雅黑" panose="020B0503020204020204" pitchFamily="34" charset="-122"/>
                </a:rPr>
                <a:t>计算机硬件</a:t>
              </a:r>
            </a:p>
          </p:txBody>
        </p:sp>
        <p:sp>
          <p:nvSpPr>
            <p:cNvPr id="20" name="Text Box 9">
              <a:extLst>
                <a:ext uri="{FF2B5EF4-FFF2-40B4-BE49-F238E27FC236}">
                  <a16:creationId xmlns:a16="http://schemas.microsoft.com/office/drawing/2014/main" id="{1E222DC6-D150-4E8B-8F09-B6C6A4254383}"/>
                </a:ext>
              </a:extLst>
            </p:cNvPr>
            <p:cNvSpPr txBox="1">
              <a:spLocks noChangeArrowheads="1"/>
            </p:cNvSpPr>
            <p:nvPr/>
          </p:nvSpPr>
          <p:spPr bwMode="auto">
            <a:xfrm>
              <a:off x="4038" y="2273"/>
              <a:ext cx="1507" cy="260"/>
            </a:xfrm>
            <a:prstGeom prst="rect">
              <a:avLst/>
            </a:prstGeom>
            <a:solidFill>
              <a:srgbClr val="FF99CC"/>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应用程序</a:t>
              </a:r>
            </a:p>
          </p:txBody>
        </p:sp>
      </p:grpSp>
      <p:sp>
        <p:nvSpPr>
          <p:cNvPr id="21" name="Text Box 10">
            <a:extLst>
              <a:ext uri="{FF2B5EF4-FFF2-40B4-BE49-F238E27FC236}">
                <a16:creationId xmlns:a16="http://schemas.microsoft.com/office/drawing/2014/main" id="{8B2AF01D-3BCA-415A-B816-D2F23C494BCD}"/>
              </a:ext>
            </a:extLst>
          </p:cNvPr>
          <p:cNvSpPr txBox="1">
            <a:spLocks noChangeArrowheads="1"/>
          </p:cNvSpPr>
          <p:nvPr/>
        </p:nvSpPr>
        <p:spPr bwMode="auto">
          <a:xfrm>
            <a:off x="170702" y="1042988"/>
            <a:ext cx="617348" cy="54103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30000"/>
              </a:lnSpc>
              <a:spcBef>
                <a:spcPct val="50000"/>
              </a:spcBef>
              <a:buFontTx/>
              <a:buNone/>
            </a:pPr>
            <a:r>
              <a:rPr lang="zh-CN" altLang="en-US" dirty="0">
                <a:ea typeface="微软雅黑" panose="020B0503020204020204" pitchFamily="34" charset="-122"/>
              </a:rPr>
              <a:t>语言的发展是一个不断</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solidFill>
                  <a:srgbClr val="C00000"/>
                </a:solidFill>
                <a:ea typeface="微软雅黑" panose="020B0503020204020204" pitchFamily="34" charset="-122"/>
              </a:rPr>
              <a:t>抽象</a:t>
            </a:r>
            <a:r>
              <a:rPr lang="zh-CN" altLang="en-US" dirty="0">
                <a:solidFill>
                  <a:srgbClr val="C00000"/>
                </a:solidFill>
                <a:latin typeface="微软雅黑" panose="020B0503020204020204" pitchFamily="34" charset="-122"/>
                <a:ea typeface="微软雅黑" panose="020B0503020204020204" pitchFamily="34" charset="-122"/>
              </a:rPr>
              <a:t>”</a:t>
            </a:r>
            <a:r>
              <a:rPr lang="zh-CN" altLang="en-US" dirty="0">
                <a:ea typeface="微软雅黑" panose="020B0503020204020204" pitchFamily="34" charset="-122"/>
              </a:rPr>
              <a:t>的过程</a:t>
            </a:r>
          </a:p>
        </p:txBody>
      </p:sp>
      <p:sp>
        <p:nvSpPr>
          <p:cNvPr id="25" name="文本框 24">
            <a:extLst>
              <a:ext uri="{FF2B5EF4-FFF2-40B4-BE49-F238E27FC236}">
                <a16:creationId xmlns:a16="http://schemas.microsoft.com/office/drawing/2014/main" id="{06E6CA66-585E-4512-8569-ED08E932EC4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cxnSp>
        <p:nvCxnSpPr>
          <p:cNvPr id="26" name="直接连接符 25">
            <a:extLst>
              <a:ext uri="{FF2B5EF4-FFF2-40B4-BE49-F238E27FC236}">
                <a16:creationId xmlns:a16="http://schemas.microsoft.com/office/drawing/2014/main" id="{8F6FEF53-6BB5-4A45-BE4E-DA0F0E9EFD1D}"/>
              </a:ext>
            </a:extLst>
          </p:cNvPr>
          <p:cNvCxnSpPr>
            <a:cxnSpLocks/>
          </p:cNvCxnSpPr>
          <p:nvPr/>
        </p:nvCxnSpPr>
        <p:spPr bwMode="auto">
          <a:xfrm>
            <a:off x="1343472" y="2348880"/>
            <a:ext cx="10297144" cy="67542"/>
          </a:xfrm>
          <a:prstGeom prst="line">
            <a:avLst/>
          </a:prstGeom>
          <a:ln w="63500">
            <a:solidFill>
              <a:srgbClr val="324A7A"/>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cxnSp>
        <p:nvCxnSpPr>
          <p:cNvPr id="28" name="直接连接符 27">
            <a:extLst>
              <a:ext uri="{FF2B5EF4-FFF2-40B4-BE49-F238E27FC236}">
                <a16:creationId xmlns:a16="http://schemas.microsoft.com/office/drawing/2014/main" id="{8FD1F810-1B77-4C69-A984-DFEF2D327EA4}"/>
              </a:ext>
            </a:extLst>
          </p:cNvPr>
          <p:cNvCxnSpPr>
            <a:cxnSpLocks/>
          </p:cNvCxnSpPr>
          <p:nvPr/>
        </p:nvCxnSpPr>
        <p:spPr bwMode="auto">
          <a:xfrm>
            <a:off x="1271464" y="4225554"/>
            <a:ext cx="10297144" cy="67542"/>
          </a:xfrm>
          <a:prstGeom prst="line">
            <a:avLst/>
          </a:prstGeom>
          <a:ln w="63500">
            <a:solidFill>
              <a:srgbClr val="324A7A"/>
            </a:solidFill>
            <a:prstDash val="sysDot"/>
            <a:headEnd type="none" w="med" len="med"/>
            <a:tailEnd type="none" w="med" len="med"/>
          </a:ln>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style>
          <a:lnRef idx="1">
            <a:schemeClr val="accent2"/>
          </a:lnRef>
          <a:fillRef idx="0">
            <a:schemeClr val="accent2"/>
          </a:fillRef>
          <a:effectRef idx="0">
            <a:schemeClr val="accent2"/>
          </a:effectRef>
          <a:fontRef idx="minor">
            <a:schemeClr val="tx1"/>
          </a:fontRef>
        </p:style>
      </p:cxnSp>
      <p:sp>
        <p:nvSpPr>
          <p:cNvPr id="24" name="Rectangle 2">
            <a:extLst>
              <a:ext uri="{FF2B5EF4-FFF2-40B4-BE49-F238E27FC236}">
                <a16:creationId xmlns:a16="http://schemas.microsoft.com/office/drawing/2014/main" id="{0E99BFAC-9B3A-47B1-AA49-E39D1FAD2E0D}"/>
              </a:ext>
            </a:extLst>
          </p:cNvPr>
          <p:cNvSpPr txBox="1">
            <a:spLocks noChangeArrowheads="1"/>
          </p:cNvSpPr>
          <p:nvPr/>
        </p:nvSpPr>
        <p:spPr>
          <a:xfrm>
            <a:off x="785194" y="1661745"/>
            <a:ext cx="504056" cy="4104456"/>
          </a:xfrm>
          <a:prstGeom prst="rect">
            <a:avLst/>
          </a:prstGeom>
        </p:spPr>
        <p:txBody>
          <a:bodyPr vert="eaVert"/>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zh-CN" altLang="en-US" sz="2400" kern="0" dirty="0">
                <a:latin typeface="微软雅黑" panose="020B0503020204020204" pitchFamily="34" charset="-122"/>
                <a:ea typeface="微软雅黑" panose="020B0503020204020204" pitchFamily="34" charset="-122"/>
              </a:rPr>
              <a:t>不同层次语言之间的等价转换</a:t>
            </a:r>
          </a:p>
        </p:txBody>
      </p:sp>
    </p:spTree>
    <p:extLst>
      <p:ext uri="{BB962C8B-B14F-4D97-AF65-F5344CB8AC3E}">
        <p14:creationId xmlns:p14="http://schemas.microsoft.com/office/powerpoint/2010/main" val="3733982524"/>
      </p:ext>
    </p:extLst>
  </p:cSld>
  <p:clrMapOvr>
    <a:masterClrMapping/>
  </p:clrMapOvr>
  <p:transition advClick="0"/>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4871864" y="313572"/>
            <a:ext cx="4680520" cy="667156"/>
          </a:xfrm>
        </p:spPr>
        <p:txBody>
          <a:bodyPr/>
          <a:lstStyle/>
          <a:p>
            <a:r>
              <a:rPr lang="en-US" altLang="zh-CN" sz="2800" dirty="0">
                <a:latin typeface="+mn-lt"/>
              </a:rPr>
              <a:t>TIOBE Index for Feb 2023</a:t>
            </a:r>
          </a:p>
        </p:txBody>
      </p:sp>
      <p:sp>
        <p:nvSpPr>
          <p:cNvPr id="6" name="矩形 5">
            <a:extLst>
              <a:ext uri="{FF2B5EF4-FFF2-40B4-BE49-F238E27FC236}">
                <a16:creationId xmlns:a16="http://schemas.microsoft.com/office/drawing/2014/main" id="{D20DE3B5-2AB7-44C9-9978-DE407F6D112A}"/>
              </a:ext>
            </a:extLst>
          </p:cNvPr>
          <p:cNvSpPr/>
          <p:nvPr/>
        </p:nvSpPr>
        <p:spPr>
          <a:xfrm>
            <a:off x="2207568" y="6442501"/>
            <a:ext cx="8136904" cy="461665"/>
          </a:xfrm>
          <a:prstGeom prst="rect">
            <a:avLst/>
          </a:prstGeom>
        </p:spPr>
        <p:txBody>
          <a:bodyPr wrap="square">
            <a:spAutoFit/>
          </a:bodyPr>
          <a:lstStyle/>
          <a:p>
            <a:r>
              <a:rPr lang="en-US" altLang="zh-CN" dirty="0">
                <a:hlinkClick r:id="rId2"/>
              </a:rPr>
              <a:t>index | TIOBE - The Software Quality Company</a:t>
            </a:r>
            <a:endParaRPr lang="zh-CN" altLang="en-US" dirty="0"/>
          </a:p>
        </p:txBody>
      </p:sp>
      <p:sp>
        <p:nvSpPr>
          <p:cNvPr id="7" name="文本框 6">
            <a:extLst>
              <a:ext uri="{FF2B5EF4-FFF2-40B4-BE49-F238E27FC236}">
                <a16:creationId xmlns:a16="http://schemas.microsoft.com/office/drawing/2014/main" id="{D98680A8-D021-4465-99B2-05A136FC23E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8" name="图片 7">
            <a:extLst>
              <a:ext uri="{FF2B5EF4-FFF2-40B4-BE49-F238E27FC236}">
                <a16:creationId xmlns:a16="http://schemas.microsoft.com/office/drawing/2014/main" id="{1703FFEA-E05A-41EE-8695-DE656F551B8A}"/>
              </a:ext>
            </a:extLst>
          </p:cNvPr>
          <p:cNvPicPr>
            <a:picLocks noChangeAspect="1"/>
          </p:cNvPicPr>
          <p:nvPr/>
        </p:nvPicPr>
        <p:blipFill>
          <a:blip r:embed="rId3"/>
          <a:stretch>
            <a:fillRect/>
          </a:stretch>
        </p:blipFill>
        <p:spPr>
          <a:xfrm>
            <a:off x="551384" y="908720"/>
            <a:ext cx="11161240" cy="5635708"/>
          </a:xfrm>
          <a:prstGeom prst="rect">
            <a:avLst/>
          </a:prstGeom>
        </p:spPr>
      </p:pic>
    </p:spTree>
    <p:extLst>
      <p:ext uri="{BB962C8B-B14F-4D97-AF65-F5344CB8AC3E}">
        <p14:creationId xmlns:p14="http://schemas.microsoft.com/office/powerpoint/2010/main" val="2490239752"/>
      </p:ext>
    </p:extLst>
  </p:cSld>
  <p:clrMapOvr>
    <a:masterClrMapping/>
  </p:clrMapOvr>
  <p:transition/>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72F634-D751-4CF3-9DE3-D03147D5B31F}"/>
              </a:ext>
            </a:extLst>
          </p:cNvPr>
          <p:cNvSpPr>
            <a:spLocks noGrp="1"/>
          </p:cNvSpPr>
          <p:nvPr>
            <p:ph idx="1"/>
          </p:nvPr>
        </p:nvSpPr>
        <p:spPr/>
        <p:txBody>
          <a:bodyPr/>
          <a:lstStyle/>
          <a:p>
            <a:endParaRPr lang="zh-CN" altLang="en-US"/>
          </a:p>
        </p:txBody>
      </p:sp>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4871864" y="313572"/>
            <a:ext cx="4680520" cy="667156"/>
          </a:xfrm>
        </p:spPr>
        <p:txBody>
          <a:bodyPr/>
          <a:lstStyle/>
          <a:p>
            <a:r>
              <a:rPr lang="en-US" altLang="zh-CN" sz="2800" dirty="0">
                <a:latin typeface="+mn-lt"/>
              </a:rPr>
              <a:t>TIOBE Index for May 2021</a:t>
            </a:r>
          </a:p>
        </p:txBody>
      </p:sp>
      <p:sp>
        <p:nvSpPr>
          <p:cNvPr id="4" name="内容占位符 3">
            <a:extLst>
              <a:ext uri="{FF2B5EF4-FFF2-40B4-BE49-F238E27FC236}">
                <a16:creationId xmlns:a16="http://schemas.microsoft.com/office/drawing/2014/main" id="{531266B7-45F6-4132-9630-5D2085C82EC2}"/>
              </a:ext>
            </a:extLst>
          </p:cNvPr>
          <p:cNvSpPr>
            <a:spLocks noGrp="1"/>
          </p:cNvSpPr>
          <p:nvPr>
            <p:ph sz="quarter" idx="12"/>
          </p:nvPr>
        </p:nvSpPr>
        <p:spPr/>
        <p:txBody>
          <a:bodyPr/>
          <a:lstStyle/>
          <a:p>
            <a:endParaRPr lang="zh-CN" altLang="en-US"/>
          </a:p>
        </p:txBody>
      </p:sp>
      <p:pic>
        <p:nvPicPr>
          <p:cNvPr id="5" name="图片 4">
            <a:extLst>
              <a:ext uri="{FF2B5EF4-FFF2-40B4-BE49-F238E27FC236}">
                <a16:creationId xmlns:a16="http://schemas.microsoft.com/office/drawing/2014/main" id="{9B47A91C-94CA-4606-84BD-66F8CCC8BF36}"/>
              </a:ext>
            </a:extLst>
          </p:cNvPr>
          <p:cNvPicPr>
            <a:picLocks noChangeAspect="1"/>
          </p:cNvPicPr>
          <p:nvPr/>
        </p:nvPicPr>
        <p:blipFill>
          <a:blip r:embed="rId2"/>
          <a:stretch>
            <a:fillRect/>
          </a:stretch>
        </p:blipFill>
        <p:spPr>
          <a:xfrm>
            <a:off x="508633" y="974464"/>
            <a:ext cx="11059480" cy="5550161"/>
          </a:xfrm>
          <a:prstGeom prst="rect">
            <a:avLst/>
          </a:prstGeom>
        </p:spPr>
      </p:pic>
      <p:sp>
        <p:nvSpPr>
          <p:cNvPr id="6" name="矩形 5">
            <a:extLst>
              <a:ext uri="{FF2B5EF4-FFF2-40B4-BE49-F238E27FC236}">
                <a16:creationId xmlns:a16="http://schemas.microsoft.com/office/drawing/2014/main" id="{D20DE3B5-2AB7-44C9-9978-DE407F6D112A}"/>
              </a:ext>
            </a:extLst>
          </p:cNvPr>
          <p:cNvSpPr/>
          <p:nvPr/>
        </p:nvSpPr>
        <p:spPr>
          <a:xfrm>
            <a:off x="2207568" y="6442501"/>
            <a:ext cx="8136904" cy="461665"/>
          </a:xfrm>
          <a:prstGeom prst="rect">
            <a:avLst/>
          </a:prstGeom>
        </p:spPr>
        <p:txBody>
          <a:bodyPr wrap="square">
            <a:spAutoFit/>
          </a:bodyPr>
          <a:lstStyle/>
          <a:p>
            <a:r>
              <a:rPr lang="en-US" altLang="zh-CN" dirty="0">
                <a:hlinkClick r:id="rId3"/>
              </a:rPr>
              <a:t>index | TIOBE - The Software Quality Company</a:t>
            </a:r>
            <a:endParaRPr lang="zh-CN" altLang="en-US" dirty="0"/>
          </a:p>
        </p:txBody>
      </p:sp>
      <p:sp>
        <p:nvSpPr>
          <p:cNvPr id="7" name="文本框 6">
            <a:extLst>
              <a:ext uri="{FF2B5EF4-FFF2-40B4-BE49-F238E27FC236}">
                <a16:creationId xmlns:a16="http://schemas.microsoft.com/office/drawing/2014/main" id="{D98680A8-D021-4465-99B2-05A136FC23E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19997533"/>
      </p:ext>
    </p:extLst>
  </p:cSld>
  <p:clrMapOvr>
    <a:masterClrMapping/>
  </p:clrMapOvr>
  <p:transition/>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72F634-D751-4CF3-9DE3-D03147D5B31F}"/>
              </a:ext>
            </a:extLst>
          </p:cNvPr>
          <p:cNvSpPr>
            <a:spLocks noGrp="1"/>
          </p:cNvSpPr>
          <p:nvPr>
            <p:ph idx="1"/>
          </p:nvPr>
        </p:nvSpPr>
        <p:spPr/>
        <p:txBody>
          <a:bodyPr/>
          <a:lstStyle/>
          <a:p>
            <a:endParaRPr lang="zh-CN" altLang="en-US" dirty="0"/>
          </a:p>
        </p:txBody>
      </p:sp>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4943872" y="295393"/>
            <a:ext cx="5436920" cy="667156"/>
          </a:xfrm>
        </p:spPr>
        <p:txBody>
          <a:bodyPr/>
          <a:lstStyle/>
          <a:p>
            <a:r>
              <a:rPr lang="en-US" altLang="zh-CN" sz="2800" dirty="0">
                <a:latin typeface="+mn-lt"/>
              </a:rPr>
              <a:t>Very Long Term History</a:t>
            </a:r>
          </a:p>
        </p:txBody>
      </p:sp>
      <p:sp>
        <p:nvSpPr>
          <p:cNvPr id="4" name="内容占位符 3">
            <a:extLst>
              <a:ext uri="{FF2B5EF4-FFF2-40B4-BE49-F238E27FC236}">
                <a16:creationId xmlns:a16="http://schemas.microsoft.com/office/drawing/2014/main" id="{531266B7-45F6-4132-9630-5D2085C82EC2}"/>
              </a:ext>
            </a:extLst>
          </p:cNvPr>
          <p:cNvSpPr>
            <a:spLocks noGrp="1"/>
          </p:cNvSpPr>
          <p:nvPr>
            <p:ph sz="quarter" idx="12"/>
          </p:nvPr>
        </p:nvSpPr>
        <p:spPr/>
        <p:txBody>
          <a:bodyPr/>
          <a:lstStyle/>
          <a:p>
            <a:endParaRPr lang="zh-CN" altLang="en-US"/>
          </a:p>
        </p:txBody>
      </p:sp>
      <p:pic>
        <p:nvPicPr>
          <p:cNvPr id="7" name="图片 6">
            <a:extLst>
              <a:ext uri="{FF2B5EF4-FFF2-40B4-BE49-F238E27FC236}">
                <a16:creationId xmlns:a16="http://schemas.microsoft.com/office/drawing/2014/main" id="{4F879102-CE12-489C-86A6-A6D3BB3E5730}"/>
              </a:ext>
            </a:extLst>
          </p:cNvPr>
          <p:cNvPicPr>
            <a:picLocks noChangeAspect="1"/>
          </p:cNvPicPr>
          <p:nvPr/>
        </p:nvPicPr>
        <p:blipFill>
          <a:blip r:embed="rId3"/>
          <a:stretch>
            <a:fillRect/>
          </a:stretch>
        </p:blipFill>
        <p:spPr>
          <a:xfrm>
            <a:off x="479376" y="1016879"/>
            <a:ext cx="11233248" cy="5507745"/>
          </a:xfrm>
          <a:prstGeom prst="rect">
            <a:avLst/>
          </a:prstGeom>
        </p:spPr>
      </p:pic>
      <p:sp>
        <p:nvSpPr>
          <p:cNvPr id="9" name="矩形 8">
            <a:extLst>
              <a:ext uri="{FF2B5EF4-FFF2-40B4-BE49-F238E27FC236}">
                <a16:creationId xmlns:a16="http://schemas.microsoft.com/office/drawing/2014/main" id="{5AB1931C-0D87-4650-9E34-38A6C3D0DD45}"/>
              </a:ext>
            </a:extLst>
          </p:cNvPr>
          <p:cNvSpPr/>
          <p:nvPr/>
        </p:nvSpPr>
        <p:spPr>
          <a:xfrm>
            <a:off x="2207568" y="6442501"/>
            <a:ext cx="8136904" cy="461665"/>
          </a:xfrm>
          <a:prstGeom prst="rect">
            <a:avLst/>
          </a:prstGeom>
        </p:spPr>
        <p:txBody>
          <a:bodyPr wrap="square">
            <a:spAutoFit/>
          </a:bodyPr>
          <a:lstStyle/>
          <a:p>
            <a:r>
              <a:rPr lang="en-US" altLang="zh-CN" dirty="0">
                <a:hlinkClick r:id="rId4"/>
              </a:rPr>
              <a:t>index | TIOBE - The Software Quality Company</a:t>
            </a:r>
            <a:endParaRPr lang="zh-CN" altLang="en-US" dirty="0"/>
          </a:p>
        </p:txBody>
      </p:sp>
      <p:sp>
        <p:nvSpPr>
          <p:cNvPr id="10" name="文本框 9">
            <a:extLst>
              <a:ext uri="{FF2B5EF4-FFF2-40B4-BE49-F238E27FC236}">
                <a16:creationId xmlns:a16="http://schemas.microsoft.com/office/drawing/2014/main" id="{9F29F76C-3CCE-4227-B38A-3BE7E31E2566}"/>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39846614"/>
      </p:ext>
    </p:extLst>
  </p:cSld>
  <p:clrMapOvr>
    <a:masterClrMapping/>
  </p:clrMapOvr>
  <p:transition/>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5172F634-D751-4CF3-9DE3-D03147D5B31F}"/>
              </a:ext>
            </a:extLst>
          </p:cNvPr>
          <p:cNvSpPr>
            <a:spLocks noGrp="1"/>
          </p:cNvSpPr>
          <p:nvPr>
            <p:ph idx="1"/>
          </p:nvPr>
        </p:nvSpPr>
        <p:spPr/>
        <p:txBody>
          <a:bodyPr/>
          <a:lstStyle/>
          <a:p>
            <a:endParaRPr lang="zh-CN" altLang="en-US" dirty="0"/>
          </a:p>
        </p:txBody>
      </p:sp>
      <p:sp>
        <p:nvSpPr>
          <p:cNvPr id="3" name="内容占位符 2">
            <a:extLst>
              <a:ext uri="{FF2B5EF4-FFF2-40B4-BE49-F238E27FC236}">
                <a16:creationId xmlns:a16="http://schemas.microsoft.com/office/drawing/2014/main" id="{402A181E-24EA-4646-B54C-1FF108E39F90}"/>
              </a:ext>
            </a:extLst>
          </p:cNvPr>
          <p:cNvSpPr>
            <a:spLocks noGrp="1"/>
          </p:cNvSpPr>
          <p:nvPr>
            <p:ph idx="10"/>
          </p:nvPr>
        </p:nvSpPr>
        <p:spPr>
          <a:xfrm>
            <a:off x="5375920" y="276577"/>
            <a:ext cx="6264696" cy="667156"/>
          </a:xfrm>
        </p:spPr>
        <p:txBody>
          <a:bodyPr/>
          <a:lstStyle/>
          <a:p>
            <a:r>
              <a:rPr lang="en-US" altLang="zh-CN" sz="2800" dirty="0">
                <a:latin typeface="+mn-lt"/>
              </a:rPr>
              <a:t>Programming Language Hall of Fame</a:t>
            </a:r>
          </a:p>
        </p:txBody>
      </p:sp>
      <p:sp>
        <p:nvSpPr>
          <p:cNvPr id="4" name="内容占位符 3">
            <a:extLst>
              <a:ext uri="{FF2B5EF4-FFF2-40B4-BE49-F238E27FC236}">
                <a16:creationId xmlns:a16="http://schemas.microsoft.com/office/drawing/2014/main" id="{531266B7-45F6-4132-9630-5D2085C82EC2}"/>
              </a:ext>
            </a:extLst>
          </p:cNvPr>
          <p:cNvSpPr>
            <a:spLocks noGrp="1"/>
          </p:cNvSpPr>
          <p:nvPr>
            <p:ph sz="quarter" idx="12"/>
          </p:nvPr>
        </p:nvSpPr>
        <p:spPr/>
        <p:txBody>
          <a:bodyPr/>
          <a:lstStyle/>
          <a:p>
            <a:endParaRPr lang="zh-CN" altLang="en-US"/>
          </a:p>
        </p:txBody>
      </p:sp>
      <p:pic>
        <p:nvPicPr>
          <p:cNvPr id="5" name="图片 4">
            <a:extLst>
              <a:ext uri="{FF2B5EF4-FFF2-40B4-BE49-F238E27FC236}">
                <a16:creationId xmlns:a16="http://schemas.microsoft.com/office/drawing/2014/main" id="{85A2D653-23EE-4132-A0C8-3C9DF9E99D0C}"/>
              </a:ext>
            </a:extLst>
          </p:cNvPr>
          <p:cNvPicPr>
            <a:picLocks noChangeAspect="1"/>
          </p:cNvPicPr>
          <p:nvPr/>
        </p:nvPicPr>
        <p:blipFill>
          <a:blip r:embed="rId2"/>
          <a:stretch>
            <a:fillRect/>
          </a:stretch>
        </p:blipFill>
        <p:spPr>
          <a:xfrm>
            <a:off x="407368" y="980728"/>
            <a:ext cx="11377264" cy="5545485"/>
          </a:xfrm>
          <a:prstGeom prst="rect">
            <a:avLst/>
          </a:prstGeom>
        </p:spPr>
      </p:pic>
      <p:sp>
        <p:nvSpPr>
          <p:cNvPr id="6" name="矩形 5">
            <a:extLst>
              <a:ext uri="{FF2B5EF4-FFF2-40B4-BE49-F238E27FC236}">
                <a16:creationId xmlns:a16="http://schemas.microsoft.com/office/drawing/2014/main" id="{13A65E25-B885-44B4-82B4-A0331D698B53}"/>
              </a:ext>
            </a:extLst>
          </p:cNvPr>
          <p:cNvSpPr/>
          <p:nvPr/>
        </p:nvSpPr>
        <p:spPr>
          <a:xfrm>
            <a:off x="2207568" y="6442501"/>
            <a:ext cx="8136904" cy="461665"/>
          </a:xfrm>
          <a:prstGeom prst="rect">
            <a:avLst/>
          </a:prstGeom>
        </p:spPr>
        <p:txBody>
          <a:bodyPr wrap="square">
            <a:spAutoFit/>
          </a:bodyPr>
          <a:lstStyle/>
          <a:p>
            <a:r>
              <a:rPr lang="en-US" altLang="zh-CN" dirty="0">
                <a:hlinkClick r:id="rId3"/>
              </a:rPr>
              <a:t>index | TIOBE - The Software Quality Company</a:t>
            </a:r>
            <a:endParaRPr lang="zh-CN" altLang="en-US" dirty="0"/>
          </a:p>
        </p:txBody>
      </p:sp>
      <p:sp>
        <p:nvSpPr>
          <p:cNvPr id="8" name="文本框 7">
            <a:extLst>
              <a:ext uri="{FF2B5EF4-FFF2-40B4-BE49-F238E27FC236}">
                <a16:creationId xmlns:a16="http://schemas.microsoft.com/office/drawing/2014/main" id="{CE561BB9-A640-421B-A154-61DBF84FE0C3}"/>
              </a:ext>
            </a:extLst>
          </p:cNvPr>
          <p:cNvSpPr txBox="1"/>
          <p:nvPr/>
        </p:nvSpPr>
        <p:spPr>
          <a:xfrm>
            <a:off x="407368" y="292324"/>
            <a:ext cx="4680521"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880215733"/>
      </p:ext>
    </p:extLst>
  </p:cSld>
  <p:clrMapOvr>
    <a:masterClrMapping/>
  </p:clrMapOvr>
  <p:transition/>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CB8BAF44-BCB0-444E-896A-C82D9AB1EA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83632" y="1136949"/>
            <a:ext cx="8001000" cy="3795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3">
            <a:extLst>
              <a:ext uri="{FF2B5EF4-FFF2-40B4-BE49-F238E27FC236}">
                <a16:creationId xmlns:a16="http://schemas.microsoft.com/office/drawing/2014/main" id="{5E46CDAA-D865-4877-A4BA-4358FE7888FC}"/>
              </a:ext>
            </a:extLst>
          </p:cNvPr>
          <p:cNvSpPr txBox="1">
            <a:spLocks noChangeArrowheads="1"/>
          </p:cNvSpPr>
          <p:nvPr/>
        </p:nvSpPr>
        <p:spPr>
          <a:xfrm>
            <a:off x="1407368" y="1136949"/>
            <a:ext cx="656142" cy="6768752"/>
          </a:xfrm>
          <a:prstGeom prst="rect">
            <a:avLst/>
          </a:prstGeom>
          <a:noFill/>
        </p:spPr>
        <p:txBody>
          <a:bodyPr vert="eaVert" wrap="square" lIns="92075" tIns="46038" rIns="92075" bIns="46038">
            <a:spAutoFit/>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r>
              <a:rPr lang="en-US" altLang="zh-CN" sz="2800" kern="0" dirty="0">
                <a:solidFill>
                  <a:schemeClr val="tx1"/>
                </a:solidFill>
                <a:latin typeface="微软雅黑" panose="020B0503020204020204" pitchFamily="34" charset="-122"/>
                <a:ea typeface="微软雅黑" panose="020B0503020204020204" pitchFamily="34" charset="-122"/>
              </a:rPr>
              <a:t>Hardware/Software  Interface</a:t>
            </a:r>
            <a:endParaRPr lang="zh-CN" altLang="en-US" sz="2800" kern="0" dirty="0">
              <a:solidFill>
                <a:schemeClr val="tx1"/>
              </a:solidFill>
              <a:latin typeface="微软雅黑" panose="020B0503020204020204" pitchFamily="34" charset="-122"/>
              <a:ea typeface="微软雅黑" panose="020B0503020204020204" pitchFamily="34" charset="-122"/>
            </a:endParaRPr>
          </a:p>
        </p:txBody>
      </p:sp>
      <p:sp>
        <p:nvSpPr>
          <p:cNvPr id="8" name="Rectangle 8">
            <a:extLst>
              <a:ext uri="{FF2B5EF4-FFF2-40B4-BE49-F238E27FC236}">
                <a16:creationId xmlns:a16="http://schemas.microsoft.com/office/drawing/2014/main" id="{A4D4DACA-920A-42C8-9859-DA49A1D0E35F}"/>
              </a:ext>
            </a:extLst>
          </p:cNvPr>
          <p:cNvSpPr>
            <a:spLocks noChangeArrowheads="1"/>
          </p:cNvSpPr>
          <p:nvPr/>
        </p:nvSpPr>
        <p:spPr bwMode="auto">
          <a:xfrm>
            <a:off x="3071664" y="5007484"/>
            <a:ext cx="8237877" cy="12618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30000"/>
              </a:spcBef>
              <a:buFontTx/>
              <a:buNone/>
            </a:pPr>
            <a:r>
              <a:rPr lang="zh-CN" altLang="en-US" dirty="0">
                <a:solidFill>
                  <a:srgbClr val="A61D38"/>
                </a:solidFill>
                <a:latin typeface="华文中宋" panose="02010600040101010101" pitchFamily="2" charset="-122"/>
                <a:ea typeface="华文中宋" panose="02010600040101010101" pitchFamily="2" charset="-122"/>
              </a:rPr>
              <a:t>软件和硬件的界面： </a:t>
            </a:r>
            <a:endParaRPr lang="en-US" altLang="zh-CN" dirty="0">
              <a:solidFill>
                <a:srgbClr val="A61D38"/>
              </a:solidFill>
              <a:latin typeface="华文中宋" panose="02010600040101010101" pitchFamily="2" charset="-122"/>
              <a:ea typeface="华文中宋" panose="02010600040101010101" pitchFamily="2" charset="-122"/>
            </a:endParaRPr>
          </a:p>
          <a:p>
            <a:pPr>
              <a:lnSpc>
                <a:spcPct val="100000"/>
              </a:lnSpc>
              <a:spcBef>
                <a:spcPct val="30000"/>
              </a:spcBef>
              <a:buFontTx/>
              <a:buNone/>
            </a:pPr>
            <a:r>
              <a:rPr lang="en-US" altLang="zh-CN" sz="2000" dirty="0">
                <a:latin typeface="华文楷体" panose="02010600040101010101" pitchFamily="2" charset="-122"/>
                <a:ea typeface="华文楷体" panose="02010600040101010101" pitchFamily="2" charset="-122"/>
              </a:rPr>
              <a:t>ISA</a:t>
            </a:r>
            <a:r>
              <a:rPr lang="zh-CN" altLang="en-US" sz="2000" dirty="0">
                <a:latin typeface="华文楷体" panose="02010600040101010101" pitchFamily="2" charset="-122"/>
                <a:ea typeface="华文楷体" panose="02010600040101010101" pitchFamily="2" charset="-122"/>
              </a:rPr>
              <a:t>（</a:t>
            </a:r>
            <a:r>
              <a:rPr lang="en-US" altLang="zh-CN" sz="2000" dirty="0">
                <a:latin typeface="华文楷体" panose="02010600040101010101" pitchFamily="2" charset="-122"/>
                <a:ea typeface="华文楷体" panose="02010600040101010101" pitchFamily="2" charset="-122"/>
              </a:rPr>
              <a:t>Instruction Set Architecture </a:t>
            </a:r>
            <a:r>
              <a:rPr lang="zh-CN" altLang="en-US" sz="2000" dirty="0">
                <a:latin typeface="华文楷体" panose="02010600040101010101" pitchFamily="2" charset="-122"/>
                <a:ea typeface="华文楷体" panose="02010600040101010101" pitchFamily="2" charset="-122"/>
              </a:rPr>
              <a:t>）</a:t>
            </a:r>
            <a:r>
              <a:rPr lang="zh-CN" altLang="en-US" sz="2000" dirty="0">
                <a:solidFill>
                  <a:schemeClr val="tx2"/>
                </a:solidFill>
                <a:latin typeface="华文楷体" panose="02010600040101010101" pitchFamily="2" charset="-122"/>
                <a:ea typeface="华文楷体" panose="02010600040101010101" pitchFamily="2" charset="-122"/>
              </a:rPr>
              <a:t>指令集体系结构</a:t>
            </a:r>
            <a:endParaRPr lang="en-US" altLang="zh-CN" sz="2000" dirty="0">
              <a:solidFill>
                <a:schemeClr val="tx2"/>
              </a:solidFill>
              <a:latin typeface="华文楷体" panose="02010600040101010101" pitchFamily="2" charset="-122"/>
              <a:ea typeface="华文楷体" panose="02010600040101010101" pitchFamily="2" charset="-122"/>
            </a:endParaRPr>
          </a:p>
          <a:p>
            <a:pPr>
              <a:lnSpc>
                <a:spcPct val="100000"/>
              </a:lnSpc>
              <a:spcBef>
                <a:spcPct val="30000"/>
              </a:spcBef>
              <a:buNone/>
            </a:pPr>
            <a:r>
              <a:rPr lang="en-US" altLang="zh-CN" sz="2000" dirty="0">
                <a:latin typeface="华文楷体" panose="02010600040101010101" pitchFamily="2" charset="-122"/>
                <a:ea typeface="华文楷体" panose="02010600040101010101" pitchFamily="2" charset="-122"/>
              </a:rPr>
              <a:t>ISA</a:t>
            </a:r>
            <a:r>
              <a:rPr lang="zh-CN" altLang="en-US" sz="2000" dirty="0">
                <a:latin typeface="华文楷体" panose="02010600040101010101" pitchFamily="2" charset="-122"/>
                <a:ea typeface="华文楷体" panose="02010600040101010101" pitchFamily="2" charset="-122"/>
              </a:rPr>
              <a:t>是一种规约（</a:t>
            </a:r>
            <a:r>
              <a:rPr lang="en-US" altLang="zh-CN" sz="2000" dirty="0">
                <a:latin typeface="华文楷体" panose="02010600040101010101" pitchFamily="2" charset="-122"/>
                <a:ea typeface="华文楷体" panose="02010600040101010101" pitchFamily="2" charset="-122"/>
              </a:rPr>
              <a:t>Specification</a:t>
            </a:r>
            <a:r>
              <a:rPr lang="zh-CN" altLang="en-US" sz="2000" dirty="0">
                <a:latin typeface="华文楷体" panose="02010600040101010101" pitchFamily="2" charset="-122"/>
                <a:ea typeface="华文楷体" panose="02010600040101010101" pitchFamily="2" charset="-122"/>
              </a:rPr>
              <a:t>），它规定了</a:t>
            </a:r>
            <a:r>
              <a:rPr lang="zh-CN" altLang="en-US" sz="2000" dirty="0">
                <a:solidFill>
                  <a:srgbClr val="A61D38"/>
                </a:solidFill>
                <a:latin typeface="华文楷体" panose="02010600040101010101" pitchFamily="2" charset="-122"/>
                <a:ea typeface="华文楷体" panose="02010600040101010101" pitchFamily="2" charset="-122"/>
              </a:rPr>
              <a:t>如何使用硬件</a:t>
            </a:r>
          </a:p>
        </p:txBody>
      </p:sp>
      <p:sp>
        <p:nvSpPr>
          <p:cNvPr id="7" name="文本框 6">
            <a:extLst>
              <a:ext uri="{FF2B5EF4-FFF2-40B4-BE49-F238E27FC236}">
                <a16:creationId xmlns:a16="http://schemas.microsoft.com/office/drawing/2014/main" id="{9608A9D8-5A0C-46FC-8F7A-D9850F320219}"/>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834756197"/>
      </p:ext>
    </p:extLst>
  </p:cSld>
  <p:clrMapOvr>
    <a:masterClrMapping/>
  </p:clrMapOvr>
  <p:transition/>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a:extLst>
              <a:ext uri="{FF2B5EF4-FFF2-40B4-BE49-F238E27FC236}">
                <a16:creationId xmlns:a16="http://schemas.microsoft.com/office/drawing/2014/main" id="{EADFE7B5-CB06-4C1F-A5E1-C1FB2AA4C4C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59496" y="1406081"/>
            <a:ext cx="6256337" cy="5084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Rectangle 4">
            <a:extLst>
              <a:ext uri="{FF2B5EF4-FFF2-40B4-BE49-F238E27FC236}">
                <a16:creationId xmlns:a16="http://schemas.microsoft.com/office/drawing/2014/main" id="{895A64AB-5244-49AB-9E29-AD02F86C7EE9}"/>
              </a:ext>
            </a:extLst>
          </p:cNvPr>
          <p:cNvSpPr txBox="1">
            <a:spLocks noChangeArrowheads="1"/>
          </p:cNvSpPr>
          <p:nvPr/>
        </p:nvSpPr>
        <p:spPr>
          <a:xfrm>
            <a:off x="8224964" y="993384"/>
            <a:ext cx="3895028" cy="5832004"/>
          </a:xfrm>
          <a:prstGeom prst="rect">
            <a:avLst/>
          </a:prstGeom>
          <a:solidFill>
            <a:schemeClr val="bg1"/>
          </a:solidFill>
          <a:ln>
            <a:noFill/>
          </a:ln>
          <a:effectLst>
            <a:glow rad="139700">
              <a:schemeClr val="accent4">
                <a:satMod val="175000"/>
                <a:alpha val="40000"/>
              </a:schemeClr>
            </a:glow>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indent="0" algn="l">
              <a:lnSpc>
                <a:spcPct val="100000"/>
              </a:lnSpc>
              <a:spcBef>
                <a:spcPct val="30000"/>
              </a:spcBef>
              <a:buFontTx/>
              <a:buNone/>
            </a:pPr>
            <a:r>
              <a:rPr lang="zh-CN" altLang="en-US" sz="2200" kern="0" dirty="0">
                <a:solidFill>
                  <a:srgbClr val="FF0000"/>
                </a:solidFill>
                <a:latin typeface="华文中宋" panose="02010600040101010101" pitchFamily="2" charset="-122"/>
                <a:ea typeface="华文中宋" panose="02010600040101010101" pitchFamily="2" charset="-122"/>
              </a:rPr>
              <a:t>程序执行结果（分工与协作）</a:t>
            </a:r>
          </a:p>
          <a:p>
            <a:pPr marL="0" indent="0" algn="l">
              <a:lnSpc>
                <a:spcPct val="100000"/>
              </a:lnSpc>
              <a:spcBef>
                <a:spcPct val="30000"/>
              </a:spcBef>
              <a:buFontTx/>
              <a:buNone/>
            </a:pPr>
            <a:r>
              <a:rPr lang="zh-CN" altLang="en-US" sz="2200" kern="0" dirty="0">
                <a:latin typeface="华文中宋" panose="02010600040101010101" pitchFamily="2" charset="-122"/>
                <a:ea typeface="华文中宋" panose="02010600040101010101" pitchFamily="2" charset="-122"/>
              </a:rPr>
              <a:t>不仅取决于</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算法、程序编写</a:t>
            </a:r>
          </a:p>
          <a:p>
            <a:pPr marL="0" indent="0" algn="l">
              <a:lnSpc>
                <a:spcPct val="100000"/>
              </a:lnSpc>
              <a:spcBef>
                <a:spcPct val="30000"/>
              </a:spcBef>
              <a:buFontTx/>
              <a:buNone/>
            </a:pPr>
            <a:r>
              <a:rPr lang="zh-CN" altLang="en-US" sz="2200" kern="0" dirty="0">
                <a:latin typeface="华文中宋" panose="02010600040101010101" pitchFamily="2" charset="-122"/>
                <a:ea typeface="华文中宋" panose="02010600040101010101" pitchFamily="2" charset="-122"/>
              </a:rPr>
              <a:t>   而且取决于</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语言处理系统</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操作系统</a:t>
            </a:r>
          </a:p>
          <a:p>
            <a:pPr marL="0" indent="0" algn="l">
              <a:lnSpc>
                <a:spcPct val="100000"/>
              </a:lnSpc>
              <a:spcBef>
                <a:spcPct val="30000"/>
              </a:spcBef>
              <a:buFontTx/>
              <a:buNone/>
            </a:pPr>
            <a:r>
              <a:rPr lang="en-US" altLang="zh-CN" sz="2200" kern="0" dirty="0">
                <a:solidFill>
                  <a:srgbClr val="008000"/>
                </a:solidFill>
                <a:latin typeface="华文中宋" panose="02010600040101010101" pitchFamily="2" charset="-122"/>
                <a:ea typeface="华文中宋" panose="02010600040101010101" pitchFamily="2" charset="-122"/>
              </a:rPr>
              <a:t>   ISA</a:t>
            </a:r>
          </a:p>
          <a:p>
            <a:pPr marL="0" indent="0" algn="l">
              <a:lnSpc>
                <a:spcPct val="100000"/>
              </a:lnSpc>
              <a:spcBef>
                <a:spcPct val="30000"/>
              </a:spcBef>
              <a:buFontTx/>
              <a:buNone/>
            </a:pPr>
            <a:r>
              <a:rPr lang="zh-CN" altLang="en-US" sz="2200" kern="0" dirty="0">
                <a:solidFill>
                  <a:srgbClr val="008000"/>
                </a:solidFill>
                <a:latin typeface="华文中宋" panose="02010600040101010101" pitchFamily="2" charset="-122"/>
                <a:ea typeface="华文中宋" panose="02010600040101010101" pitchFamily="2" charset="-122"/>
              </a:rPr>
              <a:t>   微体系结构</a:t>
            </a:r>
            <a:endParaRPr lang="en-US" altLang="zh-CN" sz="2200" kern="0" dirty="0">
              <a:solidFill>
                <a:srgbClr val="008000"/>
              </a:solidFill>
              <a:latin typeface="华文中宋" panose="02010600040101010101" pitchFamily="2" charset="-122"/>
              <a:ea typeface="华文中宋" panose="02010600040101010101" pitchFamily="2" charset="-122"/>
            </a:endParaRPr>
          </a:p>
          <a:p>
            <a:pPr marL="0" indent="0" algn="l"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不同计算机课程处于不</a:t>
            </a:r>
            <a:endParaRPr lang="en-US" altLang="zh-CN" sz="2000" dirty="0">
              <a:latin typeface="华文中宋" panose="02010600040101010101" pitchFamily="2" charset="-122"/>
              <a:ea typeface="华文中宋" panose="02010600040101010101" pitchFamily="2" charset="-122"/>
            </a:endParaRPr>
          </a:p>
          <a:p>
            <a:pPr marL="0" indent="0" algn="l"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同层次</a:t>
            </a:r>
          </a:p>
          <a:p>
            <a:pPr marL="0" indent="0"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必须将各层次关联起来</a:t>
            </a:r>
            <a:endParaRPr lang="en-US" altLang="zh-CN" sz="2000" dirty="0">
              <a:latin typeface="华文中宋" panose="02010600040101010101" pitchFamily="2" charset="-122"/>
              <a:ea typeface="华文中宋" panose="02010600040101010101" pitchFamily="2" charset="-122"/>
            </a:endParaRPr>
          </a:p>
          <a:p>
            <a:pPr marL="0" indent="0" eaLnBrk="1" hangingPunct="1">
              <a:lnSpc>
                <a:spcPct val="100000"/>
              </a:lnSpc>
              <a:spcBef>
                <a:spcPct val="50000"/>
              </a:spcBef>
              <a:buFontTx/>
              <a:buNone/>
            </a:pPr>
            <a:r>
              <a:rPr lang="zh-CN" altLang="en-US" sz="2000" dirty="0">
                <a:latin typeface="华文中宋" panose="02010600040101010101" pitchFamily="2" charset="-122"/>
                <a:ea typeface="华文中宋" panose="02010600040101010101" pitchFamily="2" charset="-122"/>
              </a:rPr>
              <a:t>解决问题</a:t>
            </a:r>
          </a:p>
          <a:p>
            <a:pPr algn="l">
              <a:lnSpc>
                <a:spcPct val="10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a:p>
            <a:pPr algn="l">
              <a:lnSpc>
                <a:spcPct val="100000"/>
              </a:lnSpc>
              <a:spcBef>
                <a:spcPct val="30000"/>
              </a:spcBef>
              <a:buFontTx/>
              <a:buNone/>
            </a:pPr>
            <a:endParaRPr lang="zh-CN" altLang="en-US" sz="2200" kern="0" dirty="0">
              <a:solidFill>
                <a:srgbClr val="008000"/>
              </a:solidFill>
              <a:latin typeface="华文中宋" panose="02010600040101010101" pitchFamily="2" charset="-122"/>
              <a:ea typeface="华文中宋" panose="02010600040101010101" pitchFamily="2" charset="-122"/>
            </a:endParaRPr>
          </a:p>
          <a:p>
            <a:pPr>
              <a:lnSpc>
                <a:spcPct val="130000"/>
              </a:lnSpc>
              <a:spcBef>
                <a:spcPct val="30000"/>
              </a:spcBef>
              <a:buFontTx/>
              <a:buNone/>
            </a:pPr>
            <a:endParaRPr lang="en-US" altLang="zh-CN" sz="2200" kern="0" dirty="0">
              <a:solidFill>
                <a:srgbClr val="008000"/>
              </a:solidFill>
              <a:latin typeface="华文中宋" panose="02010600040101010101" pitchFamily="2" charset="-122"/>
              <a:ea typeface="华文中宋" panose="02010600040101010101" pitchFamily="2" charset="-122"/>
            </a:endParaRPr>
          </a:p>
        </p:txBody>
      </p:sp>
      <p:sp>
        <p:nvSpPr>
          <p:cNvPr id="8" name="Rectangle 5">
            <a:extLst>
              <a:ext uri="{FF2B5EF4-FFF2-40B4-BE49-F238E27FC236}">
                <a16:creationId xmlns:a16="http://schemas.microsoft.com/office/drawing/2014/main" id="{59453637-681C-4D6A-9C0E-849F2FE9FC87}"/>
              </a:ext>
            </a:extLst>
          </p:cNvPr>
          <p:cNvSpPr>
            <a:spLocks noChangeArrowheads="1"/>
          </p:cNvSpPr>
          <p:nvPr/>
        </p:nvSpPr>
        <p:spPr bwMode="auto">
          <a:xfrm>
            <a:off x="648045" y="1539188"/>
            <a:ext cx="360040" cy="4154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nchor="ct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nSpc>
                <a:spcPct val="100000"/>
              </a:lnSpc>
              <a:spcBef>
                <a:spcPct val="0"/>
              </a:spcBef>
              <a:buFontTx/>
              <a:buNone/>
            </a:pPr>
            <a:r>
              <a:rPr lang="zh-CN" altLang="en-US" dirty="0">
                <a:solidFill>
                  <a:srgbClr val="324A7A"/>
                </a:solidFill>
                <a:latin typeface="华文中宋" panose="02010600040101010101" pitchFamily="2" charset="-122"/>
                <a:ea typeface="华文中宋" panose="02010600040101010101" pitchFamily="2" charset="-122"/>
              </a:rPr>
              <a:t>计算机系统</a:t>
            </a:r>
            <a:r>
              <a:rPr lang="zh-CN" altLang="en-US" dirty="0">
                <a:solidFill>
                  <a:schemeClr val="accent2"/>
                </a:solidFill>
                <a:latin typeface="华文中宋" panose="02010600040101010101" pitchFamily="2" charset="-122"/>
                <a:ea typeface="华文中宋" panose="02010600040101010101" pitchFamily="2" charset="-122"/>
              </a:rPr>
              <a:t>抽象层的转换</a:t>
            </a:r>
            <a:r>
              <a:rPr lang="zh-CN" altLang="en-US" sz="1800" dirty="0">
                <a:latin typeface="华文中宋" panose="02010600040101010101" pitchFamily="2" charset="-122"/>
                <a:ea typeface="华文中宋" panose="02010600040101010101" pitchFamily="2" charset="-122"/>
              </a:rPr>
              <a:t> </a:t>
            </a:r>
          </a:p>
        </p:txBody>
      </p:sp>
      <p:sp>
        <p:nvSpPr>
          <p:cNvPr id="9" name="文本框 8">
            <a:extLst>
              <a:ext uri="{FF2B5EF4-FFF2-40B4-BE49-F238E27FC236}">
                <a16:creationId xmlns:a16="http://schemas.microsoft.com/office/drawing/2014/main" id="{A7F385F3-9897-43B0-B42E-D78867E96C47}"/>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6" name="Text Box 10">
            <a:extLst>
              <a:ext uri="{FF2B5EF4-FFF2-40B4-BE49-F238E27FC236}">
                <a16:creationId xmlns:a16="http://schemas.microsoft.com/office/drawing/2014/main" id="{6E71113A-CA45-4309-9B9D-422EBD0BBCF7}"/>
              </a:ext>
            </a:extLst>
          </p:cNvPr>
          <p:cNvSpPr txBox="1">
            <a:spLocks noChangeArrowheads="1"/>
          </p:cNvSpPr>
          <p:nvPr/>
        </p:nvSpPr>
        <p:spPr bwMode="auto">
          <a:xfrm>
            <a:off x="1127448" y="6486834"/>
            <a:ext cx="7489750" cy="3385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600" dirty="0">
                <a:ea typeface="微软雅黑" panose="020B0503020204020204" pitchFamily="34" charset="-122"/>
              </a:rPr>
              <a:t>上层是下层的</a:t>
            </a:r>
            <a:r>
              <a:rPr lang="zh-CN" altLang="en-US" sz="1600" dirty="0">
                <a:solidFill>
                  <a:srgbClr val="FF0000"/>
                </a:solidFill>
                <a:ea typeface="微软雅黑" panose="020B0503020204020204" pitchFamily="34" charset="-122"/>
              </a:rPr>
              <a:t>抽象</a:t>
            </a:r>
            <a:r>
              <a:rPr lang="zh-CN" altLang="en-US" sz="1600" dirty="0">
                <a:ea typeface="微软雅黑" panose="020B0503020204020204" pitchFamily="34" charset="-122"/>
              </a:rPr>
              <a:t>，下层是上层的</a:t>
            </a:r>
            <a:r>
              <a:rPr lang="zh-CN" altLang="en-US" sz="1600" dirty="0">
                <a:solidFill>
                  <a:srgbClr val="FF0000"/>
                </a:solidFill>
                <a:ea typeface="微软雅黑" panose="020B0503020204020204" pitchFamily="34" charset="-122"/>
              </a:rPr>
              <a:t>实现，底层为上层提供支撑环境！</a:t>
            </a:r>
          </a:p>
        </p:txBody>
      </p:sp>
      <p:sp>
        <p:nvSpPr>
          <p:cNvPr id="10" name="Text Box 11">
            <a:extLst>
              <a:ext uri="{FF2B5EF4-FFF2-40B4-BE49-F238E27FC236}">
                <a16:creationId xmlns:a16="http://schemas.microsoft.com/office/drawing/2014/main" id="{783E7AAE-36BE-4776-8976-8137E779A40F}"/>
              </a:ext>
            </a:extLst>
          </p:cNvPr>
          <p:cNvSpPr txBox="1">
            <a:spLocks noChangeArrowheads="1"/>
          </p:cNvSpPr>
          <p:nvPr/>
        </p:nvSpPr>
        <p:spPr bwMode="auto">
          <a:xfrm>
            <a:off x="1356844" y="1009206"/>
            <a:ext cx="6436072"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latin typeface="楷体" panose="02010609060101010101" pitchFamily="49" charset="-122"/>
                <a:ea typeface="楷体" panose="02010609060101010101" pitchFamily="49" charset="-122"/>
              </a:rPr>
              <a:t>最高层抽象就是点点鼠标、拖拖图标、敲敲键盘</a:t>
            </a:r>
            <a:r>
              <a:rPr lang="en-US" altLang="zh-CN" sz="2000" dirty="0">
                <a:latin typeface="楷体" panose="02010609060101010101" pitchFamily="49" charset="-122"/>
                <a:ea typeface="楷体" panose="02010609060101010101" pitchFamily="49" charset="-122"/>
              </a:rPr>
              <a:t>……</a:t>
            </a:r>
            <a:endParaRPr lang="zh-CN" altLang="en-US" sz="20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037588781"/>
      </p:ext>
    </p:extLst>
  </p:cSld>
  <p:clrMapOvr>
    <a:masterClrMapping/>
  </p:clrMapOvr>
  <p:transition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a:extLst>
              <a:ext uri="{FF2B5EF4-FFF2-40B4-BE49-F238E27FC236}">
                <a16:creationId xmlns:a16="http://schemas.microsoft.com/office/drawing/2014/main" id="{349FE8C9-2792-4FC4-BAFE-5B3C6EF74061}"/>
              </a:ext>
            </a:extLst>
          </p:cNvPr>
          <p:cNvSpPr txBox="1">
            <a:spLocks noChangeArrowheads="1"/>
          </p:cNvSpPr>
          <p:nvPr/>
        </p:nvSpPr>
        <p:spPr>
          <a:xfrm>
            <a:off x="623392" y="925603"/>
            <a:ext cx="9398496" cy="4896544"/>
          </a:xfrm>
          <a:prstGeom prst="rect">
            <a:avLst/>
          </a:prstGeom>
        </p:spPr>
        <p:txBody>
          <a:bodyPr lIns="91436" tIns="45718" rIns="91436" bIns="45718"/>
          <a:lstStyle>
            <a:lvl1pPr marL="363522" indent="-363522" algn="just" rtl="0" eaLnBrk="0" fontAlgn="base" hangingPunct="0">
              <a:lnSpc>
                <a:spcPts val="2700"/>
              </a:lnSpc>
              <a:spcBef>
                <a:spcPct val="0"/>
              </a:spcBef>
              <a:spcAft>
                <a:spcPts val="400"/>
              </a:spcAft>
              <a:buClr>
                <a:srgbClr val="993333"/>
              </a:buClr>
              <a:buFont typeface="Wingdings" pitchFamily="2" charset="2"/>
              <a:buChar char="Ø"/>
              <a:defRPr sz="2700" b="1">
                <a:solidFill>
                  <a:srgbClr val="324A7A"/>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Times New Roman" pitchFamily="18" charset="0"/>
              </a:defRPr>
            </a:lvl1pPr>
            <a:lvl2pPr marL="623856" indent="-361934" algn="just" rtl="0" eaLnBrk="0" fontAlgn="base" hangingPunct="0">
              <a:lnSpc>
                <a:spcPts val="2800"/>
              </a:lnSpc>
              <a:spcBef>
                <a:spcPts val="1000"/>
              </a:spcBef>
              <a:spcAft>
                <a:spcPts val="0"/>
              </a:spcAft>
              <a:buFont typeface="Wingdings" panose="05000000000000000000" pitchFamily="2" charset="2"/>
              <a:buChar char="p"/>
              <a:defRPr sz="2500" b="1">
                <a:solidFill>
                  <a:schemeClr val="tx1"/>
                </a:solidFill>
                <a:effectLst/>
                <a:latin typeface="楷体" panose="02010609060101010101" pitchFamily="49" charset="-122"/>
                <a:ea typeface="楷体" panose="02010609060101010101" pitchFamily="49" charset="-122"/>
                <a:cs typeface="Times New Roman" pitchFamily="18" charset="0"/>
              </a:defRPr>
            </a:lvl2pPr>
            <a:lvl3pPr marL="711165" indent="-174617" algn="just" rtl="0" eaLnBrk="0" fontAlgn="base" hangingPunct="0">
              <a:spcBef>
                <a:spcPct val="20000"/>
              </a:spcBef>
              <a:spcAft>
                <a:spcPts val="0"/>
              </a:spcAft>
              <a:buClr>
                <a:srgbClr val="993333"/>
              </a:buClr>
              <a:buFont typeface="Arial" panose="020B0604020202020204" pitchFamily="34" charset="0"/>
              <a:buChar char="•"/>
              <a:defRPr sz="2100">
                <a:solidFill>
                  <a:schemeClr val="tx1"/>
                </a:solidFill>
                <a:latin typeface="楷体" panose="02010609060101010101" pitchFamily="49" charset="-122"/>
                <a:ea typeface="楷体" panose="02010609060101010101" pitchFamily="49" charset="-122"/>
                <a:cs typeface="Times New Roman" pitchFamily="18" charset="0"/>
              </a:defRPr>
            </a:lvl3pPr>
            <a:lvl4pPr marL="1160406" indent="-260337" algn="just" rtl="0" eaLnBrk="0" fontAlgn="base" hangingPunct="0">
              <a:spcBef>
                <a:spcPct val="20000"/>
              </a:spcBef>
              <a:spcAft>
                <a:spcPct val="0"/>
              </a:spcAft>
              <a:buFont typeface="Times New Roman" panose="02020603050405020304" pitchFamily="18" charset="0"/>
              <a:buChar char="−"/>
              <a:defRPr sz="1900">
                <a:solidFill>
                  <a:schemeClr val="tx1"/>
                </a:solidFill>
                <a:latin typeface="仿宋" panose="02010609060101010101" pitchFamily="49" charset="-122"/>
                <a:ea typeface="仿宋" panose="02010609060101010101" pitchFamily="49" charset="-122"/>
                <a:cs typeface="Times New Roman" pitchFamily="18" charset="0"/>
              </a:defRPr>
            </a:lvl4pPr>
            <a:lvl5pPr marL="2057298" indent="-228589" algn="just" rtl="0" eaLnBrk="0" fontAlgn="base" hangingPunct="0">
              <a:spcBef>
                <a:spcPct val="20000"/>
              </a:spcBef>
              <a:spcAft>
                <a:spcPct val="0"/>
              </a:spcAft>
              <a:buChar char="»"/>
              <a:defRPr sz="2000">
                <a:solidFill>
                  <a:schemeClr val="tx1"/>
                </a:solidFill>
                <a:latin typeface="Times New Roman" pitchFamily="18" charset="0"/>
                <a:ea typeface="+mn-ea"/>
                <a:cs typeface="Times New Roman" pitchFamily="18" charset="0"/>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marL="0">
              <a:lnSpc>
                <a:spcPct val="150000"/>
              </a:lnSpc>
              <a:spcBef>
                <a:spcPts val="0"/>
              </a:spcBef>
              <a:spcAft>
                <a:spcPts val="0"/>
              </a:spcAft>
              <a:buFont typeface="Wingdings" panose="05000000000000000000" pitchFamily="2" charset="2"/>
              <a:buChar char="n"/>
            </a:pPr>
            <a:r>
              <a:rPr lang="zh-CN" altLang="en-US" sz="2100" kern="0" dirty="0">
                <a:latin typeface="微软雅黑" panose="020B0503020204020204" pitchFamily="34" charset="-122"/>
                <a:ea typeface="微软雅黑" panose="020B0503020204020204" pitchFamily="34" charset="-122"/>
              </a:rPr>
              <a:t>早期的程序开发很简单，也很原始</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直接输入指令和数据</a:t>
            </a:r>
          </a:p>
          <a:p>
            <a:pPr marL="0">
              <a:lnSpc>
                <a:spcPct val="150000"/>
              </a:lnSpc>
              <a:spcBef>
                <a:spcPts val="0"/>
              </a:spcBef>
              <a:spcAft>
                <a:spcPts val="0"/>
              </a:spcAft>
              <a:buFont typeface="Wingdings" panose="05000000000000000000" pitchFamily="2" charset="2"/>
              <a:buChar char="n"/>
            </a:pPr>
            <a:r>
              <a:rPr lang="zh-CN" altLang="en-US" sz="2100" kern="0" dirty="0">
                <a:latin typeface="微软雅黑" panose="020B0503020204020204" pitchFamily="34" charset="-122"/>
                <a:ea typeface="微软雅黑" panose="020B0503020204020204" pitchFamily="34" charset="-122"/>
              </a:rPr>
              <a:t>用高级语言开发程序需要复杂的支撑环境</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需要编辑器编写源程序</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需要一套翻译转换软件处理各类源程序</a:t>
            </a:r>
          </a:p>
          <a:p>
            <a:pPr marL="1403294" lvl="4" indent="-285750">
              <a:lnSpc>
                <a:spcPct val="150000"/>
              </a:lnSpc>
              <a:spcBef>
                <a:spcPts val="0"/>
              </a:spcBef>
              <a:buFont typeface="Wingdings" panose="05000000000000000000" pitchFamily="2" charset="2"/>
              <a:buChar char="u"/>
            </a:pPr>
            <a:r>
              <a:rPr lang="zh-CN" altLang="en-US" sz="1800" kern="0" dirty="0">
                <a:latin typeface="华文中宋" panose="02010600040101010101" pitchFamily="2" charset="-122"/>
                <a:ea typeface="华文中宋" panose="02010600040101010101" pitchFamily="2" charset="-122"/>
              </a:rPr>
              <a:t>编译方式：预处理程序、编译器、汇编器、链接器</a:t>
            </a:r>
          </a:p>
          <a:p>
            <a:pPr marL="1403294" lvl="4" indent="-285750">
              <a:lnSpc>
                <a:spcPct val="150000"/>
              </a:lnSpc>
              <a:spcBef>
                <a:spcPts val="0"/>
              </a:spcBef>
              <a:buFont typeface="Wingdings" panose="05000000000000000000" pitchFamily="2" charset="2"/>
              <a:buChar char="u"/>
            </a:pPr>
            <a:r>
              <a:rPr lang="zh-CN" altLang="en-US" sz="1800" kern="0" dirty="0">
                <a:latin typeface="华文中宋" panose="02010600040101010101" pitchFamily="2" charset="-122"/>
                <a:ea typeface="华文中宋" panose="02010600040101010101" pitchFamily="2" charset="-122"/>
              </a:rPr>
              <a:t>解释方式：解释程序</a:t>
            </a:r>
          </a:p>
          <a:p>
            <a:pPr marL="536550" lvl="3">
              <a:lnSpc>
                <a:spcPct val="150000"/>
              </a:lnSpc>
              <a:spcBef>
                <a:spcPts val="0"/>
              </a:spcBef>
              <a:buFont typeface="Wingdings" panose="05000000000000000000" pitchFamily="2" charset="2"/>
              <a:buChar char="l"/>
            </a:pPr>
            <a:r>
              <a:rPr lang="zh-CN" altLang="en-US" sz="2000" kern="0" dirty="0">
                <a:latin typeface="华文楷体" panose="02010600040101010101" pitchFamily="2" charset="-122"/>
                <a:ea typeface="华文楷体" panose="02010600040101010101" pitchFamily="2" charset="-122"/>
              </a:rPr>
              <a:t>需要一个可以执行程序的界面（环境）</a:t>
            </a:r>
          </a:p>
          <a:p>
            <a:pPr marL="1403294" lvl="4" indent="-285750">
              <a:lnSpc>
                <a:spcPct val="150000"/>
              </a:lnSpc>
              <a:spcBef>
                <a:spcPts val="0"/>
              </a:spcBef>
              <a:buFont typeface="Wingdings" panose="05000000000000000000" pitchFamily="2" charset="2"/>
              <a:buChar char="u"/>
            </a:pPr>
            <a:r>
              <a:rPr lang="en-US" altLang="zh-CN" sz="1800" kern="0" dirty="0">
                <a:latin typeface="华文中宋" panose="02010600040101010101" pitchFamily="2" charset="-122"/>
                <a:ea typeface="华文中宋" panose="02010600040101010101" pitchFamily="2" charset="-122"/>
              </a:rPr>
              <a:t>GUI</a:t>
            </a:r>
            <a:r>
              <a:rPr lang="zh-CN" altLang="en-US" sz="1800" kern="0" dirty="0">
                <a:latin typeface="华文中宋" panose="02010600040101010101" pitchFamily="2" charset="-122"/>
                <a:ea typeface="华文中宋" panose="02010600040101010101" pitchFamily="2" charset="-122"/>
              </a:rPr>
              <a:t>方式：图形用户界面</a:t>
            </a:r>
          </a:p>
          <a:p>
            <a:pPr marL="1403294" lvl="4" indent="-285750">
              <a:lnSpc>
                <a:spcPct val="150000"/>
              </a:lnSpc>
              <a:spcBef>
                <a:spcPts val="0"/>
              </a:spcBef>
              <a:buFont typeface="Wingdings" panose="05000000000000000000" pitchFamily="2" charset="2"/>
              <a:buChar char="u"/>
            </a:pPr>
            <a:r>
              <a:rPr lang="en-US" altLang="zh-CN" sz="1800" kern="0" dirty="0">
                <a:latin typeface="华文中宋" panose="02010600040101010101" pitchFamily="2" charset="-122"/>
                <a:ea typeface="华文中宋" panose="02010600040101010101" pitchFamily="2" charset="-122"/>
              </a:rPr>
              <a:t>CUI</a:t>
            </a:r>
            <a:r>
              <a:rPr lang="zh-CN" altLang="en-US" sz="1800" kern="0" dirty="0">
                <a:latin typeface="华文中宋" panose="02010600040101010101" pitchFamily="2" charset="-122"/>
                <a:ea typeface="华文中宋" panose="02010600040101010101" pitchFamily="2" charset="-122"/>
              </a:rPr>
              <a:t>方式：命令行用户界面</a:t>
            </a:r>
          </a:p>
        </p:txBody>
      </p:sp>
      <p:sp>
        <p:nvSpPr>
          <p:cNvPr id="4" name="Text Box 4">
            <a:extLst>
              <a:ext uri="{FF2B5EF4-FFF2-40B4-BE49-F238E27FC236}">
                <a16:creationId xmlns:a16="http://schemas.microsoft.com/office/drawing/2014/main" id="{52A49709-14A2-456A-AC95-B7ECB25B0E61}"/>
              </a:ext>
            </a:extLst>
          </p:cNvPr>
          <p:cNvSpPr txBox="1">
            <a:spLocks noChangeArrowheads="1"/>
          </p:cNvSpPr>
          <p:nvPr/>
        </p:nvSpPr>
        <p:spPr bwMode="auto">
          <a:xfrm>
            <a:off x="9780910" y="2025461"/>
            <a:ext cx="1705834" cy="4832092"/>
          </a:xfrm>
          <a:prstGeom prst="rect">
            <a:avLst/>
          </a:prstGeom>
          <a:gradFill>
            <a:gsLst>
              <a:gs pos="0">
                <a:schemeClr val="dk1">
                  <a:tint val="50000"/>
                  <a:satMod val="300000"/>
                </a:schemeClr>
              </a:gs>
              <a:gs pos="35000">
                <a:schemeClr val="dk1">
                  <a:tint val="37000"/>
                  <a:satMod val="300000"/>
                </a:schemeClr>
              </a:gs>
              <a:gs pos="100000">
                <a:schemeClr val="dk1">
                  <a:tint val="15000"/>
                  <a:satMod val="350000"/>
                </a:schemeClr>
              </a:gs>
            </a:gsLst>
            <a:lin ang="16200000" scaled="1"/>
          </a:gradFill>
          <a:ln>
            <a:noFill/>
          </a:ln>
          <a:effectLst/>
          <a:scene3d>
            <a:camera prst="orthographicFront"/>
            <a:lightRig rig="threePt" dir="t"/>
          </a:scene3d>
          <a:sp3d>
            <a:bevelT/>
          </a:sp3d>
          <a:extLst/>
        </p:spPr>
        <p:txBody>
          <a:bodyPr wrap="square">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30000"/>
              </a:spcBef>
              <a:buFontTx/>
              <a:buNone/>
            </a:pPr>
            <a:r>
              <a:rPr lang="zh-CN" altLang="en-US" sz="2200" dirty="0">
                <a:solidFill>
                  <a:srgbClr val="009242"/>
                </a:solidFill>
                <a:latin typeface="楷体" panose="02010609060101010101" pitchFamily="49" charset="-122"/>
                <a:ea typeface="楷体" panose="02010609060101010101" pitchFamily="49" charset="-122"/>
              </a:rPr>
              <a:t>支撑</a:t>
            </a:r>
            <a:r>
              <a:rPr lang="zh-CN" altLang="en-US" sz="2200" dirty="0">
                <a:latin typeface="楷体" panose="02010609060101010101" pitchFamily="49" charset="-122"/>
                <a:ea typeface="楷体" panose="02010609060101010101" pitchFamily="49" charset="-122"/>
              </a:rPr>
              <a:t>程序开发和运行</a:t>
            </a:r>
            <a:r>
              <a:rPr lang="zh-CN" altLang="en-US" sz="2200" dirty="0">
                <a:solidFill>
                  <a:srgbClr val="009242"/>
                </a:solidFill>
                <a:latin typeface="楷体" panose="02010609060101010101" pitchFamily="49" charset="-122"/>
                <a:ea typeface="楷体" panose="02010609060101010101" pitchFamily="49" charset="-122"/>
              </a:rPr>
              <a:t>的环境由</a:t>
            </a:r>
            <a:r>
              <a:rPr lang="zh-CN" altLang="en-US" sz="2200" dirty="0">
                <a:solidFill>
                  <a:srgbClr val="C00000"/>
                </a:solidFill>
                <a:latin typeface="楷体" panose="02010609060101010101" pitchFamily="49" charset="-122"/>
                <a:ea typeface="楷体" panose="02010609060101010101" pitchFamily="49" charset="-122"/>
              </a:rPr>
              <a:t>系统软件</a:t>
            </a:r>
            <a:r>
              <a:rPr lang="zh-CN" altLang="en-US" sz="2200" dirty="0">
                <a:solidFill>
                  <a:srgbClr val="009242"/>
                </a:solidFill>
                <a:latin typeface="楷体" panose="02010609060101010101" pitchFamily="49" charset="-122"/>
                <a:ea typeface="楷体" panose="02010609060101010101" pitchFamily="49" charset="-122"/>
              </a:rPr>
              <a:t>提供的。最重要的系统软件是</a:t>
            </a:r>
            <a:r>
              <a:rPr lang="zh-CN" altLang="en-US" sz="2200" dirty="0">
                <a:solidFill>
                  <a:srgbClr val="C00000"/>
                </a:solidFill>
                <a:latin typeface="楷体" panose="02010609060101010101" pitchFamily="49" charset="-122"/>
                <a:ea typeface="楷体" panose="02010609060101010101" pitchFamily="49" charset="-122"/>
              </a:rPr>
              <a:t>操作系统和语言处理系统</a:t>
            </a:r>
            <a:r>
              <a:rPr lang="zh-CN" altLang="en-US" sz="2200" dirty="0">
                <a:solidFill>
                  <a:srgbClr val="FF0000"/>
                </a:solidFill>
                <a:latin typeface="楷体" panose="02010609060101010101" pitchFamily="49" charset="-122"/>
                <a:ea typeface="楷体" panose="02010609060101010101" pitchFamily="49" charset="-122"/>
              </a:rPr>
              <a:t>。</a:t>
            </a:r>
            <a:r>
              <a:rPr lang="zh-CN" altLang="en-US" sz="2200" dirty="0">
                <a:latin typeface="楷体" panose="02010609060101010101" pitchFamily="49" charset="-122"/>
                <a:ea typeface="楷体" panose="02010609060101010101" pitchFamily="49" charset="-122"/>
              </a:rPr>
              <a:t>语言处理系统运行在操作系统之上，操作系统利用指令管理硬件。</a:t>
            </a:r>
          </a:p>
        </p:txBody>
      </p:sp>
      <p:grpSp>
        <p:nvGrpSpPr>
          <p:cNvPr id="9" name="Group 5">
            <a:extLst>
              <a:ext uri="{FF2B5EF4-FFF2-40B4-BE49-F238E27FC236}">
                <a16:creationId xmlns:a16="http://schemas.microsoft.com/office/drawing/2014/main" id="{1166B71C-4396-4C2E-BDC4-D1E472A25C0E}"/>
              </a:ext>
            </a:extLst>
          </p:cNvPr>
          <p:cNvGrpSpPr>
            <a:grpSpLocks/>
          </p:cNvGrpSpPr>
          <p:nvPr/>
        </p:nvGrpSpPr>
        <p:grpSpPr bwMode="auto">
          <a:xfrm>
            <a:off x="7207573" y="2996960"/>
            <a:ext cx="1127765" cy="1227264"/>
            <a:chOff x="4564" y="1397"/>
            <a:chExt cx="721" cy="840"/>
          </a:xfrm>
        </p:grpSpPr>
        <p:sp>
          <p:nvSpPr>
            <p:cNvPr id="10" name="AutoShape 6">
              <a:extLst>
                <a:ext uri="{FF2B5EF4-FFF2-40B4-BE49-F238E27FC236}">
                  <a16:creationId xmlns:a16="http://schemas.microsoft.com/office/drawing/2014/main" id="{07E90266-F8C2-458A-BEA3-2D2B32C4C727}"/>
                </a:ext>
              </a:extLst>
            </p:cNvPr>
            <p:cNvSpPr>
              <a:spLocks/>
            </p:cNvSpPr>
            <p:nvPr/>
          </p:nvSpPr>
          <p:spPr bwMode="auto">
            <a:xfrm>
              <a:off x="4564" y="1397"/>
              <a:ext cx="201" cy="840"/>
            </a:xfrm>
            <a:prstGeom prst="rightBrace">
              <a:avLst>
                <a:gd name="adj1" fmla="val 34826"/>
                <a:gd name="adj2" fmla="val 50000"/>
              </a:avLst>
            </a:prstGeom>
            <a:noFill/>
            <a:ln w="38100">
              <a:solidFill>
                <a:srgbClr val="CC00FF"/>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11" name="Text Box 7">
              <a:extLst>
                <a:ext uri="{FF2B5EF4-FFF2-40B4-BE49-F238E27FC236}">
                  <a16:creationId xmlns:a16="http://schemas.microsoft.com/office/drawing/2014/main" id="{540A3A85-6DEE-4FC6-B425-93D33BFC0239}"/>
                </a:ext>
              </a:extLst>
            </p:cNvPr>
            <p:cNvSpPr txBox="1">
              <a:spLocks noChangeArrowheads="1"/>
            </p:cNvSpPr>
            <p:nvPr/>
          </p:nvSpPr>
          <p:spPr bwMode="auto">
            <a:xfrm>
              <a:off x="4818" y="1503"/>
              <a:ext cx="467" cy="634"/>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ea typeface="微软雅黑" panose="020B0503020204020204" pitchFamily="34" charset="-122"/>
                </a:rPr>
                <a:t>语言处理程序</a:t>
              </a:r>
            </a:p>
          </p:txBody>
        </p:sp>
      </p:grpSp>
      <p:grpSp>
        <p:nvGrpSpPr>
          <p:cNvPr id="12" name="Group 19">
            <a:extLst>
              <a:ext uri="{FF2B5EF4-FFF2-40B4-BE49-F238E27FC236}">
                <a16:creationId xmlns:a16="http://schemas.microsoft.com/office/drawing/2014/main" id="{37C95E4D-86A9-450F-B1CD-2E969507ADC5}"/>
              </a:ext>
            </a:extLst>
          </p:cNvPr>
          <p:cNvGrpSpPr>
            <a:grpSpLocks/>
          </p:cNvGrpSpPr>
          <p:nvPr/>
        </p:nvGrpSpPr>
        <p:grpSpPr bwMode="auto">
          <a:xfrm>
            <a:off x="7670562" y="4174590"/>
            <a:ext cx="374650" cy="404812"/>
            <a:chOff x="3640" y="2863"/>
            <a:chExt cx="291" cy="292"/>
          </a:xfrm>
        </p:grpSpPr>
        <p:sp>
          <p:nvSpPr>
            <p:cNvPr id="13" name="Line 20">
              <a:extLst>
                <a:ext uri="{FF2B5EF4-FFF2-40B4-BE49-F238E27FC236}">
                  <a16:creationId xmlns:a16="http://schemas.microsoft.com/office/drawing/2014/main" id="{50C833DF-90E2-41D4-A715-3A711F180491}"/>
                </a:ext>
              </a:extLst>
            </p:cNvPr>
            <p:cNvSpPr>
              <a:spLocks noChangeShapeType="1"/>
            </p:cNvSpPr>
            <p:nvPr/>
          </p:nvSpPr>
          <p:spPr bwMode="auto">
            <a:xfrm>
              <a:off x="3640" y="3008"/>
              <a:ext cx="29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4" name="Line 21">
              <a:extLst>
                <a:ext uri="{FF2B5EF4-FFF2-40B4-BE49-F238E27FC236}">
                  <a16:creationId xmlns:a16="http://schemas.microsoft.com/office/drawing/2014/main" id="{51E237ED-BF52-403B-A168-8567FD164BF3}"/>
                </a:ext>
              </a:extLst>
            </p:cNvPr>
            <p:cNvSpPr>
              <a:spLocks noChangeShapeType="1"/>
            </p:cNvSpPr>
            <p:nvPr/>
          </p:nvSpPr>
          <p:spPr bwMode="auto">
            <a:xfrm>
              <a:off x="3776" y="2863"/>
              <a:ext cx="0" cy="2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15" name="Text Box 22">
            <a:extLst>
              <a:ext uri="{FF2B5EF4-FFF2-40B4-BE49-F238E27FC236}">
                <a16:creationId xmlns:a16="http://schemas.microsoft.com/office/drawing/2014/main" id="{E243637C-DA2E-4C06-A113-72D4F9B5E0E3}"/>
              </a:ext>
            </a:extLst>
          </p:cNvPr>
          <p:cNvSpPr txBox="1">
            <a:spLocks noChangeArrowheads="1"/>
          </p:cNvSpPr>
          <p:nvPr/>
        </p:nvSpPr>
        <p:spPr bwMode="auto">
          <a:xfrm>
            <a:off x="8103242" y="4165715"/>
            <a:ext cx="18700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FF0000"/>
                </a:solidFill>
                <a:ea typeface="微软雅黑" panose="020B0503020204020204" pitchFamily="34" charset="-122"/>
              </a:rPr>
              <a:t>语言处理系统</a:t>
            </a:r>
          </a:p>
        </p:txBody>
      </p:sp>
      <p:grpSp>
        <p:nvGrpSpPr>
          <p:cNvPr id="16" name="Group 8">
            <a:extLst>
              <a:ext uri="{FF2B5EF4-FFF2-40B4-BE49-F238E27FC236}">
                <a16:creationId xmlns:a16="http://schemas.microsoft.com/office/drawing/2014/main" id="{45AD96D9-F7E2-4E4F-9FA2-87D7E9C4AC0E}"/>
              </a:ext>
            </a:extLst>
          </p:cNvPr>
          <p:cNvGrpSpPr>
            <a:grpSpLocks/>
          </p:cNvGrpSpPr>
          <p:nvPr/>
        </p:nvGrpSpPr>
        <p:grpSpPr bwMode="auto">
          <a:xfrm>
            <a:off x="5161238" y="4671833"/>
            <a:ext cx="1016000" cy="781050"/>
            <a:chOff x="2916" y="2735"/>
            <a:chExt cx="640" cy="492"/>
          </a:xfrm>
        </p:grpSpPr>
        <p:sp>
          <p:nvSpPr>
            <p:cNvPr id="17" name="AutoShape 9">
              <a:extLst>
                <a:ext uri="{FF2B5EF4-FFF2-40B4-BE49-F238E27FC236}">
                  <a16:creationId xmlns:a16="http://schemas.microsoft.com/office/drawing/2014/main" id="{88A0343F-27A1-4E68-AC28-BF5D44E0DC80}"/>
                </a:ext>
              </a:extLst>
            </p:cNvPr>
            <p:cNvSpPr>
              <a:spLocks/>
            </p:cNvSpPr>
            <p:nvPr/>
          </p:nvSpPr>
          <p:spPr bwMode="auto">
            <a:xfrm>
              <a:off x="2916" y="2735"/>
              <a:ext cx="156" cy="492"/>
            </a:xfrm>
            <a:prstGeom prst="rightBrace">
              <a:avLst>
                <a:gd name="adj1" fmla="val 26282"/>
                <a:gd name="adj2" fmla="val 50000"/>
              </a:avLst>
            </a:prstGeom>
            <a:noFill/>
            <a:ln w="38100">
              <a:solidFill>
                <a:srgbClr val="339933"/>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0"/>
                </a:spcBef>
                <a:buFontTx/>
                <a:buNone/>
              </a:pPr>
              <a:endParaRPr lang="zh-CN" altLang="en-US" sz="1800" b="0"/>
            </a:p>
          </p:txBody>
        </p:sp>
        <p:sp>
          <p:nvSpPr>
            <p:cNvPr id="18" name="Text Box 10">
              <a:extLst>
                <a:ext uri="{FF2B5EF4-FFF2-40B4-BE49-F238E27FC236}">
                  <a16:creationId xmlns:a16="http://schemas.microsoft.com/office/drawing/2014/main" id="{F715B9A7-7584-4212-A612-212E092C30EB}"/>
                </a:ext>
              </a:extLst>
            </p:cNvPr>
            <p:cNvSpPr txBox="1">
              <a:spLocks noChangeArrowheads="1"/>
            </p:cNvSpPr>
            <p:nvPr/>
          </p:nvSpPr>
          <p:spPr bwMode="auto">
            <a:xfrm>
              <a:off x="3089" y="2748"/>
              <a:ext cx="467" cy="422"/>
            </a:xfrm>
            <a:prstGeom prst="rect">
              <a:avLst/>
            </a:prstGeom>
            <a:solidFill>
              <a:schemeClr val="fo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1900" dirty="0">
                  <a:ea typeface="微软雅黑" panose="020B0503020204020204" pitchFamily="34" charset="-122"/>
                </a:rPr>
                <a:t>人机接口</a:t>
              </a:r>
            </a:p>
          </p:txBody>
        </p:sp>
      </p:grpSp>
      <p:sp>
        <p:nvSpPr>
          <p:cNvPr id="19" name="Text Box 11">
            <a:extLst>
              <a:ext uri="{FF2B5EF4-FFF2-40B4-BE49-F238E27FC236}">
                <a16:creationId xmlns:a16="http://schemas.microsoft.com/office/drawing/2014/main" id="{84CA5242-6604-40E2-814B-1F67DE70694A}"/>
              </a:ext>
            </a:extLst>
          </p:cNvPr>
          <p:cNvSpPr txBox="1">
            <a:spLocks noChangeArrowheads="1"/>
          </p:cNvSpPr>
          <p:nvPr/>
        </p:nvSpPr>
        <p:spPr bwMode="auto">
          <a:xfrm>
            <a:off x="7163123" y="4671833"/>
            <a:ext cx="2392362" cy="412750"/>
          </a:xfrm>
          <a:prstGeom prst="rect">
            <a:avLst/>
          </a:prstGeom>
          <a:solidFill>
            <a:srgbClr val="CC99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100" dirty="0">
                <a:ea typeface="微软雅黑" panose="020B0503020204020204" pitchFamily="34" charset="-122"/>
              </a:rPr>
              <a:t>语言的运行时系统</a:t>
            </a:r>
          </a:p>
        </p:txBody>
      </p:sp>
      <p:sp>
        <p:nvSpPr>
          <p:cNvPr id="20" name="Text Box 12">
            <a:extLst>
              <a:ext uri="{FF2B5EF4-FFF2-40B4-BE49-F238E27FC236}">
                <a16:creationId xmlns:a16="http://schemas.microsoft.com/office/drawing/2014/main" id="{322BAB03-07BF-4C48-B198-F2C3324177B0}"/>
              </a:ext>
            </a:extLst>
          </p:cNvPr>
          <p:cNvSpPr txBox="1">
            <a:spLocks noChangeArrowheads="1"/>
          </p:cNvSpPr>
          <p:nvPr/>
        </p:nvSpPr>
        <p:spPr bwMode="auto">
          <a:xfrm>
            <a:off x="7183760" y="5143321"/>
            <a:ext cx="2392363" cy="412750"/>
          </a:xfrm>
          <a:prstGeom prst="rect">
            <a:avLst/>
          </a:prstGeom>
          <a:solidFill>
            <a:srgbClr val="99CC0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操作系统内核</a:t>
            </a:r>
          </a:p>
        </p:txBody>
      </p:sp>
      <p:sp>
        <p:nvSpPr>
          <p:cNvPr id="21" name="Text Box 13">
            <a:extLst>
              <a:ext uri="{FF2B5EF4-FFF2-40B4-BE49-F238E27FC236}">
                <a16:creationId xmlns:a16="http://schemas.microsoft.com/office/drawing/2014/main" id="{6A8CDE93-D5FB-4125-8058-2C76E21D47AB}"/>
              </a:ext>
            </a:extLst>
          </p:cNvPr>
          <p:cNvSpPr txBox="1">
            <a:spLocks noChangeArrowheads="1"/>
          </p:cNvSpPr>
          <p:nvPr/>
        </p:nvSpPr>
        <p:spPr bwMode="auto">
          <a:xfrm>
            <a:off x="7188523" y="5614808"/>
            <a:ext cx="2392362" cy="412750"/>
          </a:xfrm>
          <a:prstGeom prst="rect">
            <a:avLst/>
          </a:prstGeom>
          <a:solidFill>
            <a:srgbClr val="99CC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指令集体系结构</a:t>
            </a:r>
          </a:p>
        </p:txBody>
      </p:sp>
      <p:sp>
        <p:nvSpPr>
          <p:cNvPr id="22" name="Text Box 14">
            <a:extLst>
              <a:ext uri="{FF2B5EF4-FFF2-40B4-BE49-F238E27FC236}">
                <a16:creationId xmlns:a16="http://schemas.microsoft.com/office/drawing/2014/main" id="{9C051D91-49D7-4715-AB68-E16B7EF7CBBF}"/>
              </a:ext>
            </a:extLst>
          </p:cNvPr>
          <p:cNvSpPr txBox="1">
            <a:spLocks noChangeArrowheads="1"/>
          </p:cNvSpPr>
          <p:nvPr/>
        </p:nvSpPr>
        <p:spPr bwMode="auto">
          <a:xfrm>
            <a:off x="7207573" y="6072008"/>
            <a:ext cx="2392362" cy="412750"/>
          </a:xfrm>
          <a:prstGeom prst="rect">
            <a:avLst/>
          </a:prstGeom>
          <a:solidFill>
            <a:srgbClr val="FFCC99"/>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algn="ctr" eaLnBrk="1" hangingPunct="1">
              <a:lnSpc>
                <a:spcPct val="100000"/>
              </a:lnSpc>
              <a:spcBef>
                <a:spcPct val="50000"/>
              </a:spcBef>
              <a:buFontTx/>
              <a:buNone/>
            </a:pPr>
            <a:r>
              <a:rPr lang="zh-CN" altLang="en-US" sz="2100" dirty="0">
                <a:ea typeface="微软雅黑" panose="020B0503020204020204" pitchFamily="34" charset="-122"/>
              </a:rPr>
              <a:t>计算机硬件</a:t>
            </a:r>
          </a:p>
        </p:txBody>
      </p:sp>
      <p:sp>
        <p:nvSpPr>
          <p:cNvPr id="23" name="Text Box 15">
            <a:extLst>
              <a:ext uri="{FF2B5EF4-FFF2-40B4-BE49-F238E27FC236}">
                <a16:creationId xmlns:a16="http://schemas.microsoft.com/office/drawing/2014/main" id="{A1F20409-FCDD-4CF7-9B76-3FAA927C7688}"/>
              </a:ext>
            </a:extLst>
          </p:cNvPr>
          <p:cNvSpPr txBox="1">
            <a:spLocks noChangeArrowheads="1"/>
          </p:cNvSpPr>
          <p:nvPr/>
        </p:nvSpPr>
        <p:spPr bwMode="auto">
          <a:xfrm>
            <a:off x="6282831" y="5373392"/>
            <a:ext cx="7953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lnSpc>
                <a:spcPct val="115000"/>
              </a:lnSpc>
              <a:spcBef>
                <a:spcPct val="20000"/>
              </a:spcBef>
              <a:buChar char="•"/>
              <a:defRPr sz="2400" b="1">
                <a:solidFill>
                  <a:schemeClr val="tx1"/>
                </a:solidFill>
                <a:latin typeface="Arial" panose="020B0604020202020204" pitchFamily="34" charset="0"/>
                <a:ea typeface="宋体" panose="02010600030101010101" pitchFamily="2" charset="-122"/>
              </a:defRPr>
            </a:lvl1pPr>
            <a:lvl2pPr marL="742950" indent="-285750">
              <a:lnSpc>
                <a:spcPct val="115000"/>
              </a:lnSpc>
              <a:spcBef>
                <a:spcPct val="20000"/>
              </a:spcBef>
              <a:buChar char="–"/>
              <a:defRPr sz="2000" b="1">
                <a:solidFill>
                  <a:srgbClr val="0000CC"/>
                </a:solidFill>
                <a:latin typeface="Arial" panose="020B0604020202020204" pitchFamily="34" charset="0"/>
                <a:ea typeface="宋体" panose="02010600030101010101" pitchFamily="2" charset="-122"/>
              </a:defRPr>
            </a:lvl2pPr>
            <a:lvl3pPr marL="1143000" indent="-228600">
              <a:lnSpc>
                <a:spcPct val="115000"/>
              </a:lnSpc>
              <a:spcBef>
                <a:spcPct val="20000"/>
              </a:spcBef>
              <a:buChar char="•"/>
              <a:defRPr sz="2400" b="1">
                <a:solidFill>
                  <a:srgbClr val="006600"/>
                </a:solidFill>
                <a:latin typeface="Arial" panose="020B0604020202020204" pitchFamily="34" charset="0"/>
                <a:ea typeface="宋体" panose="02010600030101010101" pitchFamily="2" charset="-122"/>
              </a:defRPr>
            </a:lvl3pPr>
            <a:lvl4pPr marL="1600200" indent="-228600">
              <a:lnSpc>
                <a:spcPct val="115000"/>
              </a:lnSpc>
              <a:spcBef>
                <a:spcPct val="20000"/>
              </a:spcBef>
              <a:buChar char="–"/>
              <a:defRPr sz="1600" b="1">
                <a:solidFill>
                  <a:srgbClr val="CC3300"/>
                </a:solidFill>
                <a:latin typeface="Arial" panose="020B0604020202020204" pitchFamily="34" charset="0"/>
                <a:ea typeface="宋体" panose="02010600030101010101" pitchFamily="2" charset="-122"/>
              </a:defRPr>
            </a:lvl4pPr>
            <a:lvl5pPr marL="2057400" indent="-228600">
              <a:lnSpc>
                <a:spcPct val="115000"/>
              </a:lnSpc>
              <a:spcBef>
                <a:spcPct val="20000"/>
              </a:spcBef>
              <a:buChar char="»"/>
              <a:defRPr sz="1500" b="1">
                <a:solidFill>
                  <a:srgbClr val="996600"/>
                </a:solidFill>
                <a:latin typeface="Arial" panose="020B0604020202020204" pitchFamily="34" charset="0"/>
                <a:ea typeface="宋体" panose="02010600030101010101" pitchFamily="2" charset="-122"/>
              </a:defRPr>
            </a:lvl5pPr>
            <a:lvl6pPr marL="25146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6pPr>
            <a:lvl7pPr marL="29718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7pPr>
            <a:lvl8pPr marL="34290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8pPr>
            <a:lvl9pPr marL="3886200" indent="-228600" eaLnBrk="0" fontAlgn="base" hangingPunct="0">
              <a:lnSpc>
                <a:spcPct val="115000"/>
              </a:lnSpc>
              <a:spcBef>
                <a:spcPct val="20000"/>
              </a:spcBef>
              <a:spcAft>
                <a:spcPct val="0"/>
              </a:spcAft>
              <a:buChar char="»"/>
              <a:defRPr sz="1500" b="1">
                <a:solidFill>
                  <a:srgbClr val="996600"/>
                </a:solidFill>
                <a:latin typeface="Arial" panose="020B0604020202020204" pitchFamily="34" charset="0"/>
                <a:ea typeface="宋体" panose="02010600030101010101" pitchFamily="2" charset="-122"/>
              </a:defRPr>
            </a:lvl9pPr>
          </a:lstStyle>
          <a:p>
            <a:pPr eaLnBrk="1" hangingPunct="1">
              <a:lnSpc>
                <a:spcPct val="100000"/>
              </a:lnSpc>
              <a:spcBef>
                <a:spcPct val="50000"/>
              </a:spcBef>
              <a:buFontTx/>
              <a:buNone/>
            </a:pPr>
            <a:r>
              <a:rPr lang="zh-CN" altLang="en-US" sz="2000" dirty="0">
                <a:solidFill>
                  <a:srgbClr val="FF0000"/>
                </a:solidFill>
                <a:ea typeface="微软雅黑" panose="020B0503020204020204" pitchFamily="34" charset="-122"/>
              </a:rPr>
              <a:t>操作系统</a:t>
            </a:r>
          </a:p>
        </p:txBody>
      </p:sp>
      <p:grpSp>
        <p:nvGrpSpPr>
          <p:cNvPr id="24" name="Group 16">
            <a:extLst>
              <a:ext uri="{FF2B5EF4-FFF2-40B4-BE49-F238E27FC236}">
                <a16:creationId xmlns:a16="http://schemas.microsoft.com/office/drawing/2014/main" id="{DCE149E6-0006-4AAF-89CC-894C063EDF5B}"/>
              </a:ext>
            </a:extLst>
          </p:cNvPr>
          <p:cNvGrpSpPr>
            <a:grpSpLocks/>
          </p:cNvGrpSpPr>
          <p:nvPr/>
        </p:nvGrpSpPr>
        <p:grpSpPr bwMode="auto">
          <a:xfrm>
            <a:off x="6457868" y="4838042"/>
            <a:ext cx="374650" cy="404812"/>
            <a:chOff x="3640" y="2863"/>
            <a:chExt cx="291" cy="292"/>
          </a:xfrm>
        </p:grpSpPr>
        <p:sp>
          <p:nvSpPr>
            <p:cNvPr id="25" name="Line 17">
              <a:extLst>
                <a:ext uri="{FF2B5EF4-FFF2-40B4-BE49-F238E27FC236}">
                  <a16:creationId xmlns:a16="http://schemas.microsoft.com/office/drawing/2014/main" id="{92CC2A1A-885D-4E7A-BEBA-AF239CD05387}"/>
                </a:ext>
              </a:extLst>
            </p:cNvPr>
            <p:cNvSpPr>
              <a:spLocks noChangeShapeType="1"/>
            </p:cNvSpPr>
            <p:nvPr/>
          </p:nvSpPr>
          <p:spPr bwMode="auto">
            <a:xfrm>
              <a:off x="3640" y="3008"/>
              <a:ext cx="291" cy="0"/>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6" name="Line 18">
              <a:extLst>
                <a:ext uri="{FF2B5EF4-FFF2-40B4-BE49-F238E27FC236}">
                  <a16:creationId xmlns:a16="http://schemas.microsoft.com/office/drawing/2014/main" id="{F529D644-A21B-45F2-B2AF-49F93DCE86B3}"/>
                </a:ext>
              </a:extLst>
            </p:cNvPr>
            <p:cNvSpPr>
              <a:spLocks noChangeShapeType="1"/>
            </p:cNvSpPr>
            <p:nvPr/>
          </p:nvSpPr>
          <p:spPr bwMode="auto">
            <a:xfrm>
              <a:off x="3776" y="2863"/>
              <a:ext cx="0" cy="292"/>
            </a:xfrm>
            <a:prstGeom prst="line">
              <a:avLst/>
            </a:prstGeom>
            <a:noFill/>
            <a:ln w="3810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grpSp>
      <p:sp>
        <p:nvSpPr>
          <p:cNvPr id="28" name="文本框 27">
            <a:extLst>
              <a:ext uri="{FF2B5EF4-FFF2-40B4-BE49-F238E27FC236}">
                <a16:creationId xmlns:a16="http://schemas.microsoft.com/office/drawing/2014/main" id="{80F58592-E5B7-48D9-BDBE-C1A5690A2838}"/>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pic>
        <p:nvPicPr>
          <p:cNvPr id="2" name="图片 1">
            <a:extLst>
              <a:ext uri="{FF2B5EF4-FFF2-40B4-BE49-F238E27FC236}">
                <a16:creationId xmlns:a16="http://schemas.microsoft.com/office/drawing/2014/main" id="{09D3DA91-7008-431A-A395-7197A9492646}"/>
              </a:ext>
            </a:extLst>
          </p:cNvPr>
          <p:cNvPicPr>
            <a:picLocks noChangeAspect="1"/>
          </p:cNvPicPr>
          <p:nvPr/>
        </p:nvPicPr>
        <p:blipFill>
          <a:blip r:embed="rId3"/>
          <a:stretch>
            <a:fillRect/>
          </a:stretch>
        </p:blipFill>
        <p:spPr>
          <a:xfrm>
            <a:off x="6179222" y="446"/>
            <a:ext cx="6012777" cy="2023423"/>
          </a:xfrm>
          <a:prstGeom prst="rect">
            <a:avLst/>
          </a:prstGeom>
        </p:spPr>
      </p:pic>
    </p:spTree>
    <p:extLst>
      <p:ext uri="{BB962C8B-B14F-4D97-AF65-F5344CB8AC3E}">
        <p14:creationId xmlns:p14="http://schemas.microsoft.com/office/powerpoint/2010/main" val="345301851"/>
      </p:ext>
    </p:extLst>
  </p:cSld>
  <p:clrMapOvr>
    <a:masterClrMapping/>
  </p:clrMapOvr>
  <p:transition/>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a:extLst>
              <a:ext uri="{FF2B5EF4-FFF2-40B4-BE49-F238E27FC236}">
                <a16:creationId xmlns:a16="http://schemas.microsoft.com/office/drawing/2014/main" id="{5AFED240-B6C3-4CB8-AABA-741F29B24DB6}"/>
              </a:ext>
            </a:extLst>
          </p:cNvPr>
          <p:cNvSpPr>
            <a:spLocks noGrp="1"/>
          </p:cNvSpPr>
          <p:nvPr>
            <p:ph idx="1"/>
          </p:nvPr>
        </p:nvSpPr>
        <p:spPr>
          <a:xfrm>
            <a:off x="555406" y="909116"/>
            <a:ext cx="10869186" cy="5904259"/>
          </a:xfrm>
        </p:spPr>
        <p:txBody>
          <a:bodyPr/>
          <a:lstStyle/>
          <a:p>
            <a:pPr marL="820722" indent="-457200">
              <a:lnSpc>
                <a:spcPct val="15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软件伴随着第一台电子计算机的问世（</a:t>
            </a:r>
            <a:r>
              <a:rPr lang="en-US" altLang="zh-CN" sz="2000" b="0" dirty="0">
                <a:effectLst/>
                <a:latin typeface="华文中宋" panose="02010600040101010101" pitchFamily="2" charset="-122"/>
                <a:ea typeface="华文中宋" panose="02010600040101010101" pitchFamily="2" charset="-122"/>
              </a:rPr>
              <a:t>1946</a:t>
            </a:r>
            <a:r>
              <a:rPr lang="zh-CN" altLang="en-US" sz="2000" b="0" dirty="0">
                <a:effectLst/>
                <a:latin typeface="华文中宋" panose="02010600040101010101" pitchFamily="2" charset="-122"/>
                <a:ea typeface="华文中宋" panose="02010600040101010101" pitchFamily="2" charset="-122"/>
              </a:rPr>
              <a:t>），美国大学（</a:t>
            </a:r>
            <a:r>
              <a:rPr lang="en-US" altLang="zh-CN" sz="2000" b="0" dirty="0">
                <a:effectLst/>
                <a:latin typeface="华文中宋" panose="02010600040101010101" pitchFamily="2" charset="-122"/>
                <a:ea typeface="华文中宋" panose="02010600040101010101" pitchFamily="2" charset="-122"/>
              </a:rPr>
              <a:t>20</a:t>
            </a:r>
            <a:r>
              <a:rPr lang="zh-CN" altLang="en-US" sz="2000" b="0" dirty="0">
                <a:effectLst/>
                <a:latin typeface="华文中宋" panose="02010600040101010101" pitchFamily="2" charset="-122"/>
                <a:ea typeface="华文中宋" panose="02010600040101010101" pitchFamily="2" charset="-122"/>
              </a:rPr>
              <a:t>世纪</a:t>
            </a:r>
            <a:r>
              <a:rPr lang="en-US" altLang="zh-CN" sz="2000" b="0" dirty="0">
                <a:effectLst/>
                <a:latin typeface="华文中宋" panose="02010600040101010101" pitchFamily="2" charset="-122"/>
                <a:ea typeface="华文中宋" panose="02010600040101010101" pitchFamily="2" charset="-122"/>
              </a:rPr>
              <a:t>60</a:t>
            </a:r>
            <a:r>
              <a:rPr lang="zh-CN" altLang="en-US" sz="2000" b="0" dirty="0">
                <a:effectLst/>
                <a:latin typeface="华文中宋" panose="02010600040101010101" pitchFamily="2" charset="-122"/>
                <a:ea typeface="华文中宋" panose="02010600040101010101" pitchFamily="2" charset="-122"/>
              </a:rPr>
              <a:t>年代）开始授予计算机专业的学位的教育。</a:t>
            </a:r>
            <a:endParaRPr lang="en-US" altLang="zh-CN" sz="2000" b="0" dirty="0">
              <a:effectLst/>
              <a:latin typeface="华文中宋" panose="02010600040101010101" pitchFamily="2" charset="-122"/>
              <a:ea typeface="华文中宋" panose="02010600040101010101" pitchFamily="2" charset="-122"/>
            </a:endParaRPr>
          </a:p>
          <a:p>
            <a:pPr marL="820722" indent="-457200">
              <a:lnSpc>
                <a:spcPct val="15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今天，几乎每个大学的每个专业，都和计算机系统紧密相关。</a:t>
            </a:r>
            <a:r>
              <a:rPr lang="en-US" altLang="zh-CN" sz="2000" b="0" dirty="0">
                <a:effectLst/>
                <a:latin typeface="华文中宋" panose="02010600040101010101" pitchFamily="2" charset="-122"/>
                <a:ea typeface="华文中宋" panose="02010600040101010101" pitchFamily="2" charset="-122"/>
              </a:rPr>
              <a:t>IT</a:t>
            </a:r>
            <a:r>
              <a:rPr lang="zh-CN" altLang="en-US" sz="2000" b="0" dirty="0">
                <a:effectLst/>
                <a:latin typeface="华文中宋" panose="02010600040101010101" pitchFamily="2" charset="-122"/>
                <a:ea typeface="华文中宋" panose="02010600040101010101" pitchFamily="2" charset="-122"/>
              </a:rPr>
              <a:t>（数字）素养是我们</a:t>
            </a:r>
            <a:r>
              <a:rPr lang="zh-CN" altLang="en-US" sz="2000" dirty="0">
                <a:solidFill>
                  <a:srgbClr val="C00000"/>
                </a:solidFill>
                <a:effectLst/>
                <a:latin typeface="华文中宋" panose="02010600040101010101" pitchFamily="2" charset="-122"/>
                <a:ea typeface="华文中宋" panose="02010600040101010101" pitchFamily="2" charset="-122"/>
              </a:rPr>
              <a:t>基本</a:t>
            </a:r>
            <a:r>
              <a:rPr lang="zh-CN" altLang="en-US" sz="2000" b="0" dirty="0">
                <a:effectLst/>
                <a:latin typeface="华文中宋" panose="02010600040101010101" pitchFamily="2" charset="-122"/>
                <a:ea typeface="华文中宋" panose="02010600040101010101" pitchFamily="2" charset="-122"/>
              </a:rPr>
              <a:t>的部分，主要包括：</a:t>
            </a:r>
            <a:endParaRPr lang="en-US" altLang="zh-CN" sz="2000" b="0" dirty="0">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1800" b="0" dirty="0">
                <a:effectLst/>
                <a:latin typeface="华文中宋" panose="02010600040101010101" pitchFamily="2" charset="-122"/>
                <a:ea typeface="华文中宋" panose="02010600040101010101" pitchFamily="2" charset="-122"/>
              </a:rPr>
              <a:t>数据思维</a:t>
            </a:r>
            <a:endParaRPr lang="en-US" altLang="zh-CN" sz="1800" b="0" dirty="0">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1800" b="0" dirty="0">
                <a:effectLst/>
                <a:latin typeface="华文中宋" panose="02010600040101010101" pitchFamily="2" charset="-122"/>
                <a:ea typeface="华文中宋" panose="02010600040101010101" pitchFamily="2" charset="-122"/>
              </a:rPr>
              <a:t>抽象思维</a:t>
            </a:r>
            <a:endParaRPr lang="en-US" altLang="zh-CN" sz="1800" b="0" dirty="0">
              <a:effectLst/>
              <a:latin typeface="华文中宋" panose="02010600040101010101" pitchFamily="2" charset="-122"/>
              <a:ea typeface="华文中宋" panose="02010600040101010101" pitchFamily="2" charset="-122"/>
            </a:endParaRPr>
          </a:p>
          <a:p>
            <a:pPr marL="1168365" lvl="2" indent="-457200">
              <a:buFont typeface="Wingdings" panose="05000000000000000000" pitchFamily="2" charset="2"/>
              <a:buChar char="n"/>
              <a:defRPr/>
            </a:pPr>
            <a:r>
              <a:rPr lang="zh-CN" altLang="en-US" sz="1800" b="0" dirty="0">
                <a:effectLst/>
                <a:latin typeface="华文中宋" panose="02010600040101010101" pitchFamily="2" charset="-122"/>
                <a:ea typeface="华文中宋" panose="02010600040101010101" pitchFamily="2" charset="-122"/>
              </a:rPr>
              <a:t>系统思维</a:t>
            </a:r>
            <a:endParaRPr lang="en-US" altLang="zh-CN" sz="1800" b="0" dirty="0">
              <a:effectLst/>
              <a:latin typeface="华文中宋" panose="02010600040101010101" pitchFamily="2" charset="-122"/>
              <a:ea typeface="华文中宋" panose="02010600040101010101" pitchFamily="2" charset="-122"/>
            </a:endParaRPr>
          </a:p>
          <a:p>
            <a:pPr lvl="3">
              <a:defRPr/>
            </a:pPr>
            <a:r>
              <a:rPr lang="zh-CN" altLang="en-US" sz="1600" dirty="0">
                <a:latin typeface="华文中宋" panose="02010600040101010101" pitchFamily="2" charset="-122"/>
                <a:ea typeface="华文中宋" panose="02010600040101010101" pitchFamily="2" charset="-122"/>
              </a:rPr>
              <a:t>从计算机系统角度出发分析问题和解决问题</a:t>
            </a:r>
            <a:endParaRPr lang="en-US" altLang="zh-CN" sz="1600" dirty="0">
              <a:latin typeface="华文中宋" panose="02010600040101010101" pitchFamily="2" charset="-122"/>
              <a:ea typeface="华文中宋" panose="02010600040101010101" pitchFamily="2" charset="-122"/>
            </a:endParaRPr>
          </a:p>
          <a:p>
            <a:pPr lvl="3"/>
            <a:r>
              <a:rPr lang="zh-CN" altLang="en-US" sz="1600" dirty="0">
                <a:latin typeface="华文中宋" panose="02010600040101010101" pitchFamily="2" charset="-122"/>
                <a:ea typeface="华文中宋" panose="02010600040101010101" pitchFamily="2" charset="-122"/>
              </a:rPr>
              <a:t>高级语言语句都要转换为机器指令才能在计算机上执行</a:t>
            </a:r>
          </a:p>
          <a:p>
            <a:pPr lvl="3"/>
            <a:r>
              <a:rPr lang="zh-CN" altLang="en-US" sz="1600" dirty="0">
                <a:latin typeface="华文中宋" panose="02010600040101010101" pitchFamily="2" charset="-122"/>
                <a:ea typeface="华文中宋" panose="02010600040101010101" pitchFamily="2" charset="-122"/>
              </a:rPr>
              <a:t>机器指令是一串</a:t>
            </a:r>
            <a:r>
              <a:rPr lang="en-US" altLang="zh-CN" sz="1600" dirty="0">
                <a:latin typeface="华文中宋" panose="02010600040101010101" pitchFamily="2" charset="-122"/>
                <a:ea typeface="华文中宋" panose="02010600040101010101" pitchFamily="2" charset="-122"/>
              </a:rPr>
              <a:t>0/1</a:t>
            </a:r>
            <a:r>
              <a:rPr lang="zh-CN" altLang="en-US" sz="1600" dirty="0">
                <a:latin typeface="华文中宋" panose="02010600040101010101" pitchFamily="2" charset="-122"/>
                <a:ea typeface="华文中宋" panose="02010600040101010101" pitchFamily="2" charset="-122"/>
              </a:rPr>
              <a:t>序列，能被机器直接理解并执行</a:t>
            </a:r>
          </a:p>
          <a:p>
            <a:pPr lvl="3"/>
            <a:r>
              <a:rPr lang="zh-CN" altLang="en-US" sz="1600" dirty="0">
                <a:latin typeface="华文中宋" panose="02010600040101010101" pitchFamily="2" charset="-122"/>
                <a:ea typeface="华文中宋" panose="02010600040101010101" pitchFamily="2" charset="-122"/>
              </a:rPr>
              <a:t>计算机系统是模运算系统，字长有限，高位被丢弃</a:t>
            </a:r>
          </a:p>
          <a:p>
            <a:pPr lvl="3"/>
            <a:r>
              <a:rPr lang="zh-CN" altLang="en-US" sz="1600" dirty="0">
                <a:latin typeface="华文中宋" panose="02010600040101010101" pitchFamily="2" charset="-122"/>
                <a:ea typeface="华文中宋" panose="02010600040101010101" pitchFamily="2" charset="-122"/>
              </a:rPr>
              <a:t>运算器不知道参加运算的是带符号数还是无符号数</a:t>
            </a:r>
          </a:p>
          <a:p>
            <a:pPr lvl="3"/>
            <a:r>
              <a:rPr lang="zh-CN" altLang="en-US" sz="1600" dirty="0">
                <a:latin typeface="华文中宋" panose="02010600040101010101" pitchFamily="2" charset="-122"/>
                <a:ea typeface="华文中宋" panose="02010600040101010101" pitchFamily="2" charset="-122"/>
              </a:rPr>
              <a:t>在计算机世界，</a:t>
            </a:r>
            <a:r>
              <a:rPr lang="en-US" altLang="zh-CN" sz="1600" dirty="0">
                <a:latin typeface="华文中宋" panose="02010600040101010101" pitchFamily="2" charset="-122"/>
                <a:ea typeface="华文中宋" panose="02010600040101010101" pitchFamily="2" charset="-122"/>
              </a:rPr>
              <a:t>x*x</a:t>
            </a:r>
            <a:r>
              <a:rPr lang="zh-CN" altLang="en-US" sz="1600" dirty="0">
                <a:latin typeface="华文中宋" panose="02010600040101010101" pitchFamily="2" charset="-122"/>
                <a:ea typeface="华文中宋" panose="02010600040101010101" pitchFamily="2" charset="-122"/>
              </a:rPr>
              <a:t>可能小于</a:t>
            </a:r>
            <a:r>
              <a:rPr lang="en-US" altLang="zh-CN" sz="1600" dirty="0">
                <a:latin typeface="华文中宋" panose="02010600040101010101" pitchFamily="2" charset="-122"/>
                <a:ea typeface="华文中宋" panose="02010600040101010101" pitchFamily="2" charset="-122"/>
              </a:rPr>
              <a:t>0</a:t>
            </a:r>
          </a:p>
          <a:p>
            <a:pPr lvl="3"/>
            <a:r>
              <a:rPr lang="zh-CN" altLang="en-US" sz="1600" dirty="0">
                <a:latin typeface="华文中宋" panose="02010600040101010101" pitchFamily="2" charset="-122"/>
                <a:ea typeface="华文中宋" panose="02010600040101010101" pitchFamily="2" charset="-122"/>
              </a:rPr>
              <a:t>访问内存需几十到几百个时钟，而访问磁盘要几百万个时钟</a:t>
            </a:r>
            <a:endParaRPr lang="en-US" altLang="zh-CN" sz="1600" dirty="0">
              <a:latin typeface="华文中宋" panose="02010600040101010101" pitchFamily="2" charset="-122"/>
              <a:ea typeface="华文中宋" panose="02010600040101010101" pitchFamily="2" charset="-122"/>
            </a:endParaRPr>
          </a:p>
          <a:p>
            <a:pPr lvl="3"/>
            <a:r>
              <a:rPr lang="zh-CN" altLang="en-US" sz="1600" dirty="0">
                <a:latin typeface="华文中宋" panose="02010600040101010101" pitchFamily="2" charset="-122"/>
                <a:ea typeface="华文中宋" panose="02010600040101010101" pitchFamily="2" charset="-122"/>
              </a:rPr>
              <a:t>只有先理解系统，才能改革系统，并应用好系统</a:t>
            </a:r>
            <a:endParaRPr lang="en-US" altLang="zh-CN" sz="1600" dirty="0">
              <a:latin typeface="华文中宋" panose="02010600040101010101" pitchFamily="2" charset="-122"/>
              <a:ea typeface="华文中宋" panose="02010600040101010101" pitchFamily="2" charset="-122"/>
            </a:endParaRPr>
          </a:p>
          <a:p>
            <a:pPr marL="820722" indent="-457200">
              <a:lnSpc>
                <a:spcPct val="150000"/>
              </a:lnSpc>
              <a:buFont typeface="Wingdings" panose="05000000000000000000" pitchFamily="2" charset="2"/>
              <a:buChar char="p"/>
              <a:defRPr/>
            </a:pPr>
            <a:r>
              <a:rPr lang="zh-CN" altLang="en-US" sz="2000" b="0" dirty="0">
                <a:effectLst/>
                <a:latin typeface="华文中宋" panose="02010600040101010101" pitchFamily="2" charset="-122"/>
                <a:ea typeface="华文中宋" panose="02010600040101010101" pitchFamily="2" charset="-122"/>
              </a:rPr>
              <a:t>互联网</a:t>
            </a:r>
            <a:r>
              <a:rPr lang="en-US" altLang="zh-CN" sz="2000" b="0" dirty="0">
                <a:effectLst/>
                <a:latin typeface="华文中宋" panose="02010600040101010101" pitchFamily="2" charset="-122"/>
                <a:ea typeface="华文中宋" panose="02010600040101010101" pitchFamily="2" charset="-122"/>
              </a:rPr>
              <a:t>+ </a:t>
            </a:r>
            <a:r>
              <a:rPr lang="zh-CN" altLang="en-US" sz="2000" b="0" dirty="0">
                <a:effectLst/>
                <a:latin typeface="华文中宋" panose="02010600040101010101" pitchFamily="2" charset="-122"/>
                <a:ea typeface="华文中宋" panose="02010600040101010101" pitchFamily="2" charset="-122"/>
              </a:rPr>
              <a:t>是个生态环境，</a:t>
            </a:r>
            <a:r>
              <a:rPr lang="en-US" altLang="zh-CN" sz="2000" b="0" dirty="0">
                <a:effectLst/>
                <a:latin typeface="华文中宋" panose="02010600040101010101" pitchFamily="2" charset="-122"/>
                <a:ea typeface="华文中宋" panose="02010600040101010101" pitchFamily="2" charset="-122"/>
              </a:rPr>
              <a:t> To Live Or To Die</a:t>
            </a:r>
            <a:r>
              <a:rPr lang="zh-CN" altLang="en-US" sz="2000" b="0" dirty="0">
                <a:effectLst/>
                <a:latin typeface="华文中宋" panose="02010600040101010101" pitchFamily="2" charset="-122"/>
                <a:ea typeface="华文中宋" panose="02010600040101010101" pitchFamily="2" charset="-122"/>
              </a:rPr>
              <a:t>，必须适应这个环境。</a:t>
            </a:r>
            <a:endParaRPr lang="en-US" altLang="zh-CN" sz="2000" b="0" dirty="0">
              <a:effectLst/>
              <a:latin typeface="华文中宋" panose="02010600040101010101" pitchFamily="2" charset="-122"/>
              <a:ea typeface="华文中宋" panose="02010600040101010101" pitchFamily="2" charset="-122"/>
            </a:endParaRPr>
          </a:p>
          <a:p>
            <a:pPr marL="820722" indent="-457200">
              <a:lnSpc>
                <a:spcPct val="150000"/>
              </a:lnSpc>
              <a:defRPr/>
            </a:pPr>
            <a:endParaRPr lang="en-US" altLang="zh-CN" b="0" dirty="0">
              <a:effectLst/>
              <a:latin typeface="华文中宋" panose="02010600040101010101" pitchFamily="2" charset="-122"/>
              <a:ea typeface="华文中宋" panose="02010600040101010101" pitchFamily="2" charset="-122"/>
            </a:endParaRPr>
          </a:p>
          <a:p>
            <a:pPr>
              <a:defRPr/>
            </a:pPr>
            <a:endParaRPr lang="en-US" altLang="zh-CN" dirty="0"/>
          </a:p>
        </p:txBody>
      </p:sp>
      <p:sp>
        <p:nvSpPr>
          <p:cNvPr id="6" name="文本框 5">
            <a:extLst>
              <a:ext uri="{FF2B5EF4-FFF2-40B4-BE49-F238E27FC236}">
                <a16:creationId xmlns:a16="http://schemas.microsoft.com/office/drawing/2014/main" id="{046C25C4-58E7-4511-BEAD-4DCB3ECD2E7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r>
              <a:rPr lang="en-US" altLang="zh-CN" sz="2800" dirty="0">
                <a:solidFill>
                  <a:srgbClr val="00B050"/>
                </a:solidFill>
                <a:latin typeface="华文楷体" panose="02010600040101010101" pitchFamily="2" charset="-122"/>
                <a:ea typeface="华文楷体" panose="02010600040101010101" pitchFamily="2" charset="-122"/>
              </a:rPr>
              <a:t>//20240228</a:t>
            </a:r>
          </a:p>
        </p:txBody>
      </p:sp>
    </p:spTree>
    <p:extLst>
      <p:ext uri="{BB962C8B-B14F-4D97-AF65-F5344CB8AC3E}">
        <p14:creationId xmlns:p14="http://schemas.microsoft.com/office/powerpoint/2010/main" val="3999347759"/>
      </p:ext>
    </p:extLst>
  </p:cSld>
  <p:clrMapOvr>
    <a:masterClrMapping/>
  </p:clrMapOvr>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厦门大学校徽（标准版）.png"/>
          <p:cNvPicPr>
            <a:picLocks noChangeAspect="1"/>
          </p:cNvPicPr>
          <p:nvPr/>
        </p:nvPicPr>
        <p:blipFill>
          <a:blip r:embed="rId3" cstate="print">
            <a:duotone>
              <a:schemeClr val="accent3">
                <a:shade val="45000"/>
                <a:satMod val="135000"/>
              </a:schemeClr>
              <a:prstClr val="white"/>
            </a:duotone>
            <a:lum contrast="40000"/>
          </a:blip>
          <a:srcRect r="13154" b="28781"/>
          <a:stretch>
            <a:fillRect/>
          </a:stretch>
        </p:blipFill>
        <p:spPr>
          <a:xfrm>
            <a:off x="7776492" y="3287039"/>
            <a:ext cx="4355657" cy="3571876"/>
          </a:xfrm>
          <a:prstGeom prst="rect">
            <a:avLst/>
          </a:prstGeom>
        </p:spPr>
      </p:pic>
      <p:sp>
        <p:nvSpPr>
          <p:cNvPr id="9" name="椭圆 8"/>
          <p:cNvSpPr/>
          <p:nvPr/>
        </p:nvSpPr>
        <p:spPr bwMode="auto">
          <a:xfrm>
            <a:off x="1271464" y="1772042"/>
            <a:ext cx="1512887" cy="1447800"/>
          </a:xfrm>
          <a:prstGeom prst="ellipse">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sz="1800">
              <a:solidFill>
                <a:srgbClr val="FFFFFF"/>
              </a:solidFill>
              <a:latin typeface="Franklin Gothic Book"/>
              <a:ea typeface="黑体" panose="02010609060101010101" pitchFamily="49" charset="-122"/>
            </a:endParaRPr>
          </a:p>
        </p:txBody>
      </p:sp>
      <p:sp>
        <p:nvSpPr>
          <p:cNvPr id="6147" name="文本框 8"/>
          <p:cNvSpPr txBox="1">
            <a:spLocks noChangeArrowheads="1"/>
          </p:cNvSpPr>
          <p:nvPr/>
        </p:nvSpPr>
        <p:spPr bwMode="auto">
          <a:xfrm>
            <a:off x="1490059" y="2200677"/>
            <a:ext cx="1038225" cy="52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kumimoji="1" sz="2400">
                <a:solidFill>
                  <a:schemeClr val="tx1"/>
                </a:solidFill>
                <a:latin typeface="Times New Roman" pitchFamily="18" charset="0"/>
                <a:ea typeface="隶书" pitchFamily="49" charset="-122"/>
              </a:defRPr>
            </a:lvl1pPr>
            <a:lvl2pPr marL="742950" indent="-285750" eaLnBrk="0" hangingPunct="0">
              <a:defRPr kumimoji="1" sz="2400">
                <a:solidFill>
                  <a:schemeClr val="tx1"/>
                </a:solidFill>
                <a:latin typeface="Times New Roman" pitchFamily="18" charset="0"/>
                <a:ea typeface="隶书" pitchFamily="49" charset="-122"/>
              </a:defRPr>
            </a:lvl2pPr>
            <a:lvl3pPr marL="1143000" indent="-228600" eaLnBrk="0" hangingPunct="0">
              <a:defRPr kumimoji="1" sz="2400">
                <a:solidFill>
                  <a:schemeClr val="tx1"/>
                </a:solidFill>
                <a:latin typeface="Times New Roman" pitchFamily="18" charset="0"/>
                <a:ea typeface="隶书" pitchFamily="49" charset="-122"/>
              </a:defRPr>
            </a:lvl3pPr>
            <a:lvl4pPr marL="1600200" indent="-228600" eaLnBrk="0" hangingPunct="0">
              <a:defRPr kumimoji="1" sz="2400">
                <a:solidFill>
                  <a:schemeClr val="tx1"/>
                </a:solidFill>
                <a:latin typeface="Times New Roman" pitchFamily="18" charset="0"/>
                <a:ea typeface="隶书" pitchFamily="49" charset="-122"/>
              </a:defRPr>
            </a:lvl4pPr>
            <a:lvl5pPr marL="2057400" indent="-228600" eaLnBrk="0" hangingPunct="0">
              <a:defRPr kumimoji="1" sz="2400">
                <a:solidFill>
                  <a:schemeClr val="tx1"/>
                </a:solidFill>
                <a:latin typeface="Times New Roman" pitchFamily="18" charset="0"/>
                <a:ea typeface="隶书" pitchFamily="49" charset="-122"/>
              </a:defRPr>
            </a:lvl5pPr>
            <a:lvl6pPr marL="25146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6pPr>
            <a:lvl7pPr marL="29718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7pPr>
            <a:lvl8pPr marL="34290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8pPr>
            <a:lvl9pPr marL="3886200" indent="-228600" eaLnBrk="0" fontAlgn="base" hangingPunct="0">
              <a:spcBef>
                <a:spcPct val="0"/>
              </a:spcBef>
              <a:spcAft>
                <a:spcPct val="0"/>
              </a:spcAft>
              <a:defRPr kumimoji="1" sz="2400">
                <a:solidFill>
                  <a:schemeClr val="tx1"/>
                </a:solidFill>
                <a:latin typeface="Times New Roman" pitchFamily="18" charset="0"/>
                <a:ea typeface="隶书" pitchFamily="49" charset="-122"/>
              </a:defRPr>
            </a:lvl9pPr>
          </a:lstStyle>
          <a:p>
            <a:pPr algn="ctr" eaLnBrk="1" fontAlgn="auto" hangingPunct="1">
              <a:spcBef>
                <a:spcPts val="0"/>
              </a:spcBef>
              <a:spcAft>
                <a:spcPts val="0"/>
              </a:spcAft>
            </a:pPr>
            <a:r>
              <a:rPr lang="zh-CN" altLang="en-US" sz="2800" b="1" dirty="0">
                <a:solidFill>
                  <a:srgbClr val="FFFFFF"/>
                </a:solidFill>
                <a:latin typeface="微软雅黑" pitchFamily="34" charset="-122"/>
                <a:ea typeface="微软雅黑" pitchFamily="34" charset="-122"/>
                <a:cs typeface="Times New Roman" pitchFamily="18" charset="0"/>
              </a:rPr>
              <a:t>目录</a:t>
            </a:r>
          </a:p>
        </p:txBody>
      </p:sp>
      <p:sp>
        <p:nvSpPr>
          <p:cNvPr id="11" name="文本框 10"/>
          <p:cNvSpPr txBox="1"/>
          <p:nvPr/>
        </p:nvSpPr>
        <p:spPr>
          <a:xfrm>
            <a:off x="2884548" y="1591388"/>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1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计算机的故事</a:t>
            </a:r>
          </a:p>
        </p:txBody>
      </p:sp>
      <p:sp>
        <p:nvSpPr>
          <p:cNvPr id="10" name="文本框 9"/>
          <p:cNvSpPr txBox="1"/>
          <p:nvPr/>
        </p:nvSpPr>
        <p:spPr>
          <a:xfrm>
            <a:off x="2889467" y="2039110"/>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2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计算机为啥会计算</a:t>
            </a:r>
            <a:endPar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4" name="文本框 13"/>
          <p:cNvSpPr txBox="1"/>
          <p:nvPr/>
        </p:nvSpPr>
        <p:spPr>
          <a:xfrm>
            <a:off x="2889466" y="2495942"/>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a:t>
            </a:r>
            <a:r>
              <a:rPr lang="zh-CN" altLang="en-US" sz="2800" dirty="0">
                <a:solidFill>
                  <a:srgbClr val="324A7A"/>
                </a:solidFill>
                <a:latin typeface="华文楷体" panose="02010600040101010101" pitchFamily="2" charset="-122"/>
                <a:ea typeface="华文楷体" panose="02010600040101010101" pitchFamily="2" charset="-122"/>
              </a:rPr>
              <a:t>人月神话</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3" name="文本框 12"/>
          <p:cNvSpPr txBox="1"/>
          <p:nvPr/>
        </p:nvSpPr>
        <p:spPr>
          <a:xfrm>
            <a:off x="2888209" y="2948599"/>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4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软件体系结构：</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dirty="0">
                <a:solidFill>
                  <a:srgbClr val="324A7A"/>
                </a:solidFill>
                <a:latin typeface="华文楷体" panose="02010600040101010101" pitchFamily="2" charset="-122"/>
                <a:ea typeface="华文楷体" panose="02010600040101010101" pitchFamily="2" charset="-122"/>
              </a:rPr>
              <a:t>设计模式</a:t>
            </a:r>
            <a:endParaRPr lang="en-US" altLang="zh-CN" sz="2800" dirty="0">
              <a:solidFill>
                <a:srgbClr val="324A7A"/>
              </a:solidFill>
              <a:latin typeface="华文楷体" panose="02010600040101010101" pitchFamily="2" charset="-122"/>
              <a:ea typeface="华文楷体" panose="02010600040101010101" pitchFamily="2" charset="-122"/>
            </a:endParaRPr>
          </a:p>
        </p:txBody>
      </p:sp>
      <p:sp>
        <p:nvSpPr>
          <p:cNvPr id="12" name="文本框 11">
            <a:extLst>
              <a:ext uri="{FF2B5EF4-FFF2-40B4-BE49-F238E27FC236}">
                <a16:creationId xmlns:a16="http://schemas.microsoft.com/office/drawing/2014/main" id="{62013F03-4074-47D5-9070-7B3A7AA7FD6A}"/>
              </a:ext>
            </a:extLst>
          </p:cNvPr>
          <p:cNvSpPr txBox="1"/>
          <p:nvPr/>
        </p:nvSpPr>
        <p:spPr>
          <a:xfrm>
            <a:off x="2884548" y="3409836"/>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5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思与悟：</a:t>
            </a:r>
            <a:r>
              <a:rPr lang="en-US" altLang="zh-CN" sz="2800" dirty="0">
                <a:solidFill>
                  <a:srgbClr val="324A7A"/>
                </a:solidFill>
                <a:latin typeface="Times New Roman" panose="02020603050405020304" pitchFamily="18" charset="0"/>
                <a:ea typeface="微软雅黑" panose="020B0503020204020204" pitchFamily="34" charset="-122"/>
                <a:cs typeface="Times New Roman" panose="02020603050405020304" pitchFamily="18" charset="0"/>
              </a:rPr>
              <a:t> World with software</a:t>
            </a:r>
            <a:endPar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15" name="文本框 14">
            <a:extLst>
              <a:ext uri="{FF2B5EF4-FFF2-40B4-BE49-F238E27FC236}">
                <a16:creationId xmlns:a16="http://schemas.microsoft.com/office/drawing/2014/main" id="{2EF6748F-B443-4B6F-B2B1-4CCE548CBE8A}"/>
              </a:ext>
            </a:extLst>
          </p:cNvPr>
          <p:cNvSpPr txBox="1"/>
          <p:nvPr/>
        </p:nvSpPr>
        <p:spPr>
          <a:xfrm>
            <a:off x="2884548" y="1134441"/>
            <a:ext cx="5674588"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0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800" b="1" dirty="0">
                <a:solidFill>
                  <a:srgbClr val="324A7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三次数学危机</a:t>
            </a:r>
          </a:p>
        </p:txBody>
      </p:sp>
    </p:spTree>
    <p:extLst>
      <p:ext uri="{BB962C8B-B14F-4D97-AF65-F5344CB8AC3E}">
        <p14:creationId xmlns:p14="http://schemas.microsoft.com/office/powerpoint/2010/main" val="1558991565"/>
      </p:ext>
    </p:extLst>
  </p:cSld>
  <p:clrMapOvr>
    <a:masterClrMapping/>
  </p:clrMapOvr>
  <mc:AlternateContent xmlns:mc="http://schemas.openxmlformats.org/markup-compatibility/2006" xmlns:p14="http://schemas.microsoft.com/office/powerpoint/2010/main">
    <mc:Choice Requires="p14">
      <p:transition p14:dur="100">
        <p:cut/>
      </p:transition>
    </mc:Choice>
    <mc:Fallback xmlns="">
      <p:transition>
        <p:cut/>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917617"/>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4">
            <a:extLst>
              <a:ext uri="{FF2B5EF4-FFF2-40B4-BE49-F238E27FC236}">
                <a16:creationId xmlns:a16="http://schemas.microsoft.com/office/drawing/2014/main" id="{C1721BE2-D9C0-4889-920D-7DE7B60FB158}"/>
              </a:ext>
            </a:extLst>
          </p:cNvPr>
          <p:cNvSpPr txBox="1">
            <a:spLocks noChangeArrowheads="1"/>
          </p:cNvSpPr>
          <p:nvPr/>
        </p:nvSpPr>
        <p:spPr>
          <a:xfrm>
            <a:off x="479376" y="1196752"/>
            <a:ext cx="8229600" cy="1371600"/>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3200" kern="0" dirty="0">
                <a:latin typeface="华文中宋" panose="02010600040101010101" pitchFamily="2" charset="-122"/>
                <a:ea typeface="华文中宋" panose="02010600040101010101" pitchFamily="2" charset="-122"/>
              </a:rPr>
              <a:t>程序</a:t>
            </a:r>
            <a:r>
              <a:rPr lang="en-US" altLang="zh-CN" sz="3200" kern="0" dirty="0">
                <a:latin typeface="华文中宋" panose="02010600040101010101" pitchFamily="2" charset="-122"/>
                <a:ea typeface="华文中宋" panose="02010600040101010101" pitchFamily="2" charset="-122"/>
              </a:rPr>
              <a:t>=</a:t>
            </a:r>
            <a:r>
              <a:rPr lang="zh-CN" altLang="en-US" sz="3200" kern="0" dirty="0">
                <a:latin typeface="华文中宋" panose="02010600040101010101" pitchFamily="2" charset="-122"/>
                <a:ea typeface="华文中宋" panose="02010600040101010101" pitchFamily="2" charset="-122"/>
              </a:rPr>
              <a:t>？</a:t>
            </a:r>
            <a:endParaRPr lang="en-US" altLang="zh-CN" sz="3200"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zh-CN" altLang="en-US" kern="0" dirty="0">
              <a:latin typeface="华文中宋" panose="02010600040101010101" pitchFamily="2" charset="-122"/>
              <a:ea typeface="华文中宋" panose="02010600040101010101" pitchFamily="2" charset="-122"/>
            </a:endParaRPr>
          </a:p>
        </p:txBody>
      </p:sp>
      <p:sp>
        <p:nvSpPr>
          <p:cNvPr id="8" name="Rectangle 5">
            <a:extLst>
              <a:ext uri="{FF2B5EF4-FFF2-40B4-BE49-F238E27FC236}">
                <a16:creationId xmlns:a16="http://schemas.microsoft.com/office/drawing/2014/main" id="{2E5A1092-955A-41D4-AF99-C46A1C0604E5}"/>
              </a:ext>
            </a:extLst>
          </p:cNvPr>
          <p:cNvSpPr>
            <a:spLocks noGrp="1" noChangeArrowheads="1"/>
          </p:cNvSpPr>
          <p:nvPr>
            <p:ph idx="1"/>
          </p:nvPr>
        </p:nvSpPr>
        <p:spPr>
          <a:xfrm>
            <a:off x="1919536" y="1067798"/>
            <a:ext cx="8928992" cy="5040560"/>
          </a:xfrm>
        </p:spPr>
        <p:txBody>
          <a:bodyPr/>
          <a:lstStyle/>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算法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数据结构（</a:t>
            </a:r>
            <a:r>
              <a:rPr lang="en-US" altLang="zh-CN" sz="2800" dirty="0">
                <a:effectLst/>
                <a:latin typeface="华文中宋" panose="02010600040101010101" pitchFamily="2" charset="-122"/>
                <a:ea typeface="华文中宋" panose="02010600040101010101" pitchFamily="2" charset="-122"/>
              </a:rPr>
              <a:t>1960’s </a:t>
            </a:r>
            <a:r>
              <a:rPr lang="zh-CN" altLang="en-US" sz="2800" dirty="0">
                <a:effectLst/>
                <a:latin typeface="华文中宋" panose="02010600040101010101" pitchFamily="2" charset="-122"/>
                <a:ea typeface="华文中宋" panose="02010600040101010101" pitchFamily="2" charset="-122"/>
              </a:rPr>
              <a:t>）</a:t>
            </a:r>
          </a:p>
          <a:p>
            <a:pPr marL="0" indent="0" algn="l"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子程序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子程序（</a:t>
            </a:r>
            <a:r>
              <a:rPr lang="en-US" altLang="zh-CN" sz="2800" dirty="0">
                <a:effectLst/>
                <a:latin typeface="华文中宋" panose="02010600040101010101" pitchFamily="2" charset="-122"/>
                <a:ea typeface="华文中宋" panose="02010600040101010101" pitchFamily="2" charset="-122"/>
              </a:rPr>
              <a:t>1970’s </a:t>
            </a:r>
            <a:r>
              <a:rPr lang="zh-CN" altLang="en-US" sz="2800" dirty="0">
                <a:effectLst/>
                <a:latin typeface="华文中宋" panose="02010600040101010101" pitchFamily="2" charset="-122"/>
                <a:ea typeface="华文中宋" panose="02010600040101010101" pitchFamily="2" charset="-122"/>
              </a:rPr>
              <a:t>）</a:t>
            </a:r>
            <a:br>
              <a:rPr lang="zh-CN" altLang="en-US" sz="2800" dirty="0">
                <a:effectLst/>
                <a:latin typeface="华文中宋" panose="02010600040101010101" pitchFamily="2" charset="-122"/>
                <a:ea typeface="华文中宋" panose="02010600040101010101" pitchFamily="2" charset="-122"/>
              </a:rPr>
            </a:b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对象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对象（</a:t>
            </a:r>
            <a:r>
              <a:rPr lang="en-US" altLang="zh-CN" sz="2800" dirty="0">
                <a:effectLst/>
                <a:latin typeface="华文中宋" panose="02010600040101010101" pitchFamily="2" charset="-122"/>
                <a:ea typeface="华文中宋" panose="02010600040101010101" pitchFamily="2" charset="-122"/>
              </a:rPr>
              <a:t>1980’s</a:t>
            </a:r>
            <a:r>
              <a:rPr lang="zh-CN" altLang="en-US" sz="2800" dirty="0">
                <a:effectLst/>
                <a:latin typeface="华文中宋" panose="02010600040101010101" pitchFamily="2" charset="-122"/>
                <a:ea typeface="华文中宋" panose="02010600040101010101" pitchFamily="2" charset="-122"/>
              </a:rPr>
              <a:t>）</a:t>
            </a:r>
            <a:endParaRPr lang="en-US" altLang="zh-CN" sz="2800" dirty="0">
              <a:effectLst/>
              <a:latin typeface="华文中宋" panose="02010600040101010101" pitchFamily="2" charset="-122"/>
              <a:ea typeface="华文中宋" panose="02010600040101010101" pitchFamily="2" charset="-122"/>
            </a:endParaRPr>
          </a:p>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          对象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算法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数据结构</a:t>
            </a:r>
          </a:p>
          <a:p>
            <a:pPr marL="0" indent="0" eaLnBrk="1" hangingPunct="1">
              <a:lnSpc>
                <a:spcPct val="150000"/>
              </a:lnSpc>
              <a:buNone/>
            </a:pPr>
            <a:r>
              <a:rPr lang="zh-CN" altLang="en-US" sz="2800" dirty="0">
                <a:effectLst/>
                <a:latin typeface="华文中宋" panose="02010600040101010101" pitchFamily="2" charset="-122"/>
                <a:ea typeface="华文中宋" panose="02010600040101010101" pitchFamily="2" charset="-122"/>
              </a:rPr>
              <a:t>程序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组件 </a:t>
            </a:r>
            <a:r>
              <a:rPr lang="en-US" altLang="zh-CN" sz="2800" dirty="0">
                <a:effectLst/>
                <a:latin typeface="华文中宋" panose="02010600040101010101" pitchFamily="2" charset="-122"/>
                <a:ea typeface="华文中宋" panose="02010600040101010101" pitchFamily="2" charset="-122"/>
              </a:rPr>
              <a:t>+ </a:t>
            </a:r>
            <a:r>
              <a:rPr lang="zh-CN" altLang="en-US" sz="2800" dirty="0">
                <a:effectLst/>
                <a:latin typeface="华文中宋" panose="02010600040101010101" pitchFamily="2" charset="-122"/>
                <a:ea typeface="华文中宋" panose="02010600040101010101" pitchFamily="2" charset="-122"/>
              </a:rPr>
              <a:t>连接件（</a:t>
            </a:r>
            <a:r>
              <a:rPr lang="en-US" altLang="zh-CN" sz="2800" dirty="0">
                <a:effectLst/>
                <a:latin typeface="华文中宋" panose="02010600040101010101" pitchFamily="2" charset="-122"/>
                <a:ea typeface="华文中宋" panose="02010600040101010101" pitchFamily="2" charset="-122"/>
              </a:rPr>
              <a:t>1990’s</a:t>
            </a:r>
            <a:r>
              <a:rPr lang="zh-CN" altLang="en-US" sz="2800" dirty="0">
                <a:effectLst/>
                <a:latin typeface="华文中宋" panose="02010600040101010101" pitchFamily="2" charset="-122"/>
                <a:ea typeface="华文中宋" panose="02010600040101010101" pitchFamily="2" charset="-122"/>
              </a:rPr>
              <a:t>）</a:t>
            </a:r>
            <a:endParaRPr lang="en-US" altLang="zh-CN" sz="2800" dirty="0">
              <a:effectLst/>
              <a:latin typeface="华文中宋" panose="02010600040101010101" pitchFamily="2" charset="-122"/>
              <a:ea typeface="华文中宋" panose="02010600040101010101" pitchFamily="2" charset="-122"/>
            </a:endParaRPr>
          </a:p>
          <a:p>
            <a:pPr marL="0" indent="0" eaLnBrk="1" hangingPunct="1">
              <a:lnSpc>
                <a:spcPct val="150000"/>
              </a:lnSpc>
              <a:buNone/>
            </a:pPr>
            <a:endParaRPr lang="en-US" altLang="zh-CN" sz="2800" dirty="0">
              <a:latin typeface="华文中宋" panose="02010600040101010101" pitchFamily="2" charset="-122"/>
              <a:ea typeface="华文中宋" panose="02010600040101010101" pitchFamily="2" charset="-122"/>
            </a:endParaRPr>
          </a:p>
        </p:txBody>
      </p:sp>
      <p:sp>
        <p:nvSpPr>
          <p:cNvPr id="9" name="文本框 8">
            <a:extLst>
              <a:ext uri="{FF2B5EF4-FFF2-40B4-BE49-F238E27FC236}">
                <a16:creationId xmlns:a16="http://schemas.microsoft.com/office/drawing/2014/main" id="{5E6CAC7D-A458-4F88-AF42-D07A5FF3E16B}"/>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
        <p:nvSpPr>
          <p:cNvPr id="10" name="Rectangle 4">
            <a:extLst>
              <a:ext uri="{FF2B5EF4-FFF2-40B4-BE49-F238E27FC236}">
                <a16:creationId xmlns:a16="http://schemas.microsoft.com/office/drawing/2014/main" id="{28A2C9F8-4A97-4CC9-AAAC-E0BDCA785596}"/>
              </a:ext>
            </a:extLst>
          </p:cNvPr>
          <p:cNvSpPr txBox="1">
            <a:spLocks noChangeArrowheads="1"/>
          </p:cNvSpPr>
          <p:nvPr/>
        </p:nvSpPr>
        <p:spPr>
          <a:xfrm>
            <a:off x="501393" y="4589710"/>
            <a:ext cx="8229600" cy="1839937"/>
          </a:xfrm>
          <a:prstGeom prst="rect">
            <a:avLst/>
          </a:prstGeom>
        </p:spPr>
        <p:txBody>
          <a:bodyPr/>
          <a:lstStyle>
            <a:lvl1pPr algn="l" rtl="0" eaLnBrk="0" fontAlgn="base" hangingPunct="0">
              <a:lnSpc>
                <a:spcPts val="4000"/>
              </a:lnSpc>
              <a:spcBef>
                <a:spcPct val="0"/>
              </a:spcBef>
              <a:spcAft>
                <a:spcPct val="0"/>
              </a:spcAft>
              <a:defRPr sz="3500" b="1">
                <a:solidFill>
                  <a:srgbClr val="993333"/>
                </a:solidFill>
                <a:latin typeface="+mj-lt"/>
                <a:ea typeface="+mj-ea"/>
                <a:cs typeface="Geneva" charset="0"/>
              </a:defRPr>
            </a:lvl1pPr>
            <a:lvl2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2pPr>
            <a:lvl3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3pPr>
            <a:lvl4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4pPr>
            <a:lvl5pPr algn="l" rtl="0" eaLnBrk="0" fontAlgn="base" hangingPunct="0">
              <a:lnSpc>
                <a:spcPts val="4000"/>
              </a:lnSpc>
              <a:spcBef>
                <a:spcPct val="0"/>
              </a:spcBef>
              <a:spcAft>
                <a:spcPct val="0"/>
              </a:spcAft>
              <a:defRPr sz="3500" b="1">
                <a:solidFill>
                  <a:srgbClr val="993333"/>
                </a:solidFill>
                <a:latin typeface="Arial" charset="0"/>
                <a:ea typeface="Geneva" charset="0"/>
                <a:cs typeface="Geneva" charset="0"/>
              </a:defRPr>
            </a:lvl5pPr>
            <a:lvl6pPr marL="457178" algn="l" rtl="0" eaLnBrk="0" fontAlgn="base" hangingPunct="0">
              <a:lnSpc>
                <a:spcPts val="4000"/>
              </a:lnSpc>
              <a:spcBef>
                <a:spcPct val="0"/>
              </a:spcBef>
              <a:spcAft>
                <a:spcPct val="0"/>
              </a:spcAft>
              <a:defRPr sz="3500" b="1">
                <a:solidFill>
                  <a:srgbClr val="993333"/>
                </a:solidFill>
                <a:latin typeface="Arial" charset="0"/>
                <a:ea typeface="Geneva" charset="0"/>
              </a:defRPr>
            </a:lvl6pPr>
            <a:lvl7pPr marL="914354" algn="l" rtl="0" eaLnBrk="0" fontAlgn="base" hangingPunct="0">
              <a:lnSpc>
                <a:spcPts val="4000"/>
              </a:lnSpc>
              <a:spcBef>
                <a:spcPct val="0"/>
              </a:spcBef>
              <a:spcAft>
                <a:spcPct val="0"/>
              </a:spcAft>
              <a:defRPr sz="3500" b="1">
                <a:solidFill>
                  <a:srgbClr val="993333"/>
                </a:solidFill>
                <a:latin typeface="Arial" charset="0"/>
                <a:ea typeface="Geneva" charset="0"/>
              </a:defRPr>
            </a:lvl7pPr>
            <a:lvl8pPr marL="1371532" algn="l" rtl="0" eaLnBrk="0" fontAlgn="base" hangingPunct="0">
              <a:lnSpc>
                <a:spcPts val="4000"/>
              </a:lnSpc>
              <a:spcBef>
                <a:spcPct val="0"/>
              </a:spcBef>
              <a:spcAft>
                <a:spcPct val="0"/>
              </a:spcAft>
              <a:defRPr sz="3500" b="1">
                <a:solidFill>
                  <a:srgbClr val="993333"/>
                </a:solidFill>
                <a:latin typeface="Arial" charset="0"/>
                <a:ea typeface="Geneva" charset="0"/>
              </a:defRPr>
            </a:lvl8pPr>
            <a:lvl9pPr marL="1828709" algn="l" rtl="0" eaLnBrk="0" fontAlgn="base" hangingPunct="0">
              <a:lnSpc>
                <a:spcPts val="4000"/>
              </a:lnSpc>
              <a:spcBef>
                <a:spcPct val="0"/>
              </a:spcBef>
              <a:spcAft>
                <a:spcPct val="0"/>
              </a:spcAft>
              <a:defRPr sz="3500" b="1">
                <a:solidFill>
                  <a:srgbClr val="993333"/>
                </a:solidFill>
                <a:latin typeface="Arial" charset="0"/>
                <a:ea typeface="Geneva" charset="0"/>
              </a:defRPr>
            </a:lvl9pPr>
          </a:lstStyle>
          <a:p>
            <a:pPr eaLnBrk="1" hangingPunct="1"/>
            <a:r>
              <a:rPr lang="zh-CN" altLang="en-US" sz="3200" dirty="0">
                <a:solidFill>
                  <a:srgbClr val="A61D38"/>
                </a:solidFill>
                <a:latin typeface="华文中宋" panose="02010600040101010101" pitchFamily="2" charset="-122"/>
                <a:ea typeface="华文中宋" panose="02010600040101010101" pitchFamily="2" charset="-122"/>
              </a:rPr>
              <a:t>软件</a:t>
            </a:r>
            <a:r>
              <a:rPr lang="en-US" altLang="zh-CN" sz="3200" dirty="0">
                <a:solidFill>
                  <a:srgbClr val="A61D38"/>
                </a:solidFill>
                <a:latin typeface="华文中宋" panose="02010600040101010101" pitchFamily="2" charset="-122"/>
                <a:ea typeface="华文中宋" panose="02010600040101010101" pitchFamily="2" charset="-122"/>
              </a:rPr>
              <a:t>=</a:t>
            </a:r>
            <a:r>
              <a:rPr lang="zh-CN" altLang="en-US" sz="3200" dirty="0">
                <a:solidFill>
                  <a:srgbClr val="A61D38"/>
                </a:solidFill>
                <a:latin typeface="华文中宋" panose="02010600040101010101" pitchFamily="2" charset="-122"/>
                <a:ea typeface="华文中宋" panose="02010600040101010101" pitchFamily="2" charset="-122"/>
              </a:rPr>
              <a:t>？</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endPar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endParaRPr>
          </a:p>
          <a:p>
            <a:pPr eaLnBrk="1" hangingPunct="1"/>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文档</a:t>
            </a:r>
            <a:endPar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endParaRPr>
          </a:p>
          <a:p>
            <a:pPr eaLnBrk="1" hangingPunct="1"/>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文档 </a:t>
            </a:r>
            <a:r>
              <a:rPr lang="en-US" altLang="zh-CN" sz="2800" dirty="0">
                <a:solidFill>
                  <a:srgbClr val="324A7A"/>
                </a:solidFill>
                <a:latin typeface="华文中宋" panose="02010600040101010101" pitchFamily="2" charset="-122"/>
                <a:ea typeface="华文中宋" panose="02010600040101010101" pitchFamily="2" charset="-122"/>
                <a:cs typeface="Times New Roman" pitchFamily="18" charset="0"/>
              </a:rPr>
              <a:t>+ </a:t>
            </a:r>
            <a:r>
              <a:rPr lang="zh-CN" altLang="en-US" sz="2800" dirty="0">
                <a:solidFill>
                  <a:srgbClr val="324A7A"/>
                </a:solidFill>
                <a:latin typeface="华文中宋" panose="02010600040101010101" pitchFamily="2" charset="-122"/>
                <a:ea typeface="华文中宋" panose="02010600040101010101" pitchFamily="2" charset="-122"/>
                <a:cs typeface="Times New Roman" pitchFamily="18" charset="0"/>
              </a:rPr>
              <a:t>程序</a:t>
            </a: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en-US" altLang="zh-CN" kern="0" dirty="0">
              <a:latin typeface="华文中宋" panose="02010600040101010101" pitchFamily="2" charset="-122"/>
              <a:ea typeface="华文中宋" panose="02010600040101010101" pitchFamily="2" charset="-122"/>
            </a:endParaRPr>
          </a:p>
          <a:p>
            <a:pPr eaLnBrk="1" hangingPunct="1"/>
            <a:endParaRPr lang="zh-CN" altLang="en-US" kern="0" dirty="0">
              <a:latin typeface="华文中宋" panose="02010600040101010101" pitchFamily="2" charset="-122"/>
              <a:ea typeface="华文中宋" panose="02010600040101010101" pitchFamily="2" charset="-122"/>
            </a:endParaRPr>
          </a:p>
        </p:txBody>
      </p:sp>
    </p:spTree>
    <p:extLst>
      <p:ext uri="{BB962C8B-B14F-4D97-AF65-F5344CB8AC3E}">
        <p14:creationId xmlns:p14="http://schemas.microsoft.com/office/powerpoint/2010/main" val="3784266830"/>
      </p:ext>
    </p:extLst>
  </p:cSld>
  <p:clrMapOvr>
    <a:masterClrMapping/>
  </p:clrMapOvr>
  <p:transition/>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3">
            <a:extLst>
              <a:ext uri="{FF2B5EF4-FFF2-40B4-BE49-F238E27FC236}">
                <a16:creationId xmlns:a16="http://schemas.microsoft.com/office/drawing/2014/main" id="{252432DC-0AF9-45BC-ADB3-18E8E4B86716}"/>
              </a:ext>
            </a:extLst>
          </p:cNvPr>
          <p:cNvSpPr>
            <a:spLocks noGrp="1"/>
          </p:cNvSpPr>
          <p:nvPr>
            <p:ph sz="quarter" idx="12"/>
          </p:nvPr>
        </p:nvSpPr>
        <p:spPr>
          <a:xfrm>
            <a:off x="6600514" y="5013176"/>
            <a:ext cx="5114553" cy="431800"/>
          </a:xfrm>
        </p:spPr>
        <p:txBody>
          <a:bodyPr/>
          <a:lstStyle/>
          <a:p>
            <a:endParaRPr lang="zh-CN" altLang="en-US"/>
          </a:p>
        </p:txBody>
      </p:sp>
      <p:sp>
        <p:nvSpPr>
          <p:cNvPr id="5" name="流程图: 过程 4">
            <a:extLst>
              <a:ext uri="{FF2B5EF4-FFF2-40B4-BE49-F238E27FC236}">
                <a16:creationId xmlns:a16="http://schemas.microsoft.com/office/drawing/2014/main" id="{04747CD5-26F6-4E2C-93CE-FE5BEE7DDF85}"/>
              </a:ext>
            </a:extLst>
          </p:cNvPr>
          <p:cNvSpPr/>
          <p:nvPr/>
        </p:nvSpPr>
        <p:spPr>
          <a:xfrm>
            <a:off x="551384" y="1076333"/>
            <a:ext cx="5093208" cy="5304995"/>
          </a:xfrm>
          <a:prstGeom prst="flowChartProcess">
            <a:avLst/>
          </a:prstGeom>
          <a:gradFill>
            <a:gsLst>
              <a:gs pos="100000">
                <a:srgbClr val="FFFFCC"/>
              </a:gs>
              <a:gs pos="0">
                <a:srgbClr val="FFFF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2400" b="0" i="0" u="none" strike="noStrike" kern="1200" cap="none" spc="0" normalizeH="0" baseline="0" noProof="0" dirty="0">
              <a:ln>
                <a:noFill/>
              </a:ln>
              <a:solidFill>
                <a:srgbClr val="FFFFFF"/>
              </a:solidFill>
              <a:effectLst/>
              <a:uLnTx/>
              <a:uFillTx/>
              <a:latin typeface="Franklin Gothic Book"/>
              <a:ea typeface="黑体" panose="02010609060101010101" pitchFamily="49" charset="-122"/>
              <a:cs typeface="+mn-cs"/>
            </a:endParaRPr>
          </a:p>
        </p:txBody>
      </p:sp>
      <p:grpSp>
        <p:nvGrpSpPr>
          <p:cNvPr id="6" name="组合 5">
            <a:extLst>
              <a:ext uri="{FF2B5EF4-FFF2-40B4-BE49-F238E27FC236}">
                <a16:creationId xmlns:a16="http://schemas.microsoft.com/office/drawing/2014/main" id="{8D44F99D-3C61-4AF7-91F8-497FEC55E9CD}"/>
              </a:ext>
            </a:extLst>
          </p:cNvPr>
          <p:cNvGrpSpPr/>
          <p:nvPr/>
        </p:nvGrpSpPr>
        <p:grpSpPr>
          <a:xfrm>
            <a:off x="923529" y="2306410"/>
            <a:ext cx="4369812" cy="3934104"/>
            <a:chOff x="1235460" y="1410519"/>
            <a:chExt cx="5302298" cy="4773613"/>
          </a:xfrm>
        </p:grpSpPr>
        <p:sp>
          <p:nvSpPr>
            <p:cNvPr id="7" name="Freeform 40217">
              <a:extLst>
                <a:ext uri="{FF2B5EF4-FFF2-40B4-BE49-F238E27FC236}">
                  <a16:creationId xmlns:a16="http://schemas.microsoft.com/office/drawing/2014/main" id="{FB476C1B-5CB0-4740-8A72-6534F6E3737C}"/>
                </a:ext>
              </a:extLst>
            </p:cNvPr>
            <p:cNvSpPr/>
            <p:nvPr/>
          </p:nvSpPr>
          <p:spPr bwMode="auto">
            <a:xfrm>
              <a:off x="3851660" y="3469507"/>
              <a:ext cx="2662238" cy="2714625"/>
            </a:xfrm>
            <a:custGeom>
              <a:avLst/>
              <a:gdLst>
                <a:gd name="T0" fmla="*/ 269 w 1121"/>
                <a:gd name="T1" fmla="*/ 1000 h 1143"/>
                <a:gd name="T2" fmla="*/ 978 w 1121"/>
                <a:gd name="T3" fmla="*/ 810 h 1143"/>
                <a:gd name="T4" fmla="*/ 788 w 1121"/>
                <a:gd name="T5" fmla="*/ 101 h 1143"/>
                <a:gd name="T6" fmla="*/ 245 w 1121"/>
                <a:gd name="T7" fmla="*/ 116 h 1143"/>
                <a:gd name="T8" fmla="*/ 245 w 1121"/>
                <a:gd name="T9" fmla="*/ 116 h 1143"/>
                <a:gd name="T10" fmla="*/ 10 w 1121"/>
                <a:gd name="T11" fmla="*/ 252 h 1143"/>
                <a:gd name="T12" fmla="*/ 10 w 1121"/>
                <a:gd name="T13" fmla="*/ 522 h 1143"/>
                <a:gd name="T14" fmla="*/ 10 w 1121"/>
                <a:gd name="T15" fmla="*/ 522 h 1143"/>
                <a:gd name="T16" fmla="*/ 269 w 1121"/>
                <a:gd name="T17" fmla="*/ 1000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269" y="1000"/>
                  </a:moveTo>
                  <a:cubicBezTo>
                    <a:pt x="517" y="1143"/>
                    <a:pt x="834" y="1058"/>
                    <a:pt x="978" y="810"/>
                  </a:cubicBezTo>
                  <a:cubicBezTo>
                    <a:pt x="1121" y="562"/>
                    <a:pt x="1036" y="245"/>
                    <a:pt x="788" y="101"/>
                  </a:cubicBezTo>
                  <a:cubicBezTo>
                    <a:pt x="613" y="0"/>
                    <a:pt x="403" y="13"/>
                    <a:pt x="245" y="116"/>
                  </a:cubicBezTo>
                  <a:cubicBezTo>
                    <a:pt x="245" y="116"/>
                    <a:pt x="245" y="116"/>
                    <a:pt x="245" y="116"/>
                  </a:cubicBezTo>
                  <a:cubicBezTo>
                    <a:pt x="10" y="252"/>
                    <a:pt x="10" y="252"/>
                    <a:pt x="10" y="252"/>
                  </a:cubicBezTo>
                  <a:cubicBezTo>
                    <a:pt x="10" y="522"/>
                    <a:pt x="10" y="522"/>
                    <a:pt x="10" y="522"/>
                  </a:cubicBezTo>
                  <a:cubicBezTo>
                    <a:pt x="10" y="522"/>
                    <a:pt x="10" y="522"/>
                    <a:pt x="10" y="522"/>
                  </a:cubicBezTo>
                  <a:cubicBezTo>
                    <a:pt x="0" y="711"/>
                    <a:pt x="94" y="899"/>
                    <a:pt x="269" y="1000"/>
                  </a:cubicBezTo>
                </a:path>
              </a:pathLst>
            </a:custGeom>
            <a:solidFill>
              <a:srgbClr val="00B05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8" name="Freeform 40218">
              <a:extLst>
                <a:ext uri="{FF2B5EF4-FFF2-40B4-BE49-F238E27FC236}">
                  <a16:creationId xmlns:a16="http://schemas.microsoft.com/office/drawing/2014/main" id="{55D696BD-3458-46A9-961A-BDCE60C3418A}"/>
                </a:ext>
              </a:extLst>
            </p:cNvPr>
            <p:cNvSpPr/>
            <p:nvPr/>
          </p:nvSpPr>
          <p:spPr bwMode="auto">
            <a:xfrm>
              <a:off x="1235460" y="3469507"/>
              <a:ext cx="2663825" cy="2714625"/>
            </a:xfrm>
            <a:custGeom>
              <a:avLst/>
              <a:gdLst>
                <a:gd name="T0" fmla="*/ 333 w 1121"/>
                <a:gd name="T1" fmla="*/ 101 h 1143"/>
                <a:gd name="T2" fmla="*/ 143 w 1121"/>
                <a:gd name="T3" fmla="*/ 810 h 1143"/>
                <a:gd name="T4" fmla="*/ 852 w 1121"/>
                <a:gd name="T5" fmla="*/ 1000 h 1143"/>
                <a:gd name="T6" fmla="*/ 1111 w 1121"/>
                <a:gd name="T7" fmla="*/ 522 h 1143"/>
                <a:gd name="T8" fmla="*/ 1111 w 1121"/>
                <a:gd name="T9" fmla="*/ 522 h 1143"/>
                <a:gd name="T10" fmla="*/ 1111 w 1121"/>
                <a:gd name="T11" fmla="*/ 252 h 1143"/>
                <a:gd name="T12" fmla="*/ 876 w 1121"/>
                <a:gd name="T13" fmla="*/ 116 h 1143"/>
                <a:gd name="T14" fmla="*/ 876 w 1121"/>
                <a:gd name="T15" fmla="*/ 116 h 1143"/>
                <a:gd name="T16" fmla="*/ 333 w 1121"/>
                <a:gd name="T17" fmla="*/ 101 h 1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21" h="1143">
                  <a:moveTo>
                    <a:pt x="333" y="101"/>
                  </a:moveTo>
                  <a:cubicBezTo>
                    <a:pt x="85" y="245"/>
                    <a:pt x="0" y="562"/>
                    <a:pt x="143" y="810"/>
                  </a:cubicBezTo>
                  <a:cubicBezTo>
                    <a:pt x="287" y="1058"/>
                    <a:pt x="604" y="1143"/>
                    <a:pt x="852" y="1000"/>
                  </a:cubicBezTo>
                  <a:cubicBezTo>
                    <a:pt x="1027" y="899"/>
                    <a:pt x="1121" y="711"/>
                    <a:pt x="1111" y="522"/>
                  </a:cubicBezTo>
                  <a:cubicBezTo>
                    <a:pt x="1111" y="522"/>
                    <a:pt x="1111" y="522"/>
                    <a:pt x="1111" y="522"/>
                  </a:cubicBezTo>
                  <a:cubicBezTo>
                    <a:pt x="1111" y="252"/>
                    <a:pt x="1111" y="252"/>
                    <a:pt x="1111" y="252"/>
                  </a:cubicBezTo>
                  <a:cubicBezTo>
                    <a:pt x="876" y="116"/>
                    <a:pt x="876" y="116"/>
                    <a:pt x="876" y="116"/>
                  </a:cubicBezTo>
                  <a:cubicBezTo>
                    <a:pt x="876" y="116"/>
                    <a:pt x="876" y="116"/>
                    <a:pt x="876" y="116"/>
                  </a:cubicBezTo>
                  <a:cubicBezTo>
                    <a:pt x="718" y="13"/>
                    <a:pt x="508" y="0"/>
                    <a:pt x="333" y="101"/>
                  </a:cubicBezTo>
                </a:path>
              </a:pathLst>
            </a:custGeom>
            <a:solidFill>
              <a:srgbClr val="2AA1DC"/>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9" name="Freeform 40219">
              <a:extLst>
                <a:ext uri="{FF2B5EF4-FFF2-40B4-BE49-F238E27FC236}">
                  <a16:creationId xmlns:a16="http://schemas.microsoft.com/office/drawing/2014/main" id="{0BF6BBF5-3E35-4FBC-B812-EE4F777B281D}"/>
                </a:ext>
              </a:extLst>
            </p:cNvPr>
            <p:cNvSpPr/>
            <p:nvPr/>
          </p:nvSpPr>
          <p:spPr bwMode="auto">
            <a:xfrm>
              <a:off x="2641985" y="1410519"/>
              <a:ext cx="2465388" cy="2657475"/>
            </a:xfrm>
            <a:custGeom>
              <a:avLst/>
              <a:gdLst>
                <a:gd name="T0" fmla="*/ 1038 w 1038"/>
                <a:gd name="T1" fmla="*/ 519 h 1118"/>
                <a:gd name="T2" fmla="*/ 519 w 1038"/>
                <a:gd name="T3" fmla="*/ 0 h 1118"/>
                <a:gd name="T4" fmla="*/ 0 w 1038"/>
                <a:gd name="T5" fmla="*/ 519 h 1118"/>
                <a:gd name="T6" fmla="*/ 284 w 1038"/>
                <a:gd name="T7" fmla="*/ 982 h 1118"/>
                <a:gd name="T8" fmla="*/ 284 w 1038"/>
                <a:gd name="T9" fmla="*/ 982 h 1118"/>
                <a:gd name="T10" fmla="*/ 519 w 1038"/>
                <a:gd name="T11" fmla="*/ 1118 h 1118"/>
                <a:gd name="T12" fmla="*/ 754 w 1038"/>
                <a:gd name="T13" fmla="*/ 982 h 1118"/>
                <a:gd name="T14" fmla="*/ 754 w 1038"/>
                <a:gd name="T15" fmla="*/ 982 h 1118"/>
                <a:gd name="T16" fmla="*/ 1038 w 1038"/>
                <a:gd name="T17" fmla="*/ 519 h 11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38" h="1118">
                  <a:moveTo>
                    <a:pt x="1038" y="519"/>
                  </a:moveTo>
                  <a:cubicBezTo>
                    <a:pt x="1038" y="233"/>
                    <a:pt x="806" y="0"/>
                    <a:pt x="519" y="0"/>
                  </a:cubicBezTo>
                  <a:cubicBezTo>
                    <a:pt x="232" y="0"/>
                    <a:pt x="0" y="233"/>
                    <a:pt x="0" y="519"/>
                  </a:cubicBezTo>
                  <a:cubicBezTo>
                    <a:pt x="0" y="721"/>
                    <a:pt x="116" y="896"/>
                    <a:pt x="284" y="982"/>
                  </a:cubicBezTo>
                  <a:cubicBezTo>
                    <a:pt x="284" y="982"/>
                    <a:pt x="284" y="982"/>
                    <a:pt x="284" y="982"/>
                  </a:cubicBezTo>
                  <a:cubicBezTo>
                    <a:pt x="519" y="1118"/>
                    <a:pt x="519" y="1118"/>
                    <a:pt x="519" y="1118"/>
                  </a:cubicBezTo>
                  <a:cubicBezTo>
                    <a:pt x="754" y="982"/>
                    <a:pt x="754" y="982"/>
                    <a:pt x="754" y="982"/>
                  </a:cubicBezTo>
                  <a:cubicBezTo>
                    <a:pt x="754" y="982"/>
                    <a:pt x="754" y="982"/>
                    <a:pt x="754" y="982"/>
                  </a:cubicBezTo>
                  <a:cubicBezTo>
                    <a:pt x="922" y="896"/>
                    <a:pt x="1038" y="721"/>
                    <a:pt x="1038" y="519"/>
                  </a:cubicBezTo>
                </a:path>
              </a:pathLst>
            </a:custGeom>
            <a:solidFill>
              <a:srgbClr val="FFC000"/>
            </a:solidFill>
            <a:ln>
              <a:noFill/>
            </a:ln>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dirty="0">
                <a:ln>
                  <a:noFill/>
                </a:ln>
                <a:solidFill>
                  <a:srgbClr val="000000"/>
                </a:solidFill>
                <a:effectLst/>
                <a:uLnTx/>
                <a:uFillTx/>
                <a:latin typeface="Times" charset="0"/>
                <a:cs typeface="+mn-cs"/>
              </a:endParaRPr>
            </a:p>
          </p:txBody>
        </p:sp>
        <p:sp>
          <p:nvSpPr>
            <p:cNvPr id="10" name="Oval 44671">
              <a:extLst>
                <a:ext uri="{FF2B5EF4-FFF2-40B4-BE49-F238E27FC236}">
                  <a16:creationId xmlns:a16="http://schemas.microsoft.com/office/drawing/2014/main" id="{9C088866-2A3F-488E-B53A-A9DE3FA12954}"/>
                </a:ext>
              </a:extLst>
            </p:cNvPr>
            <p:cNvSpPr>
              <a:spLocks noChangeArrowheads="1"/>
            </p:cNvSpPr>
            <p:nvPr/>
          </p:nvSpPr>
          <p:spPr bwMode="auto">
            <a:xfrm>
              <a:off x="1804888" y="4142711"/>
              <a:ext cx="177225" cy="177225"/>
            </a:xfrm>
            <a:prstGeom prst="ellipse">
              <a:avLst/>
            </a:pr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1" name="Freeform 44672">
              <a:extLst>
                <a:ext uri="{FF2B5EF4-FFF2-40B4-BE49-F238E27FC236}">
                  <a16:creationId xmlns:a16="http://schemas.microsoft.com/office/drawing/2014/main" id="{A827003E-B33E-450E-B8F2-4CF6B83AB643}"/>
                </a:ext>
              </a:extLst>
            </p:cNvPr>
            <p:cNvSpPr>
              <a:spLocks noEditPoints="1"/>
            </p:cNvSpPr>
            <p:nvPr/>
          </p:nvSpPr>
          <p:spPr bwMode="auto">
            <a:xfrm>
              <a:off x="1690271" y="4026823"/>
              <a:ext cx="403225" cy="403225"/>
            </a:xfrm>
            <a:custGeom>
              <a:avLst/>
              <a:gdLst>
                <a:gd name="T0" fmla="*/ 152 w 170"/>
                <a:gd name="T1" fmla="*/ 90 h 170"/>
                <a:gd name="T2" fmla="*/ 170 w 170"/>
                <a:gd name="T3" fmla="*/ 79 h 170"/>
                <a:gd name="T4" fmla="*/ 151 w 170"/>
                <a:gd name="T5" fmla="*/ 71 h 170"/>
                <a:gd name="T6" fmla="*/ 165 w 170"/>
                <a:gd name="T7" fmla="*/ 55 h 170"/>
                <a:gd name="T8" fmla="*/ 144 w 170"/>
                <a:gd name="T9" fmla="*/ 53 h 170"/>
                <a:gd name="T10" fmla="*/ 154 w 170"/>
                <a:gd name="T11" fmla="*/ 34 h 170"/>
                <a:gd name="T12" fmla="*/ 133 w 170"/>
                <a:gd name="T13" fmla="*/ 38 h 170"/>
                <a:gd name="T14" fmla="*/ 136 w 170"/>
                <a:gd name="T15" fmla="*/ 16 h 170"/>
                <a:gd name="T16" fmla="*/ 117 w 170"/>
                <a:gd name="T17" fmla="*/ 26 h 170"/>
                <a:gd name="T18" fmla="*/ 115 w 170"/>
                <a:gd name="T19" fmla="*/ 5 h 170"/>
                <a:gd name="T20" fmla="*/ 99 w 170"/>
                <a:gd name="T21" fmla="*/ 19 h 170"/>
                <a:gd name="T22" fmla="*/ 91 w 170"/>
                <a:gd name="T23" fmla="*/ 0 h 170"/>
                <a:gd name="T24" fmla="*/ 81 w 170"/>
                <a:gd name="T25" fmla="*/ 18 h 170"/>
                <a:gd name="T26" fmla="*/ 67 w 170"/>
                <a:gd name="T27" fmla="*/ 1 h 170"/>
                <a:gd name="T28" fmla="*/ 62 w 170"/>
                <a:gd name="T29" fmla="*/ 22 h 170"/>
                <a:gd name="T30" fmla="*/ 44 w 170"/>
                <a:gd name="T31" fmla="*/ 10 h 170"/>
                <a:gd name="T32" fmla="*/ 45 w 170"/>
                <a:gd name="T33" fmla="*/ 31 h 170"/>
                <a:gd name="T34" fmla="*/ 25 w 170"/>
                <a:gd name="T35" fmla="*/ 24 h 170"/>
                <a:gd name="T36" fmla="*/ 32 w 170"/>
                <a:gd name="T37" fmla="*/ 45 h 170"/>
                <a:gd name="T38" fmla="*/ 10 w 170"/>
                <a:gd name="T39" fmla="*/ 44 h 170"/>
                <a:gd name="T40" fmla="*/ 23 w 170"/>
                <a:gd name="T41" fmla="*/ 61 h 170"/>
                <a:gd name="T42" fmla="*/ 2 w 170"/>
                <a:gd name="T43" fmla="*/ 67 h 170"/>
                <a:gd name="T44" fmla="*/ 19 w 170"/>
                <a:gd name="T45" fmla="*/ 80 h 170"/>
                <a:gd name="T46" fmla="*/ 0 w 170"/>
                <a:gd name="T47" fmla="*/ 91 h 170"/>
                <a:gd name="T48" fmla="*/ 20 w 170"/>
                <a:gd name="T49" fmla="*/ 99 h 170"/>
                <a:gd name="T50" fmla="*/ 5 w 170"/>
                <a:gd name="T51" fmla="*/ 115 h 170"/>
                <a:gd name="T52" fmla="*/ 27 w 170"/>
                <a:gd name="T53" fmla="*/ 117 h 170"/>
                <a:gd name="T54" fmla="*/ 17 w 170"/>
                <a:gd name="T55" fmla="*/ 136 h 170"/>
                <a:gd name="T56" fmla="*/ 38 w 170"/>
                <a:gd name="T57" fmla="*/ 132 h 170"/>
                <a:gd name="T58" fmla="*/ 34 w 170"/>
                <a:gd name="T59" fmla="*/ 153 h 170"/>
                <a:gd name="T60" fmla="*/ 53 w 170"/>
                <a:gd name="T61" fmla="*/ 143 h 170"/>
                <a:gd name="T62" fmla="*/ 55 w 170"/>
                <a:gd name="T63" fmla="*/ 165 h 170"/>
                <a:gd name="T64" fmla="*/ 71 w 170"/>
                <a:gd name="T65" fmla="*/ 150 h 170"/>
                <a:gd name="T66" fmla="*/ 79 w 170"/>
                <a:gd name="T67" fmla="*/ 170 h 170"/>
                <a:gd name="T68" fmla="*/ 90 w 170"/>
                <a:gd name="T69" fmla="*/ 151 h 170"/>
                <a:gd name="T70" fmla="*/ 103 w 170"/>
                <a:gd name="T71" fmla="*/ 168 h 170"/>
                <a:gd name="T72" fmla="*/ 109 w 170"/>
                <a:gd name="T73" fmla="*/ 147 h 170"/>
                <a:gd name="T74" fmla="*/ 126 w 170"/>
                <a:gd name="T75" fmla="*/ 160 h 170"/>
                <a:gd name="T76" fmla="*/ 125 w 170"/>
                <a:gd name="T77" fmla="*/ 138 h 170"/>
                <a:gd name="T78" fmla="*/ 146 w 170"/>
                <a:gd name="T79" fmla="*/ 145 h 170"/>
                <a:gd name="T80" fmla="*/ 139 w 170"/>
                <a:gd name="T81" fmla="*/ 125 h 170"/>
                <a:gd name="T82" fmla="*/ 160 w 170"/>
                <a:gd name="T83" fmla="*/ 126 h 170"/>
                <a:gd name="T84" fmla="*/ 148 w 170"/>
                <a:gd name="T85" fmla="*/ 108 h 170"/>
                <a:gd name="T86" fmla="*/ 169 w 170"/>
                <a:gd name="T87" fmla="*/ 103 h 170"/>
                <a:gd name="T88" fmla="*/ 152 w 170"/>
                <a:gd name="T89" fmla="*/ 90 h 170"/>
                <a:gd name="T90" fmla="*/ 85 w 170"/>
                <a:gd name="T91" fmla="*/ 141 h 170"/>
                <a:gd name="T92" fmla="*/ 30 w 170"/>
                <a:gd name="T93" fmla="*/ 85 h 170"/>
                <a:gd name="T94" fmla="*/ 85 w 170"/>
                <a:gd name="T95" fmla="*/ 29 h 170"/>
                <a:gd name="T96" fmla="*/ 141 w 170"/>
                <a:gd name="T97" fmla="*/ 85 h 170"/>
                <a:gd name="T98" fmla="*/ 85 w 170"/>
                <a:gd name="T99" fmla="*/ 141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Lst>
              <a:rect l="0" t="0" r="r" b="b"/>
              <a:pathLst>
                <a:path w="170" h="170">
                  <a:moveTo>
                    <a:pt x="152" y="90"/>
                  </a:moveTo>
                  <a:cubicBezTo>
                    <a:pt x="170" y="79"/>
                    <a:pt x="170" y="79"/>
                    <a:pt x="170" y="79"/>
                  </a:cubicBezTo>
                  <a:cubicBezTo>
                    <a:pt x="151" y="71"/>
                    <a:pt x="151" y="71"/>
                    <a:pt x="151" y="71"/>
                  </a:cubicBezTo>
                  <a:cubicBezTo>
                    <a:pt x="165" y="55"/>
                    <a:pt x="165" y="55"/>
                    <a:pt x="165" y="55"/>
                  </a:cubicBezTo>
                  <a:cubicBezTo>
                    <a:pt x="144" y="53"/>
                    <a:pt x="144" y="53"/>
                    <a:pt x="144" y="53"/>
                  </a:cubicBezTo>
                  <a:cubicBezTo>
                    <a:pt x="154" y="34"/>
                    <a:pt x="154" y="34"/>
                    <a:pt x="154" y="34"/>
                  </a:cubicBezTo>
                  <a:cubicBezTo>
                    <a:pt x="133" y="38"/>
                    <a:pt x="133" y="38"/>
                    <a:pt x="133" y="38"/>
                  </a:cubicBezTo>
                  <a:cubicBezTo>
                    <a:pt x="136" y="16"/>
                    <a:pt x="136" y="16"/>
                    <a:pt x="136" y="16"/>
                  </a:cubicBezTo>
                  <a:cubicBezTo>
                    <a:pt x="117" y="26"/>
                    <a:pt x="117" y="26"/>
                    <a:pt x="117" y="26"/>
                  </a:cubicBezTo>
                  <a:cubicBezTo>
                    <a:pt x="115" y="5"/>
                    <a:pt x="115" y="5"/>
                    <a:pt x="115" y="5"/>
                  </a:cubicBezTo>
                  <a:cubicBezTo>
                    <a:pt x="99" y="19"/>
                    <a:pt x="99" y="19"/>
                    <a:pt x="99" y="19"/>
                  </a:cubicBezTo>
                  <a:cubicBezTo>
                    <a:pt x="91" y="0"/>
                    <a:pt x="91" y="0"/>
                    <a:pt x="91" y="0"/>
                  </a:cubicBezTo>
                  <a:cubicBezTo>
                    <a:pt x="81" y="18"/>
                    <a:pt x="81" y="18"/>
                    <a:pt x="81" y="18"/>
                  </a:cubicBezTo>
                  <a:cubicBezTo>
                    <a:pt x="67" y="1"/>
                    <a:pt x="67" y="1"/>
                    <a:pt x="67" y="1"/>
                  </a:cubicBezTo>
                  <a:cubicBezTo>
                    <a:pt x="62" y="22"/>
                    <a:pt x="62" y="22"/>
                    <a:pt x="62" y="22"/>
                  </a:cubicBezTo>
                  <a:cubicBezTo>
                    <a:pt x="44" y="10"/>
                    <a:pt x="44" y="10"/>
                    <a:pt x="44" y="10"/>
                  </a:cubicBezTo>
                  <a:cubicBezTo>
                    <a:pt x="45" y="31"/>
                    <a:pt x="45" y="31"/>
                    <a:pt x="45" y="31"/>
                  </a:cubicBezTo>
                  <a:cubicBezTo>
                    <a:pt x="25" y="24"/>
                    <a:pt x="25" y="24"/>
                    <a:pt x="25" y="24"/>
                  </a:cubicBezTo>
                  <a:cubicBezTo>
                    <a:pt x="32" y="45"/>
                    <a:pt x="32" y="45"/>
                    <a:pt x="32" y="45"/>
                  </a:cubicBezTo>
                  <a:cubicBezTo>
                    <a:pt x="10" y="44"/>
                    <a:pt x="10" y="44"/>
                    <a:pt x="10" y="44"/>
                  </a:cubicBezTo>
                  <a:cubicBezTo>
                    <a:pt x="23" y="61"/>
                    <a:pt x="23" y="61"/>
                    <a:pt x="23" y="61"/>
                  </a:cubicBezTo>
                  <a:cubicBezTo>
                    <a:pt x="2" y="67"/>
                    <a:pt x="2" y="67"/>
                    <a:pt x="2" y="67"/>
                  </a:cubicBezTo>
                  <a:cubicBezTo>
                    <a:pt x="19" y="80"/>
                    <a:pt x="19" y="80"/>
                    <a:pt x="19" y="80"/>
                  </a:cubicBezTo>
                  <a:cubicBezTo>
                    <a:pt x="0" y="91"/>
                    <a:pt x="0" y="91"/>
                    <a:pt x="0" y="91"/>
                  </a:cubicBezTo>
                  <a:cubicBezTo>
                    <a:pt x="20" y="99"/>
                    <a:pt x="20" y="99"/>
                    <a:pt x="20" y="99"/>
                  </a:cubicBezTo>
                  <a:cubicBezTo>
                    <a:pt x="5" y="115"/>
                    <a:pt x="5" y="115"/>
                    <a:pt x="5" y="115"/>
                  </a:cubicBezTo>
                  <a:cubicBezTo>
                    <a:pt x="27" y="117"/>
                    <a:pt x="27" y="117"/>
                    <a:pt x="27" y="117"/>
                  </a:cubicBezTo>
                  <a:cubicBezTo>
                    <a:pt x="17" y="136"/>
                    <a:pt x="17" y="136"/>
                    <a:pt x="17" y="136"/>
                  </a:cubicBezTo>
                  <a:cubicBezTo>
                    <a:pt x="38" y="132"/>
                    <a:pt x="38" y="132"/>
                    <a:pt x="38" y="132"/>
                  </a:cubicBezTo>
                  <a:cubicBezTo>
                    <a:pt x="34" y="153"/>
                    <a:pt x="34" y="153"/>
                    <a:pt x="34" y="153"/>
                  </a:cubicBezTo>
                  <a:cubicBezTo>
                    <a:pt x="53" y="143"/>
                    <a:pt x="53" y="143"/>
                    <a:pt x="53" y="143"/>
                  </a:cubicBezTo>
                  <a:cubicBezTo>
                    <a:pt x="55" y="165"/>
                    <a:pt x="55" y="165"/>
                    <a:pt x="55" y="165"/>
                  </a:cubicBezTo>
                  <a:cubicBezTo>
                    <a:pt x="71" y="150"/>
                    <a:pt x="71" y="150"/>
                    <a:pt x="71" y="150"/>
                  </a:cubicBezTo>
                  <a:cubicBezTo>
                    <a:pt x="79" y="170"/>
                    <a:pt x="79" y="170"/>
                    <a:pt x="79" y="170"/>
                  </a:cubicBezTo>
                  <a:cubicBezTo>
                    <a:pt x="90" y="151"/>
                    <a:pt x="90" y="151"/>
                    <a:pt x="90" y="151"/>
                  </a:cubicBezTo>
                  <a:cubicBezTo>
                    <a:pt x="103" y="168"/>
                    <a:pt x="103" y="168"/>
                    <a:pt x="103" y="168"/>
                  </a:cubicBezTo>
                  <a:cubicBezTo>
                    <a:pt x="109" y="147"/>
                    <a:pt x="109" y="147"/>
                    <a:pt x="109" y="147"/>
                  </a:cubicBezTo>
                  <a:cubicBezTo>
                    <a:pt x="126" y="160"/>
                    <a:pt x="126" y="160"/>
                    <a:pt x="126" y="160"/>
                  </a:cubicBezTo>
                  <a:cubicBezTo>
                    <a:pt x="125" y="138"/>
                    <a:pt x="125" y="138"/>
                    <a:pt x="125" y="138"/>
                  </a:cubicBezTo>
                  <a:cubicBezTo>
                    <a:pt x="146" y="145"/>
                    <a:pt x="146" y="145"/>
                    <a:pt x="146" y="145"/>
                  </a:cubicBezTo>
                  <a:cubicBezTo>
                    <a:pt x="139" y="125"/>
                    <a:pt x="139" y="125"/>
                    <a:pt x="139" y="125"/>
                  </a:cubicBezTo>
                  <a:cubicBezTo>
                    <a:pt x="160" y="126"/>
                    <a:pt x="160" y="126"/>
                    <a:pt x="160" y="126"/>
                  </a:cubicBezTo>
                  <a:cubicBezTo>
                    <a:pt x="148" y="108"/>
                    <a:pt x="148" y="108"/>
                    <a:pt x="148" y="108"/>
                  </a:cubicBezTo>
                  <a:cubicBezTo>
                    <a:pt x="169" y="103"/>
                    <a:pt x="169" y="103"/>
                    <a:pt x="169" y="103"/>
                  </a:cubicBezTo>
                  <a:lnTo>
                    <a:pt x="152" y="90"/>
                  </a:lnTo>
                  <a:close/>
                  <a:moveTo>
                    <a:pt x="85" y="141"/>
                  </a:moveTo>
                  <a:cubicBezTo>
                    <a:pt x="55" y="141"/>
                    <a:pt x="30" y="116"/>
                    <a:pt x="30" y="85"/>
                  </a:cubicBezTo>
                  <a:cubicBezTo>
                    <a:pt x="30" y="54"/>
                    <a:pt x="55" y="29"/>
                    <a:pt x="85" y="29"/>
                  </a:cubicBezTo>
                  <a:cubicBezTo>
                    <a:pt x="116" y="29"/>
                    <a:pt x="141" y="54"/>
                    <a:pt x="141" y="85"/>
                  </a:cubicBezTo>
                  <a:cubicBezTo>
                    <a:pt x="141" y="116"/>
                    <a:pt x="116" y="141"/>
                    <a:pt x="85" y="14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000000"/>
                </a:solidFill>
                <a:effectLst/>
                <a:uLnTx/>
                <a:uFillTx/>
                <a:latin typeface="Times" charset="0"/>
                <a:cs typeface="+mn-cs"/>
              </a:endParaRPr>
            </a:p>
          </p:txBody>
        </p:sp>
        <p:sp>
          <p:nvSpPr>
            <p:cNvPr id="12" name="文本框 11">
              <a:extLst>
                <a:ext uri="{FF2B5EF4-FFF2-40B4-BE49-F238E27FC236}">
                  <a16:creationId xmlns:a16="http://schemas.microsoft.com/office/drawing/2014/main" id="{1F276053-874F-497F-A286-4D8940FE6A35}"/>
                </a:ext>
              </a:extLst>
            </p:cNvPr>
            <p:cNvSpPr txBox="1"/>
            <p:nvPr/>
          </p:nvSpPr>
          <p:spPr>
            <a:xfrm>
              <a:off x="3991377"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3</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3" name="文本框 12">
              <a:extLst>
                <a:ext uri="{FF2B5EF4-FFF2-40B4-BE49-F238E27FC236}">
                  <a16:creationId xmlns:a16="http://schemas.microsoft.com/office/drawing/2014/main" id="{8A845CF5-2367-4051-8DE4-281B7E2196D3}"/>
                </a:ext>
              </a:extLst>
            </p:cNvPr>
            <p:cNvSpPr txBox="1"/>
            <p:nvPr/>
          </p:nvSpPr>
          <p:spPr>
            <a:xfrm>
              <a:off x="4755132" y="3981531"/>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数据</a:t>
              </a:r>
            </a:p>
          </p:txBody>
        </p:sp>
        <p:sp>
          <p:nvSpPr>
            <p:cNvPr id="14" name="文本框 13">
              <a:extLst>
                <a:ext uri="{FF2B5EF4-FFF2-40B4-BE49-F238E27FC236}">
                  <a16:creationId xmlns:a16="http://schemas.microsoft.com/office/drawing/2014/main" id="{398E4B72-F242-493A-AD4F-B04CD88B5199}"/>
                </a:ext>
              </a:extLst>
            </p:cNvPr>
            <p:cNvSpPr txBox="1"/>
            <p:nvPr/>
          </p:nvSpPr>
          <p:spPr>
            <a:xfrm>
              <a:off x="3379354" y="3981286"/>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2</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5" name="文本框 14">
              <a:extLst>
                <a:ext uri="{FF2B5EF4-FFF2-40B4-BE49-F238E27FC236}">
                  <a16:creationId xmlns:a16="http://schemas.microsoft.com/office/drawing/2014/main" id="{BBDDA219-32F7-4AE1-A49B-8442D57380FC}"/>
                </a:ext>
              </a:extLst>
            </p:cNvPr>
            <p:cNvSpPr txBox="1"/>
            <p:nvPr/>
          </p:nvSpPr>
          <p:spPr>
            <a:xfrm>
              <a:off x="2066278" y="3981531"/>
              <a:ext cx="1065934"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程序</a:t>
              </a:r>
            </a:p>
          </p:txBody>
        </p:sp>
        <p:sp>
          <p:nvSpPr>
            <p:cNvPr id="16" name="文本框 15">
              <a:extLst>
                <a:ext uri="{FF2B5EF4-FFF2-40B4-BE49-F238E27FC236}">
                  <a16:creationId xmlns:a16="http://schemas.microsoft.com/office/drawing/2014/main" id="{3501ACC1-95E6-4FEF-84C5-5120A2E13AFD}"/>
                </a:ext>
              </a:extLst>
            </p:cNvPr>
            <p:cNvSpPr txBox="1"/>
            <p:nvPr/>
          </p:nvSpPr>
          <p:spPr>
            <a:xfrm>
              <a:off x="3667040" y="3467620"/>
              <a:ext cx="527709"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altLang="zh-CN"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rPr>
                <a:t>1</a:t>
              </a:r>
              <a:endParaRPr kumimoji="0" lang="zh-CN" altLang="en-US" sz="2000" b="0" i="0" u="none" strike="noStrike" kern="1200" cap="none" spc="0" normalizeH="0" baseline="0" noProof="0" dirty="0">
                <a:ln>
                  <a:noFill/>
                </a:ln>
                <a:solidFill>
                  <a:srgbClr val="FFFFFF"/>
                </a:solidFill>
                <a:effectLst/>
                <a:uLnTx/>
                <a:uFillTx/>
                <a:latin typeface="Arial" panose="020B0604020202020204" pitchFamily="34" charset="0"/>
                <a:ea typeface="Microsoft YaHei UI" panose="020B0503020204020204" pitchFamily="34" charset="-122"/>
                <a:cs typeface="Arial" panose="020B0604020202020204" pitchFamily="34" charset="0"/>
              </a:endParaRPr>
            </a:p>
          </p:txBody>
        </p:sp>
        <p:sp>
          <p:nvSpPr>
            <p:cNvPr id="17" name="文本框 16">
              <a:extLst>
                <a:ext uri="{FF2B5EF4-FFF2-40B4-BE49-F238E27FC236}">
                  <a16:creationId xmlns:a16="http://schemas.microsoft.com/office/drawing/2014/main" id="{0E150F08-86E8-4288-AE1D-02ADEB123367}"/>
                </a:ext>
              </a:extLst>
            </p:cNvPr>
            <p:cNvSpPr txBox="1"/>
            <p:nvPr/>
          </p:nvSpPr>
          <p:spPr>
            <a:xfrm>
              <a:off x="3530553" y="1735433"/>
              <a:ext cx="1782626" cy="485491"/>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000" b="1" i="0" u="none" strike="noStrike" kern="1200" cap="none" spc="0" normalizeH="0" baseline="0" noProof="0" dirty="0">
                  <a:ln>
                    <a:noFill/>
                  </a:ln>
                  <a:solidFill>
                    <a:srgbClr val="002060"/>
                  </a:solidFill>
                  <a:effectLst/>
                  <a:uLnTx/>
                  <a:uFillTx/>
                  <a:latin typeface="Times" charset="0"/>
                  <a:cs typeface="+mn-cs"/>
                </a:rPr>
                <a:t>文档</a:t>
              </a:r>
            </a:p>
          </p:txBody>
        </p:sp>
        <p:sp>
          <p:nvSpPr>
            <p:cNvPr id="18" name="文本框 17">
              <a:extLst>
                <a:ext uri="{FF2B5EF4-FFF2-40B4-BE49-F238E27FC236}">
                  <a16:creationId xmlns:a16="http://schemas.microsoft.com/office/drawing/2014/main" id="{FEAADABA-810E-407D-A56C-EA0D0B5D4482}"/>
                </a:ext>
              </a:extLst>
            </p:cNvPr>
            <p:cNvSpPr txBox="1"/>
            <p:nvPr/>
          </p:nvSpPr>
          <p:spPr>
            <a:xfrm>
              <a:off x="3134449" y="2188629"/>
              <a:ext cx="1713857" cy="1008326"/>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solidFill>
                  <a:effectLst/>
                  <a:uLnTx/>
                  <a:uFillTx/>
                  <a:latin typeface="Times" charset="0"/>
                  <a:cs typeface="+mn-cs"/>
                </a:rPr>
                <a:t>与程序开发、维护、使用有关的图文资料</a:t>
              </a:r>
            </a:p>
          </p:txBody>
        </p:sp>
        <p:sp>
          <p:nvSpPr>
            <p:cNvPr id="19" name="文本框 18">
              <a:extLst>
                <a:ext uri="{FF2B5EF4-FFF2-40B4-BE49-F238E27FC236}">
                  <a16:creationId xmlns:a16="http://schemas.microsoft.com/office/drawing/2014/main" id="{C0295EC9-1D55-46A5-8D9F-6BC7AFD0634F}"/>
                </a:ext>
              </a:extLst>
            </p:cNvPr>
            <p:cNvSpPr txBox="1"/>
            <p:nvPr/>
          </p:nvSpPr>
          <p:spPr>
            <a:xfrm>
              <a:off x="1652128" y="4450389"/>
              <a:ext cx="1845519" cy="1008326"/>
            </a:xfrm>
            <a:prstGeom prst="rect">
              <a:avLst/>
            </a:prstGeom>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完成预定的功能和性能的代码</a:t>
              </a:r>
            </a:p>
          </p:txBody>
        </p:sp>
        <p:sp>
          <p:nvSpPr>
            <p:cNvPr id="20" name="流程图: 磁盘 19">
              <a:extLst>
                <a:ext uri="{FF2B5EF4-FFF2-40B4-BE49-F238E27FC236}">
                  <a16:creationId xmlns:a16="http://schemas.microsoft.com/office/drawing/2014/main" id="{89A707BA-B64B-4BAB-93CA-D7DC7498EC28}"/>
                </a:ext>
              </a:extLst>
            </p:cNvPr>
            <p:cNvSpPr/>
            <p:nvPr/>
          </p:nvSpPr>
          <p:spPr>
            <a:xfrm>
              <a:off x="5596128" y="4048466"/>
              <a:ext cx="341722" cy="330465"/>
            </a:xfrm>
            <a:prstGeom prst="flowChartMagneticDisk">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1" name="流程图: 卡片 20">
              <a:extLst>
                <a:ext uri="{FF2B5EF4-FFF2-40B4-BE49-F238E27FC236}">
                  <a16:creationId xmlns:a16="http://schemas.microsoft.com/office/drawing/2014/main" id="{8D3894D0-32FB-4193-AAE1-B30D0886F8BA}"/>
                </a:ext>
              </a:extLst>
            </p:cNvPr>
            <p:cNvSpPr/>
            <p:nvPr/>
          </p:nvSpPr>
          <p:spPr>
            <a:xfrm flipH="1">
              <a:off x="3241106" y="1829417"/>
              <a:ext cx="262093" cy="298734"/>
            </a:xfrm>
            <a:prstGeom prst="flowChartPunchedCard">
              <a:avLst/>
            </a:prstGeom>
            <a:solidFill>
              <a:schemeClr val="bg1"/>
            </a:solidFill>
            <a:ln>
              <a:solidFill>
                <a:schemeClr val="tx2">
                  <a:lumMod val="40000"/>
                  <a:lumOff val="6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zh-CN" altLang="en-US" sz="1600" b="0" i="0" u="none" strike="noStrike" kern="1200" cap="none" spc="0" normalizeH="0" baseline="0" noProof="0">
                <a:ln>
                  <a:noFill/>
                </a:ln>
                <a:solidFill>
                  <a:srgbClr val="FFFFFF"/>
                </a:solidFill>
                <a:effectLst/>
                <a:uLnTx/>
                <a:uFillTx/>
                <a:latin typeface="Franklin Gothic Book"/>
                <a:ea typeface="黑体" panose="02010609060101010101" pitchFamily="49" charset="-122"/>
                <a:cs typeface="+mn-cs"/>
              </a:endParaRPr>
            </a:p>
          </p:txBody>
        </p:sp>
        <p:sp>
          <p:nvSpPr>
            <p:cNvPr id="22" name="文本框 21">
              <a:extLst>
                <a:ext uri="{FF2B5EF4-FFF2-40B4-BE49-F238E27FC236}">
                  <a16:creationId xmlns:a16="http://schemas.microsoft.com/office/drawing/2014/main" id="{D850045D-990C-4E98-A7EA-248937EF304F}"/>
                </a:ext>
              </a:extLst>
            </p:cNvPr>
            <p:cNvSpPr txBox="1"/>
            <p:nvPr/>
          </p:nvSpPr>
          <p:spPr>
            <a:xfrm>
              <a:off x="4314306" y="4448043"/>
              <a:ext cx="1845519" cy="709562"/>
            </a:xfrm>
            <a:prstGeom prst="rect">
              <a:avLst/>
            </a:prstGeom>
          </p:spPr>
          <p:txBody>
            <a:bodyPr wrap="square" rtlCol="0">
              <a:sp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数据为王</a:t>
              </a:r>
              <a:endParaRPr kumimoji="0" lang="en-US" altLang="zh-CN" sz="1600" b="0" i="0" u="none" strike="noStrike" kern="1200" cap="none" spc="0" normalizeH="0" baseline="0" noProof="0" dirty="0">
                <a:ln>
                  <a:noFill/>
                </a:ln>
                <a:solidFill>
                  <a:srgbClr val="FFFFFF">
                    <a:lumMod val="95000"/>
                  </a:srgbClr>
                </a:solidFill>
                <a:effectLst/>
                <a:uLnTx/>
                <a:uFillTx/>
                <a:latin typeface="Times" charset="0"/>
                <a:cs typeface="+mn-cs"/>
              </a:endParaRPr>
            </a:p>
            <a:p>
              <a:pPr marL="0" marR="0" lvl="0" indent="0" algn="ctr" defTabSz="914400" rtl="0" eaLnBrk="1" fontAlgn="auto" latinLnBrk="0" hangingPunct="1">
                <a:lnSpc>
                  <a:spcPct val="100000"/>
                </a:lnSpc>
                <a:spcBef>
                  <a:spcPct val="0"/>
                </a:spcBef>
                <a:spcAft>
                  <a:spcPts val="0"/>
                </a:spcAft>
                <a:buClrTx/>
                <a:buSzTx/>
                <a:buFontTx/>
                <a:buNone/>
                <a:tabLst/>
                <a:defRPr/>
              </a:pPr>
              <a:r>
                <a:rPr kumimoji="0" lang="zh-CN" altLang="en-US" sz="1600" b="0" i="0" u="none" strike="noStrike" kern="1200" cap="none" spc="0" normalizeH="0" baseline="0" noProof="0" dirty="0">
                  <a:ln>
                    <a:noFill/>
                  </a:ln>
                  <a:solidFill>
                    <a:srgbClr val="FFFFFF">
                      <a:lumMod val="95000"/>
                    </a:srgbClr>
                  </a:solidFill>
                  <a:effectLst/>
                  <a:uLnTx/>
                  <a:uFillTx/>
                  <a:latin typeface="Times" charset="0"/>
                  <a:cs typeface="+mn-cs"/>
                </a:rPr>
                <a:t>信息之载体</a:t>
              </a:r>
            </a:p>
          </p:txBody>
        </p:sp>
      </p:grpSp>
      <p:sp>
        <p:nvSpPr>
          <p:cNvPr id="23" name="流程图: 过程 22">
            <a:extLst>
              <a:ext uri="{FF2B5EF4-FFF2-40B4-BE49-F238E27FC236}">
                <a16:creationId xmlns:a16="http://schemas.microsoft.com/office/drawing/2014/main" id="{BC041817-DA6C-48FB-821B-772A4FAF5019}"/>
              </a:ext>
            </a:extLst>
          </p:cNvPr>
          <p:cNvSpPr/>
          <p:nvPr/>
        </p:nvSpPr>
        <p:spPr>
          <a:xfrm>
            <a:off x="551384" y="1080594"/>
            <a:ext cx="5093208" cy="4943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324A7A"/>
                </a:solidFill>
                <a:effectLst/>
                <a:uLnTx/>
                <a:uFillTx/>
                <a:latin typeface="Franklin Gothic Book"/>
                <a:ea typeface="黑体" panose="02010609060101010101" pitchFamily="49" charset="-122"/>
                <a:cs typeface="+mn-cs"/>
              </a:rPr>
              <a:t>软件是？</a:t>
            </a:r>
          </a:p>
        </p:txBody>
      </p:sp>
      <p:sp>
        <p:nvSpPr>
          <p:cNvPr id="24" name="文本框 23">
            <a:extLst>
              <a:ext uri="{FF2B5EF4-FFF2-40B4-BE49-F238E27FC236}">
                <a16:creationId xmlns:a16="http://schemas.microsoft.com/office/drawing/2014/main" id="{D3E0D763-E6BA-4252-A89A-E4E7CD3C12EB}"/>
              </a:ext>
            </a:extLst>
          </p:cNvPr>
          <p:cNvSpPr txBox="1"/>
          <p:nvPr/>
        </p:nvSpPr>
        <p:spPr>
          <a:xfrm>
            <a:off x="584181" y="1628621"/>
            <a:ext cx="4709160" cy="646331"/>
          </a:xfrm>
          <a:prstGeom prst="rect">
            <a:avLst/>
          </a:prstGeom>
        </p:spPr>
        <p:txBody>
          <a:bodyPr wrap="square" rtlCol="0">
            <a:sp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1800" b="1" dirty="0">
                <a:solidFill>
                  <a:srgbClr val="000000">
                    <a:lumMod val="95000"/>
                    <a:lumOff val="5000"/>
                  </a:srgbClr>
                </a:solidFill>
                <a:latin typeface="华文中宋" panose="02010600040101010101" pitchFamily="2" charset="-122"/>
                <a:ea typeface="华文中宋" panose="02010600040101010101" pitchFamily="2" charset="-122"/>
              </a:rPr>
              <a:t>软件是存储、通信、</a:t>
            </a:r>
            <a:r>
              <a:rPr lang="en-US" altLang="zh-CN" sz="1800" b="1" dirty="0">
                <a:solidFill>
                  <a:srgbClr val="000000">
                    <a:lumMod val="95000"/>
                    <a:lumOff val="5000"/>
                  </a:srgbClr>
                </a:solidFill>
                <a:latin typeface="华文中宋" panose="02010600040101010101" pitchFamily="2" charset="-122"/>
                <a:ea typeface="华文中宋" panose="02010600040101010101" pitchFamily="2" charset="-122"/>
              </a:rPr>
              <a:t>UI</a:t>
            </a:r>
            <a:r>
              <a:rPr lang="zh-CN" altLang="en-US" sz="1800" b="1" dirty="0">
                <a:solidFill>
                  <a:srgbClr val="000000">
                    <a:lumMod val="95000"/>
                    <a:lumOff val="5000"/>
                  </a:srgbClr>
                </a:solidFill>
                <a:latin typeface="华文中宋" panose="02010600040101010101" pitchFamily="2" charset="-122"/>
                <a:ea typeface="华文中宋" panose="02010600040101010101" pitchFamily="2" charset="-122"/>
              </a:rPr>
              <a:t>和业务逻辑的紧密结合体。主要包括：</a:t>
            </a:r>
          </a:p>
        </p:txBody>
      </p:sp>
      <p:sp>
        <p:nvSpPr>
          <p:cNvPr id="25" name="流程图: 过程 24">
            <a:extLst>
              <a:ext uri="{FF2B5EF4-FFF2-40B4-BE49-F238E27FC236}">
                <a16:creationId xmlns:a16="http://schemas.microsoft.com/office/drawing/2014/main" id="{59D946F9-1987-4298-9BC1-AEE446765F87}"/>
              </a:ext>
            </a:extLst>
          </p:cNvPr>
          <p:cNvSpPr/>
          <p:nvPr/>
        </p:nvSpPr>
        <p:spPr>
          <a:xfrm>
            <a:off x="5729151" y="1556792"/>
            <a:ext cx="5906333" cy="4833992"/>
          </a:xfrm>
          <a:prstGeom prst="flowChartProcess">
            <a:avLst/>
          </a:prstGeom>
          <a:gradFill>
            <a:gsLst>
              <a:gs pos="100000">
                <a:srgbClr val="FFFFCC"/>
              </a:gs>
              <a:gs pos="0">
                <a:srgbClr val="FFFFFF"/>
              </a:gs>
            </a:gsLst>
            <a:lin ang="5400000" scaled="1"/>
          </a:gra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几乎每个软件项目都是新的</a:t>
            </a:r>
          </a:p>
          <a:p>
            <a:pPr marL="914354" marR="0" lvl="2" indent="0" algn="l" defTabSz="914400" rtl="0" eaLnBrk="1" fontAlgn="base" latinLnBrk="0" hangingPunct="1">
              <a:lnSpc>
                <a:spcPct val="150000"/>
              </a:lnSpc>
              <a:spcBef>
                <a:spcPct val="0"/>
              </a:spcBef>
              <a:spcAft>
                <a:spcPct val="0"/>
              </a:spcAft>
              <a:buClrTx/>
              <a:buSzTx/>
              <a:buFontTx/>
              <a:buNone/>
              <a:tabLst/>
              <a:defRPr/>
            </a:pPr>
            <a:r>
              <a:rPr kumimoji="0" lang="zh-CN" altLang="en-US" sz="1600" b="0" i="0" u="none" strike="noStrike" kern="1200" cap="none" spc="0" normalizeH="0" baseline="0" noProof="0" dirty="0">
                <a:ln>
                  <a:noFill/>
                </a:ln>
                <a:solidFill>
                  <a:srgbClr val="000000">
                    <a:lumMod val="95000"/>
                    <a:lumOff val="5000"/>
                  </a:srgbClr>
                </a:solidFill>
                <a:effectLst/>
                <a:uLnTx/>
                <a:uFillTx/>
                <a:latin typeface="华文楷体" panose="02010600040101010101" pitchFamily="2" charset="-122"/>
                <a:ea typeface="华文楷体" panose="02010600040101010101" pitchFamily="2" charset="-122"/>
              </a:rPr>
              <a:t>新的需求、新的技术、新的部署方式等</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每个项目都是在不断变化的</a:t>
            </a:r>
          </a:p>
          <a:p>
            <a:pPr lvl="2" eaLnBrk="1" hangingPunct="1">
              <a:lnSpc>
                <a:spcPct val="150000"/>
              </a:lnSpc>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唯变不变</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软件项目风险很大</a:t>
            </a:r>
          </a:p>
          <a:p>
            <a:pPr marR="0" lvl="2" indent="0" defTabSz="914400" eaLnBrk="1" latinLnBrk="0" hangingPunct="1">
              <a:lnSpc>
                <a:spcPct val="150000"/>
              </a:lnSpc>
              <a:buClrTx/>
              <a:buSzTx/>
              <a:buFontTx/>
              <a:buNone/>
              <a:tabLst/>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据统计真正按期、按预算完成的不到</a:t>
            </a:r>
            <a:r>
              <a:rPr lang="en-US" altLang="zh-CN" sz="1600" dirty="0">
                <a:solidFill>
                  <a:srgbClr val="000000">
                    <a:lumMod val="95000"/>
                    <a:lumOff val="5000"/>
                  </a:srgbClr>
                </a:solidFill>
                <a:latin typeface="华文楷体" panose="02010600040101010101" pitchFamily="2" charset="-122"/>
                <a:ea typeface="华文楷体" panose="02010600040101010101" pitchFamily="2" charset="-122"/>
              </a:rPr>
              <a:t>20%</a:t>
            </a: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软件项目通常是团队活动</a:t>
            </a:r>
          </a:p>
          <a:p>
            <a:pPr marL="914354" marR="0" lvl="2" indent="0" algn="l" defTabSz="914400" rtl="0" eaLnBrk="1" fontAlgn="base" latinLnBrk="0" hangingPunct="1">
              <a:lnSpc>
                <a:spcPct val="150000"/>
              </a:lnSpc>
              <a:spcBef>
                <a:spcPct val="0"/>
              </a:spcBef>
              <a:spcAft>
                <a:spcPct val="0"/>
              </a:spcAft>
              <a:buClrTx/>
              <a:buSzTx/>
              <a:buFontTx/>
              <a:buNone/>
              <a:tabLst/>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人多不一定力量大</a:t>
            </a:r>
            <a:endParaRPr lang="en-US" altLang="zh-CN" sz="1600" dirty="0">
              <a:solidFill>
                <a:srgbClr val="000000">
                  <a:lumMod val="95000"/>
                  <a:lumOff val="5000"/>
                </a:srgbClr>
              </a:solidFill>
              <a:latin typeface="华文楷体" panose="02010600040101010101" pitchFamily="2" charset="-122"/>
              <a:ea typeface="华文楷体" panose="02010600040101010101" pitchFamily="2" charset="-122"/>
            </a:endParaRPr>
          </a:p>
          <a:p>
            <a:pPr marL="969645" marR="0" lvl="1" indent="-514350" algn="l" defTabSz="914400" rtl="0" eaLnBrk="1" fontAlgn="base" latinLnBrk="0" hangingPunct="1">
              <a:lnSpc>
                <a:spcPct val="150000"/>
              </a:lnSpc>
              <a:spcBef>
                <a:spcPct val="0"/>
              </a:spcBef>
              <a:spcAft>
                <a:spcPct val="0"/>
              </a:spcAft>
              <a:buClrTx/>
              <a:buSzTx/>
              <a:buFont typeface="+mj-lt"/>
              <a:buAutoNum type="arabicPeriod"/>
              <a:tabLst/>
              <a:defRPr/>
            </a:pPr>
            <a:r>
              <a:rPr kumimoji="0" lang="zh-CN" altLang="en-US"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rPr>
              <a:t>软件相当复杂、昂贵，其价值无法精确量化</a:t>
            </a:r>
            <a:endParaRPr kumimoji="0" lang="en-US" altLang="zh-CN" sz="1800" b="1" i="0" u="none" strike="noStrike" kern="1200" cap="none" spc="0" normalizeH="0" baseline="0" noProof="0" dirty="0">
              <a:ln>
                <a:noFill/>
              </a:ln>
              <a:solidFill>
                <a:srgbClr val="000000">
                  <a:lumMod val="95000"/>
                  <a:lumOff val="5000"/>
                </a:srgbClr>
              </a:solidFill>
              <a:effectLst/>
              <a:uLnTx/>
              <a:uFillTx/>
              <a:latin typeface="华文中宋" panose="02010600040101010101" pitchFamily="2" charset="-122"/>
              <a:ea typeface="华文中宋" panose="02010600040101010101" pitchFamily="2" charset="-122"/>
            </a:endParaRPr>
          </a:p>
          <a:p>
            <a:pPr lvl="2" eaLnBrk="1" hangingPunct="1">
              <a:lnSpc>
                <a:spcPct val="150000"/>
              </a:lnSpc>
              <a:defRPr/>
            </a:pPr>
            <a:r>
              <a:rPr lang="zh-CN" altLang="en-US" sz="1600" dirty="0">
                <a:solidFill>
                  <a:srgbClr val="000000">
                    <a:lumMod val="95000"/>
                    <a:lumOff val="5000"/>
                  </a:srgbClr>
                </a:solidFill>
                <a:latin typeface="华文楷体" panose="02010600040101010101" pitchFamily="2" charset="-122"/>
                <a:ea typeface="华文楷体" panose="02010600040101010101" pitchFamily="2" charset="-122"/>
              </a:rPr>
              <a:t>用户往往觉得软件是很好修改的东西</a:t>
            </a:r>
            <a:endParaRPr lang="en-US" altLang="zh-CN" sz="1600" dirty="0">
              <a:solidFill>
                <a:srgbClr val="000000">
                  <a:lumMod val="95000"/>
                  <a:lumOff val="5000"/>
                </a:srgbClr>
              </a:solidFill>
              <a:latin typeface="华文楷体" panose="02010600040101010101" pitchFamily="2" charset="-122"/>
              <a:ea typeface="华文楷体" panose="02010600040101010101" pitchFamily="2" charset="-122"/>
            </a:endParaRPr>
          </a:p>
          <a:p>
            <a:pPr marL="914354" marR="0" lvl="2" indent="0" algn="l" defTabSz="914400" rtl="0" eaLnBrk="1" fontAlgn="base" latinLnBrk="0" hangingPunct="1">
              <a:lnSpc>
                <a:spcPct val="150000"/>
              </a:lnSpc>
              <a:spcBef>
                <a:spcPct val="0"/>
              </a:spcBef>
              <a:spcAft>
                <a:spcPct val="0"/>
              </a:spcAft>
              <a:buClrTx/>
              <a:buSzTx/>
              <a:buFontTx/>
              <a:buNone/>
              <a:tabLst/>
              <a:defRPr/>
            </a:pPr>
            <a:endParaRPr kumimoji="0" lang="zh-CN" altLang="en-US" sz="2000" b="0" i="0" u="none" strike="noStrike" kern="1200" cap="none" spc="0" normalizeH="0" baseline="0" noProof="0" dirty="0">
              <a:ln>
                <a:noFill/>
              </a:ln>
              <a:solidFill>
                <a:srgbClr val="000000">
                  <a:lumMod val="95000"/>
                  <a:lumOff val="5000"/>
                </a:srgbClr>
              </a:solidFill>
              <a:effectLst/>
              <a:uLnTx/>
              <a:uFillTx/>
              <a:latin typeface="Franklin Gothic Book"/>
              <a:ea typeface="黑体" panose="02010609060101010101" pitchFamily="49" charset="-122"/>
              <a:cs typeface="+mn-cs"/>
            </a:endParaRPr>
          </a:p>
        </p:txBody>
      </p:sp>
      <p:sp>
        <p:nvSpPr>
          <p:cNvPr id="26" name="流程图: 过程 25">
            <a:extLst>
              <a:ext uri="{FF2B5EF4-FFF2-40B4-BE49-F238E27FC236}">
                <a16:creationId xmlns:a16="http://schemas.microsoft.com/office/drawing/2014/main" id="{10766EAD-BFF6-4F0E-B972-3540B636C122}"/>
              </a:ext>
            </a:extLst>
          </p:cNvPr>
          <p:cNvSpPr/>
          <p:nvPr/>
        </p:nvSpPr>
        <p:spPr>
          <a:xfrm>
            <a:off x="5729150" y="1085011"/>
            <a:ext cx="5906333" cy="494333"/>
          </a:xfrm>
          <a:prstGeom prst="flowChartProces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324A7A"/>
                </a:solidFill>
                <a:effectLst/>
                <a:uLnTx/>
                <a:uFillTx/>
                <a:latin typeface="Franklin Gothic Book"/>
                <a:ea typeface="黑体" panose="02010609060101010101" pitchFamily="49" charset="-122"/>
                <a:cs typeface="+mn-cs"/>
              </a:rPr>
              <a:t>软件的特点？</a:t>
            </a:r>
          </a:p>
        </p:txBody>
      </p:sp>
      <p:sp>
        <p:nvSpPr>
          <p:cNvPr id="27" name="文本框 26">
            <a:extLst>
              <a:ext uri="{FF2B5EF4-FFF2-40B4-BE49-F238E27FC236}">
                <a16:creationId xmlns:a16="http://schemas.microsoft.com/office/drawing/2014/main" id="{AA01F5D2-8236-4389-83AA-C59CD5EFB5F1}"/>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4287202198"/>
      </p:ext>
    </p:extLst>
  </p:cSld>
  <p:clrMapOvr>
    <a:masterClrMapping/>
  </p:clrMapOvr>
  <p:transition/>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Rectangle 3">
            <a:extLst>
              <a:ext uri="{FF2B5EF4-FFF2-40B4-BE49-F238E27FC236}">
                <a16:creationId xmlns:a16="http://schemas.microsoft.com/office/drawing/2014/main" id="{6AF15F73-7666-4867-AEF6-90DB9C2F871C}"/>
              </a:ext>
            </a:extLst>
          </p:cNvPr>
          <p:cNvSpPr>
            <a:spLocks noGrp="1" noChangeArrowheads="1"/>
          </p:cNvSpPr>
          <p:nvPr>
            <p:ph idx="1"/>
          </p:nvPr>
        </p:nvSpPr>
        <p:spPr>
          <a:xfrm>
            <a:off x="624417" y="1125538"/>
            <a:ext cx="10972800" cy="5065712"/>
          </a:xfrm>
        </p:spPr>
        <p:txBody>
          <a:bodyPr/>
          <a:lstStyle/>
          <a:p>
            <a:pPr algn="l" eaLnBrk="1" hangingPunct="1">
              <a:lnSpc>
                <a:spcPct val="150000"/>
              </a:lnSpc>
              <a:spcAft>
                <a:spcPct val="0"/>
              </a:spcAft>
              <a:buClrTx/>
              <a:buFont typeface="Wingdings" panose="05000000000000000000" pitchFamily="2" charset="2"/>
              <a:buChar char="l"/>
              <a:defRPr/>
            </a:pPr>
            <a:r>
              <a:rPr lang="zh-CN" altLang="en-US" sz="2000" dirty="0">
                <a:effectLst/>
                <a:latin typeface="华文中宋" panose="02010600040101010101" pitchFamily="2" charset="-122"/>
                <a:ea typeface="华文中宋" panose="02010600040101010101" pitchFamily="2" charset="-122"/>
              </a:rPr>
              <a:t>相对于硬件，软件不会“磨损”，但：</a:t>
            </a:r>
            <a:endParaRPr lang="en-US" altLang="zh-CN" sz="2000" dirty="0">
              <a:effectLst/>
              <a:latin typeface="华文中宋" panose="02010600040101010101" pitchFamily="2" charset="-122"/>
              <a:ea typeface="华文中宋"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软件维护要比硬件维护复杂得多。</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当硬件部件磨损、故障时，可用另一个零件替换它。</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但对软件，每一个故障都表明设计或编码存在错误。</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每次的修改与维护，都有可能会引入新的错误。</a:t>
            </a:r>
            <a:endParaRPr lang="en-US" altLang="zh-CN" sz="2200" dirty="0">
              <a:latin typeface="华文楷体" panose="02010600040101010101" pitchFamily="2" charset="-122"/>
              <a:ea typeface="华文楷体" panose="02010600040101010101" pitchFamily="2" charset="-122"/>
            </a:endParaRPr>
          </a:p>
          <a:p>
            <a:pPr lvl="2" algn="l" eaLnBrk="1" hangingPunct="1">
              <a:lnSpc>
                <a:spcPct val="150000"/>
              </a:lnSpc>
              <a:spcAft>
                <a:spcPct val="0"/>
              </a:spcAft>
              <a:buFont typeface="Wingdings" panose="05000000000000000000" pitchFamily="2" charset="2"/>
              <a:buChar char="l"/>
              <a:defRPr/>
            </a:pPr>
            <a:r>
              <a:rPr lang="zh-CN" altLang="en-US" sz="2200" dirty="0">
                <a:latin typeface="华文楷体" panose="02010600040101010101" pitchFamily="2" charset="-122"/>
                <a:ea typeface="华文楷体" panose="02010600040101010101" pitchFamily="2" charset="-122"/>
              </a:rPr>
              <a:t>软件很多问题要等到后期才逐渐暴露，越靠后变更代价越大。</a:t>
            </a:r>
            <a:endParaRPr lang="en-US" altLang="zh-CN" sz="2200" dirty="0">
              <a:latin typeface="华文楷体" panose="02010600040101010101" pitchFamily="2" charset="-122"/>
              <a:ea typeface="华文楷体" panose="02010600040101010101" pitchFamily="2" charset="-122"/>
            </a:endParaRPr>
          </a:p>
          <a:p>
            <a:pPr algn="l" eaLnBrk="1" hangingPunct="1">
              <a:lnSpc>
                <a:spcPct val="150000"/>
              </a:lnSpc>
              <a:spcAft>
                <a:spcPct val="0"/>
              </a:spcAft>
              <a:buClrTx/>
              <a:buFont typeface="Wingdings" panose="05000000000000000000" pitchFamily="2" charset="2"/>
              <a:buChar char="l"/>
              <a:defRPr/>
            </a:pPr>
            <a:r>
              <a:rPr lang="zh-CN" altLang="en-US" sz="2000" dirty="0">
                <a:effectLst/>
                <a:latin typeface="华文中宋" panose="02010600040101010101" pitchFamily="2" charset="-122"/>
                <a:ea typeface="华文中宋" panose="02010600040101010101" pitchFamily="2" charset="-122"/>
              </a:rPr>
              <a:t>软件行业的每个人都有自己的关于项目失败的经历（失败的负担：否定自己；产品没用带来的痛苦），尽管似乎没人知道到底如何追究责任，但肯定存在严重的错误。</a:t>
            </a:r>
            <a:endParaRPr lang="en-US" altLang="zh-CN" sz="2000" dirty="0">
              <a:effectLst/>
              <a:latin typeface="华文中宋" panose="02010600040101010101" pitchFamily="2" charset="-122"/>
              <a:ea typeface="华文中宋" panose="02010600040101010101" pitchFamily="2" charset="-122"/>
            </a:endParaRPr>
          </a:p>
          <a:p>
            <a:pPr algn="l" eaLnBrk="1" hangingPunct="1">
              <a:lnSpc>
                <a:spcPct val="150000"/>
              </a:lnSpc>
              <a:spcAft>
                <a:spcPct val="0"/>
              </a:spcAft>
              <a:buClrTx/>
              <a:buFont typeface="Wingdings" panose="05000000000000000000" pitchFamily="2" charset="2"/>
              <a:buChar char="l"/>
              <a:defRPr/>
            </a:pPr>
            <a:r>
              <a:rPr lang="zh-CN" altLang="en-US" sz="2000" dirty="0">
                <a:effectLst/>
                <a:latin typeface="华文中宋" panose="02010600040101010101" pitchFamily="2" charset="-122"/>
                <a:ea typeface="华文中宋" panose="02010600040101010101" pitchFamily="2" charset="-122"/>
              </a:rPr>
              <a:t>软件生产的失败：往往是技术、管理、工具等多方面原因。</a:t>
            </a:r>
          </a:p>
          <a:p>
            <a:pPr marL="0" indent="0" eaLnBrk="1" hangingPunct="1">
              <a:lnSpc>
                <a:spcPct val="150000"/>
              </a:lnSpc>
              <a:buNone/>
              <a:defRPr/>
            </a:pPr>
            <a:endParaRPr lang="zh-CN" altLang="en-US" sz="2800" dirty="0">
              <a:effectLst/>
              <a:latin typeface="华文楷体" panose="02010600040101010101" pitchFamily="2" charset="-122"/>
              <a:ea typeface="华文楷体" panose="02010600040101010101" pitchFamily="2" charset="-122"/>
            </a:endParaRPr>
          </a:p>
          <a:p>
            <a:pPr marL="0" indent="0" eaLnBrk="1" hangingPunct="1">
              <a:lnSpc>
                <a:spcPct val="150000"/>
              </a:lnSpc>
              <a:buNone/>
              <a:defRPr/>
            </a:pPr>
            <a:endParaRPr lang="zh-CN" altLang="en-US" sz="240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25CDE3A5-44AD-4D8C-8AFC-657ED1363A7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508793342"/>
      </p:ext>
    </p:extLst>
  </p:cSld>
  <p:clrMapOvr>
    <a:masterClrMapping/>
  </p:clrMapOvr>
  <p:transition/>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7" name="Rectangle 3">
            <a:extLst>
              <a:ext uri="{FF2B5EF4-FFF2-40B4-BE49-F238E27FC236}">
                <a16:creationId xmlns:a16="http://schemas.microsoft.com/office/drawing/2014/main" id="{DE5248DE-B3B6-41D1-944F-1D47DFA37420}"/>
              </a:ext>
            </a:extLst>
          </p:cNvPr>
          <p:cNvSpPr>
            <a:spLocks noGrp="1" noChangeArrowheads="1"/>
          </p:cNvSpPr>
          <p:nvPr>
            <p:ph idx="1"/>
          </p:nvPr>
        </p:nvSpPr>
        <p:spPr>
          <a:xfrm>
            <a:off x="479376" y="1124743"/>
            <a:ext cx="11449272" cy="5401469"/>
          </a:xfrm>
        </p:spPr>
        <p:txBody>
          <a:bodyPr/>
          <a:lstStyle/>
          <a:p>
            <a:pPr eaLnBrk="1" hangingPunct="1">
              <a:lnSpc>
                <a:spcPct val="90000"/>
              </a:lnSpc>
            </a:pPr>
            <a:r>
              <a:rPr lang="zh-CN" altLang="en-US" sz="2800" dirty="0">
                <a:effectLst/>
                <a:latin typeface="华文楷体" panose="02010600040101010101" pitchFamily="2" charset="-122"/>
                <a:ea typeface="华文楷体" panose="02010600040101010101" pitchFamily="2" charset="-122"/>
              </a:rPr>
              <a:t>软件系统不仅仅是跟踪和操作数据的手段，它还是关键的成功因素。</a:t>
            </a:r>
            <a:endParaRPr lang="en-US" altLang="zh-CN" sz="2800" dirty="0">
              <a:effectLst/>
              <a:latin typeface="华文楷体" panose="02010600040101010101" pitchFamily="2" charset="-122"/>
              <a:ea typeface="华文楷体" panose="02010600040101010101" pitchFamily="2" charset="-122"/>
            </a:endParaRPr>
          </a:p>
          <a:p>
            <a:pPr lvl="2" eaLnBrk="1" hangingPunct="1">
              <a:lnSpc>
                <a:spcPct val="150000"/>
              </a:lnSpc>
            </a:pPr>
            <a:r>
              <a:rPr lang="en-US" altLang="zh-CN" sz="2400" dirty="0">
                <a:latin typeface="+mn-lt"/>
              </a:rPr>
              <a:t>So little time, so much </a:t>
            </a:r>
            <a:r>
              <a:rPr lang="en-US" altLang="zh-CN" sz="2400" dirty="0">
                <a:highlight>
                  <a:srgbClr val="FFFF00"/>
                </a:highlight>
                <a:latin typeface="+mn-lt"/>
              </a:rPr>
              <a:t>data</a:t>
            </a:r>
            <a:r>
              <a:rPr lang="en-US" altLang="zh-CN" sz="2400" dirty="0">
                <a:latin typeface="+mn-lt"/>
              </a:rPr>
              <a:t>.</a:t>
            </a:r>
          </a:p>
          <a:p>
            <a:pPr lvl="2" eaLnBrk="1" hangingPunct="1">
              <a:lnSpc>
                <a:spcPct val="150000"/>
              </a:lnSpc>
            </a:pPr>
            <a:r>
              <a:rPr lang="en-US" altLang="zh-CN" sz="2400" dirty="0">
                <a:highlight>
                  <a:srgbClr val="FFFF00"/>
                </a:highlight>
                <a:latin typeface="+mn-lt"/>
              </a:rPr>
              <a:t>Data</a:t>
            </a:r>
            <a:r>
              <a:rPr lang="en-US" altLang="zh-CN" sz="2400" dirty="0">
                <a:latin typeface="+mn-lt"/>
              </a:rPr>
              <a:t> is the new oil .</a:t>
            </a:r>
          </a:p>
          <a:p>
            <a:pPr lvl="2" eaLnBrk="1" hangingPunct="1">
              <a:lnSpc>
                <a:spcPct val="150000"/>
              </a:lnSpc>
            </a:pPr>
            <a:r>
              <a:rPr lang="en-US" altLang="zh-CN" sz="2400" dirty="0">
                <a:highlight>
                  <a:srgbClr val="FFFF00"/>
                </a:highlight>
                <a:latin typeface="+mn-lt"/>
              </a:rPr>
              <a:t>Data</a:t>
            </a:r>
            <a:r>
              <a:rPr lang="en-US" altLang="zh-CN" sz="2400" dirty="0">
                <a:latin typeface="+mn-lt"/>
              </a:rPr>
              <a:t> is the new soil .</a:t>
            </a:r>
          </a:p>
          <a:p>
            <a:pPr lvl="2" eaLnBrk="1" hangingPunct="1">
              <a:lnSpc>
                <a:spcPct val="150000"/>
              </a:lnSpc>
            </a:pPr>
            <a:r>
              <a:rPr lang="en-US" altLang="zh-CN" sz="2400" dirty="0">
                <a:latin typeface="+mn-lt"/>
              </a:rPr>
              <a:t>Let the </a:t>
            </a:r>
            <a:r>
              <a:rPr lang="en-US" altLang="zh-CN" sz="2400" dirty="0">
                <a:highlight>
                  <a:srgbClr val="FFFF00"/>
                </a:highlight>
                <a:latin typeface="+mn-lt"/>
              </a:rPr>
              <a:t>data</a:t>
            </a:r>
            <a:r>
              <a:rPr lang="en-US" altLang="zh-CN" sz="2400" dirty="0">
                <a:latin typeface="+mn-lt"/>
              </a:rPr>
              <a:t>set change the mindset .</a:t>
            </a:r>
            <a:endParaRPr lang="zh-CN" altLang="en-US" sz="2400" dirty="0">
              <a:latin typeface="+mn-lt"/>
            </a:endParaRPr>
          </a:p>
          <a:p>
            <a:pPr eaLnBrk="1" hangingPunct="1">
              <a:lnSpc>
                <a:spcPct val="90000"/>
              </a:lnSpc>
            </a:pPr>
            <a:r>
              <a:rPr lang="zh-CN" altLang="en-US" sz="2800" dirty="0">
                <a:effectLst/>
                <a:latin typeface="华文楷体" panose="02010600040101010101" pitchFamily="2" charset="-122"/>
                <a:ea typeface="华文楷体" panose="02010600040101010101" pitchFamily="2" charset="-122"/>
              </a:rPr>
              <a:t>尽管有越来越多的复杂的</a:t>
            </a:r>
            <a:r>
              <a:rPr lang="zh-CN" altLang="en-US" sz="2800" dirty="0">
                <a:solidFill>
                  <a:srgbClr val="00B050"/>
                </a:solidFill>
                <a:effectLst/>
                <a:latin typeface="华文楷体" panose="02010600040101010101" pitchFamily="2" charset="-122"/>
                <a:ea typeface="华文楷体" panose="02010600040101010101" pitchFamily="2" charset="-122"/>
              </a:rPr>
              <a:t>工具</a:t>
            </a:r>
            <a:r>
              <a:rPr lang="zh-CN" altLang="en-US" sz="2800" dirty="0">
                <a:effectLst/>
                <a:latin typeface="华文楷体" panose="02010600040101010101" pitchFamily="2" charset="-122"/>
                <a:ea typeface="华文楷体" panose="02010600040101010101" pitchFamily="2" charset="-122"/>
              </a:rPr>
              <a:t>和</a:t>
            </a:r>
            <a:r>
              <a:rPr lang="zh-CN" altLang="en-US" sz="2800" dirty="0">
                <a:solidFill>
                  <a:srgbClr val="00B050"/>
                </a:solidFill>
                <a:effectLst/>
                <a:latin typeface="华文楷体" panose="02010600040101010101" pitchFamily="2" charset="-122"/>
                <a:ea typeface="华文楷体" panose="02010600040101010101" pitchFamily="2" charset="-122"/>
              </a:rPr>
              <a:t>方法</a:t>
            </a:r>
            <a:r>
              <a:rPr lang="zh-CN" altLang="en-US" sz="2800" dirty="0">
                <a:effectLst/>
                <a:latin typeface="华文楷体" panose="02010600040101010101" pitchFamily="2" charset="-122"/>
                <a:ea typeface="华文楷体" panose="02010600040101010101" pitchFamily="2" charset="-122"/>
              </a:rPr>
              <a:t>，软件的构造人员还在继续生产出达不到期望、甚至完全失败的产品。而那些可怜的、健旺的客户还在不断为这些工作不得不继续付钱，他们经常问自己：“到底什么是正确的方法呢？</a:t>
            </a:r>
            <a:r>
              <a:rPr lang="en-US" altLang="zh-CN" sz="2800" dirty="0">
                <a:effectLst/>
                <a:latin typeface="华文楷体" panose="02010600040101010101" pitchFamily="2" charset="-122"/>
                <a:ea typeface="华文楷体" panose="02010600040101010101" pitchFamily="2" charset="-122"/>
              </a:rPr>
              <a:t>”</a:t>
            </a:r>
          </a:p>
          <a:p>
            <a:pPr eaLnBrk="1" hangingPunct="1">
              <a:lnSpc>
                <a:spcPct val="90000"/>
              </a:lnSpc>
            </a:pPr>
            <a:endParaRPr lang="en-US" altLang="zh-CN" dirty="0"/>
          </a:p>
        </p:txBody>
      </p:sp>
      <p:sp>
        <p:nvSpPr>
          <p:cNvPr id="5" name="文本框 4">
            <a:extLst>
              <a:ext uri="{FF2B5EF4-FFF2-40B4-BE49-F238E27FC236}">
                <a16:creationId xmlns:a16="http://schemas.microsoft.com/office/drawing/2014/main" id="{46DED096-03BA-41D8-A5EC-D6DF3F33A4E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788659471"/>
      </p:ext>
    </p:extLst>
  </p:cSld>
  <p:clrMapOvr>
    <a:masterClrMapping/>
  </p:clrMapOvr>
  <p:transition/>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AEB4857-AC75-459B-B574-3943E6EBAE99}"/>
              </a:ext>
            </a:extLst>
          </p:cNvPr>
          <p:cNvSpPr>
            <a:spLocks noGrp="1"/>
          </p:cNvSpPr>
          <p:nvPr>
            <p:ph idx="1"/>
          </p:nvPr>
        </p:nvSpPr>
        <p:spPr>
          <a:xfrm>
            <a:off x="479376" y="1124744"/>
            <a:ext cx="10337655" cy="5648027"/>
          </a:xfrm>
        </p:spPr>
        <p:txBody>
          <a:bodyPr/>
          <a:lstStyle/>
          <a:p>
            <a:pPr>
              <a:lnSpc>
                <a:spcPct val="150000"/>
              </a:lnSpc>
            </a:pPr>
            <a:r>
              <a:rPr lang="zh-CN" altLang="en-US" sz="2800" dirty="0">
                <a:effectLst/>
                <a:latin typeface="华文中宋" panose="02010600040101010101" pitchFamily="2" charset="-122"/>
                <a:ea typeface="华文中宋" panose="02010600040101010101" pitchFamily="2" charset="-122"/>
              </a:rPr>
              <a:t>早期软件生产</a:t>
            </a:r>
            <a:endParaRPr lang="en-US" altLang="zh-CN" sz="2800" dirty="0">
              <a:effectLst/>
              <a:latin typeface="华文中宋" panose="02010600040101010101" pitchFamily="2" charset="-122"/>
              <a:ea typeface="华文中宋" panose="02010600040101010101" pitchFamily="2" charset="-122"/>
            </a:endParaRPr>
          </a:p>
          <a:p>
            <a:pPr lvl="1">
              <a:lnSpc>
                <a:spcPct val="150000"/>
              </a:lnSpc>
            </a:pPr>
            <a:r>
              <a:rPr lang="en-US" altLang="zh-CN" sz="2400" b="0" dirty="0"/>
              <a:t>1950 -1960 </a:t>
            </a:r>
            <a:r>
              <a:rPr lang="zh-CN" altLang="en-US" sz="2400" b="0" dirty="0"/>
              <a:t>年代，是程序设计阶段，基本是个体手工劳动的生产方式。这个时期，一个程序是为一个特定的目的而编制的，软件的通用性是很有限的，软件往往带有强烈的个人色彩。</a:t>
            </a:r>
            <a:endParaRPr lang="en-US" altLang="zh-CN" sz="2400" b="0" dirty="0"/>
          </a:p>
          <a:p>
            <a:pPr lvl="1">
              <a:lnSpc>
                <a:spcPct val="150000"/>
              </a:lnSpc>
            </a:pPr>
            <a:r>
              <a:rPr lang="en-US" altLang="zh-CN" sz="2400" b="0" dirty="0"/>
              <a:t>1960 -1970 </a:t>
            </a:r>
            <a:r>
              <a:rPr lang="zh-CN" altLang="en-US" sz="2400" b="0" dirty="0"/>
              <a:t>年代，是软件设计阶段，小组合作生产方式。在这一时期软件开始作为一种产品被广泛使用，出现了“软件作坊”。</a:t>
            </a:r>
            <a:endParaRPr lang="en-US" altLang="zh-CN" sz="2400" b="0" dirty="0"/>
          </a:p>
          <a:p>
            <a:endParaRPr lang="zh-CN" altLang="en-US" dirty="0"/>
          </a:p>
        </p:txBody>
      </p:sp>
      <p:sp>
        <p:nvSpPr>
          <p:cNvPr id="5" name="文本框 4">
            <a:extLst>
              <a:ext uri="{FF2B5EF4-FFF2-40B4-BE49-F238E27FC236}">
                <a16:creationId xmlns:a16="http://schemas.microsoft.com/office/drawing/2014/main" id="{F768D9FC-989F-495B-9ABA-42E86BB1E402}"/>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50380737"/>
      </p:ext>
    </p:extLst>
  </p:cSld>
  <p:clrMapOvr>
    <a:masterClrMapping/>
  </p:clrMapOvr>
  <p:transition/>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CD4AEBC2-A631-4A24-927A-784917417EF9}"/>
              </a:ext>
            </a:extLst>
          </p:cNvPr>
          <p:cNvSpPr>
            <a:spLocks noGrp="1"/>
          </p:cNvSpPr>
          <p:nvPr>
            <p:ph idx="1"/>
          </p:nvPr>
        </p:nvSpPr>
        <p:spPr>
          <a:xfrm>
            <a:off x="609509" y="1003200"/>
            <a:ext cx="10585176" cy="5648027"/>
          </a:xfrm>
        </p:spPr>
        <p:txBody>
          <a:bodyPr/>
          <a:lstStyle/>
          <a:p>
            <a:pPr>
              <a:lnSpc>
                <a:spcPct val="150000"/>
              </a:lnSpc>
            </a:pPr>
            <a:r>
              <a:rPr lang="zh-CN" altLang="en-US" sz="2800" dirty="0">
                <a:latin typeface="华文中宋" panose="02010600040101010101" pitchFamily="2" charset="-122"/>
                <a:ea typeface="华文中宋" panose="02010600040101010101" pitchFamily="2" charset="-122"/>
              </a:rPr>
              <a:t>早期软件生产</a:t>
            </a:r>
            <a:endParaRPr lang="en-US" altLang="zh-CN" sz="2800" dirty="0">
              <a:latin typeface="华文中宋" panose="02010600040101010101" pitchFamily="2" charset="-122"/>
              <a:ea typeface="华文中宋" panose="02010600040101010101" pitchFamily="2" charset="-122"/>
            </a:endParaRPr>
          </a:p>
          <a:p>
            <a:pPr lvl="1" eaLnBrk="1" hangingPunct="1">
              <a:lnSpc>
                <a:spcPct val="150000"/>
              </a:lnSpc>
            </a:pPr>
            <a:r>
              <a:rPr lang="zh-CN" altLang="en-US" sz="2800" dirty="0"/>
              <a:t>程序设计是少数聪明人干的事情</a:t>
            </a:r>
          </a:p>
          <a:p>
            <a:pPr lvl="2" eaLnBrk="1" hangingPunct="1">
              <a:lnSpc>
                <a:spcPct val="150000"/>
              </a:lnSpc>
            </a:pPr>
            <a:r>
              <a:rPr lang="zh-CN" altLang="en-US" dirty="0"/>
              <a:t>智力超群，生猛无比，神秘、怪癖</a:t>
            </a:r>
            <a:endParaRPr lang="en-US" altLang="zh-CN" dirty="0"/>
          </a:p>
          <a:p>
            <a:pPr lvl="1" eaLnBrk="1" hangingPunct="1">
              <a:lnSpc>
                <a:spcPct val="150000"/>
              </a:lnSpc>
            </a:pPr>
            <a:r>
              <a:rPr lang="zh-CN" altLang="en-US" sz="2800" dirty="0"/>
              <a:t>编程序如捏泥巴</a:t>
            </a:r>
          </a:p>
          <a:p>
            <a:pPr lvl="2" eaLnBrk="1" hangingPunct="1">
              <a:lnSpc>
                <a:spcPct val="150000"/>
              </a:lnSpc>
            </a:pPr>
            <a:r>
              <a:rPr lang="zh-CN" altLang="en-US" dirty="0"/>
              <a:t>艰难的脑力劳动以及无可靠质量控制的手工作坊；</a:t>
            </a:r>
            <a:endParaRPr lang="en-US" altLang="zh-CN" dirty="0"/>
          </a:p>
          <a:p>
            <a:pPr lvl="2" eaLnBrk="1" hangingPunct="1">
              <a:lnSpc>
                <a:spcPct val="150000"/>
              </a:lnSpc>
            </a:pPr>
            <a:r>
              <a:rPr lang="zh-CN" altLang="en-US" dirty="0"/>
              <a:t>软件＝</a:t>
            </a:r>
            <a:r>
              <a:rPr lang="en-US" altLang="zh-CN" dirty="0">
                <a:latin typeface="宋体" panose="02010600030101010101" pitchFamily="2" charset="-122"/>
              </a:rPr>
              <a:t>∑</a:t>
            </a:r>
            <a:r>
              <a:rPr lang="zh-CN" altLang="en-US" dirty="0">
                <a:latin typeface="宋体" panose="02010600030101010101" pitchFamily="2" charset="-122"/>
              </a:rPr>
              <a:t>程序；</a:t>
            </a:r>
          </a:p>
          <a:p>
            <a:pPr lvl="2" eaLnBrk="1" hangingPunct="1">
              <a:lnSpc>
                <a:spcPct val="150000"/>
              </a:lnSpc>
            </a:pPr>
            <a:r>
              <a:rPr lang="zh-CN" altLang="en-US" dirty="0"/>
              <a:t>美滋滋的感觉下</a:t>
            </a:r>
            <a:r>
              <a:rPr lang="zh-CN" altLang="en-US" dirty="0">
                <a:latin typeface="宋体" panose="02010600030101010101" pitchFamily="2" charset="-122"/>
              </a:rPr>
              <a:t>，</a:t>
            </a:r>
            <a:r>
              <a:rPr lang="zh-CN" altLang="en-US" b="1" dirty="0">
                <a:solidFill>
                  <a:srgbClr val="00B050"/>
                </a:solidFill>
              </a:rPr>
              <a:t>三大控制</a:t>
            </a:r>
            <a:r>
              <a:rPr lang="zh-CN" altLang="en-US" dirty="0"/>
              <a:t>的混乱。</a:t>
            </a:r>
            <a:endParaRPr lang="en-US" altLang="zh-CN" dirty="0"/>
          </a:p>
          <a:p>
            <a:pPr lvl="1" eaLnBrk="1" hangingPunct="1"/>
            <a:endParaRPr lang="en-US" altLang="zh-CN" dirty="0"/>
          </a:p>
          <a:p>
            <a:endParaRPr lang="zh-CN" altLang="en-US" dirty="0"/>
          </a:p>
        </p:txBody>
      </p:sp>
      <p:sp>
        <p:nvSpPr>
          <p:cNvPr id="5" name="文本框 4">
            <a:extLst>
              <a:ext uri="{FF2B5EF4-FFF2-40B4-BE49-F238E27FC236}">
                <a16:creationId xmlns:a16="http://schemas.microsoft.com/office/drawing/2014/main" id="{439A369F-AEAA-49D9-906C-B319648E963C}"/>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028557428"/>
      </p:ext>
    </p:extLst>
  </p:cSld>
  <p:clrMapOvr>
    <a:masterClrMapping/>
  </p:clrMapOvr>
  <p:transition/>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EC9D2A53-633E-4F13-A19F-E325D1A239F8}"/>
              </a:ext>
            </a:extLst>
          </p:cNvPr>
          <p:cNvSpPr>
            <a:spLocks noGrp="1"/>
          </p:cNvSpPr>
          <p:nvPr>
            <p:ph idx="1"/>
          </p:nvPr>
        </p:nvSpPr>
        <p:spPr>
          <a:xfrm>
            <a:off x="551384" y="1215426"/>
            <a:ext cx="10441035" cy="5256436"/>
          </a:xfrm>
        </p:spPr>
        <p:txBody>
          <a:bodyPr/>
          <a:lstStyle/>
          <a:p>
            <a:pPr eaLnBrk="1" hangingPunct="1">
              <a:lnSpc>
                <a:spcPct val="150000"/>
              </a:lnSpc>
            </a:pPr>
            <a:r>
              <a:rPr lang="zh-CN" altLang="en-US" sz="2800" dirty="0">
                <a:effectLst/>
                <a:latin typeface="华文楷体" panose="02010600040101010101" pitchFamily="2" charset="-122"/>
                <a:ea typeface="华文楷体" panose="02010600040101010101" pitchFamily="2" charset="-122"/>
              </a:rPr>
              <a:t>随着计算机应用领域的扩大，</a:t>
            </a:r>
            <a:r>
              <a:rPr lang="en-US" altLang="zh-CN" sz="2800" dirty="0">
                <a:effectLst/>
                <a:latin typeface="华文楷体" panose="02010600040101010101" pitchFamily="2" charset="-122"/>
                <a:ea typeface="华文楷体" panose="02010600040101010101" pitchFamily="2" charset="-122"/>
              </a:rPr>
              <a:t>99</a:t>
            </a:r>
            <a:r>
              <a:rPr lang="zh-CN" altLang="en-US" sz="2800" dirty="0">
                <a:effectLst/>
                <a:latin typeface="华文楷体" panose="02010600040101010101" pitchFamily="2" charset="-122"/>
                <a:ea typeface="华文楷体" panose="02010600040101010101" pitchFamily="2" charset="-122"/>
              </a:rPr>
              <a:t>％的软件应用需求已不再是定义良好的数值计算问题，而是</a:t>
            </a:r>
            <a:r>
              <a:rPr lang="zh-CN" altLang="en-US" sz="2800" dirty="0">
                <a:solidFill>
                  <a:srgbClr val="C00000"/>
                </a:solidFill>
                <a:effectLst/>
                <a:latin typeface="华文楷体" panose="02010600040101010101" pitchFamily="2" charset="-122"/>
                <a:ea typeface="华文楷体" panose="02010600040101010101" pitchFamily="2" charset="-122"/>
              </a:rPr>
              <a:t>难以精确描述且富于变化的非数值型应用问题</a:t>
            </a:r>
            <a:r>
              <a:rPr lang="zh-CN" altLang="en-US" sz="2800" dirty="0">
                <a:effectLst/>
                <a:latin typeface="华文楷体" panose="02010600040101010101" pitchFamily="2" charset="-122"/>
                <a:ea typeface="华文楷体" panose="02010600040101010101" pitchFamily="2" charset="-122"/>
              </a:rPr>
              <a:t>。因此，当人们的应用需求变化发展的时候，往往要求通过改变软件来使计算机系统满足新的需求，维护用户业务的延续性。</a:t>
            </a:r>
            <a:endParaRPr lang="en-US" altLang="zh-CN" sz="2800" dirty="0">
              <a:effectLst/>
              <a:latin typeface="华文楷体" panose="02010600040101010101" pitchFamily="2" charset="-122"/>
              <a:ea typeface="华文楷体" panose="02010600040101010101" pitchFamily="2" charset="-122"/>
            </a:endParaRPr>
          </a:p>
          <a:p>
            <a:pPr eaLnBrk="1" hangingPunct="1">
              <a:lnSpc>
                <a:spcPct val="150000"/>
              </a:lnSpc>
            </a:pPr>
            <a:r>
              <a:rPr lang="zh-CN" altLang="en-US" sz="2800" dirty="0">
                <a:solidFill>
                  <a:srgbClr val="C00000"/>
                </a:solidFill>
                <a:latin typeface="华文楷体" panose="02010600040101010101" pitchFamily="2" charset="-122"/>
                <a:ea typeface="华文楷体" panose="02010600040101010101" pitchFamily="2" charset="-122"/>
              </a:rPr>
              <a:t>软件危机的出现</a:t>
            </a:r>
            <a:r>
              <a:rPr lang="en-US" altLang="zh-CN" sz="2800" dirty="0">
                <a:solidFill>
                  <a:srgbClr val="C00000"/>
                </a:solidFill>
                <a:latin typeface="华文楷体" panose="02010600040101010101" pitchFamily="2" charset="-122"/>
                <a:ea typeface="华文楷体" panose="02010600040101010101" pitchFamily="2" charset="-122"/>
              </a:rPr>
              <a:t> !</a:t>
            </a:r>
          </a:p>
          <a:p>
            <a:pPr eaLnBrk="1" hangingPunct="1"/>
            <a:endParaRPr lang="zh-CN" altLang="en-US" dirty="0"/>
          </a:p>
          <a:p>
            <a:pPr lvl="1" eaLnBrk="1" hangingPunct="1"/>
            <a:endParaRPr lang="en-US" altLang="zh-CN" sz="2400" dirty="0"/>
          </a:p>
          <a:p>
            <a:endParaRPr lang="zh-CN" altLang="en-US" dirty="0"/>
          </a:p>
        </p:txBody>
      </p:sp>
      <p:sp>
        <p:nvSpPr>
          <p:cNvPr id="5" name="文本框 4">
            <a:extLst>
              <a:ext uri="{FF2B5EF4-FFF2-40B4-BE49-F238E27FC236}">
                <a16:creationId xmlns:a16="http://schemas.microsoft.com/office/drawing/2014/main" id="{FB93B626-4490-4A68-9590-083F8D71E6C0}"/>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414723936"/>
      </p:ext>
    </p:extLst>
  </p:cSld>
  <p:clrMapOvr>
    <a:masterClrMapping/>
  </p:clrMapOvr>
  <p:transition/>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40ED4012-F7E7-470E-9883-49D9D60CD158}"/>
              </a:ext>
            </a:extLst>
          </p:cNvPr>
          <p:cNvSpPr>
            <a:spLocks noGrp="1"/>
          </p:cNvSpPr>
          <p:nvPr>
            <p:ph idx="1"/>
          </p:nvPr>
        </p:nvSpPr>
        <p:spPr>
          <a:xfrm>
            <a:off x="551384" y="1124744"/>
            <a:ext cx="11161240" cy="5001420"/>
          </a:xfrm>
        </p:spPr>
        <p:txBody>
          <a:bodyPr/>
          <a:lstStyle/>
          <a:p>
            <a:pPr>
              <a:lnSpc>
                <a:spcPct val="150000"/>
              </a:lnSpc>
            </a:pPr>
            <a:r>
              <a:rPr lang="zh-CN" altLang="en-US" sz="2800" dirty="0">
                <a:effectLst/>
                <a:latin typeface="Times New Roman" panose="02020603050405020304" pitchFamily="18" charset="0"/>
                <a:ea typeface="华文中宋" panose="02010600040101010101" pitchFamily="2" charset="-122"/>
              </a:rPr>
              <a:t>软件危机（</a:t>
            </a:r>
            <a:r>
              <a:rPr lang="en-US" altLang="zh-CN" sz="2800" dirty="0">
                <a:effectLst/>
                <a:latin typeface="Times New Roman" panose="02020603050405020304" pitchFamily="18" charset="0"/>
                <a:ea typeface="华文中宋" panose="02010600040101010101" pitchFamily="2" charset="-122"/>
              </a:rPr>
              <a:t>Software Crisis</a:t>
            </a:r>
            <a:r>
              <a:rPr lang="zh-CN" altLang="en-US" sz="2800" dirty="0">
                <a:effectLst/>
                <a:latin typeface="Times New Roman" panose="02020603050405020304" pitchFamily="18" charset="0"/>
                <a:ea typeface="华文中宋" panose="02010600040101010101" pitchFamily="2" charset="-122"/>
              </a:rPr>
              <a:t>）</a:t>
            </a:r>
            <a:endParaRPr lang="en-US" altLang="zh-CN" sz="2800" dirty="0">
              <a:effectLst/>
              <a:latin typeface="Times New Roman" panose="02020603050405020304" pitchFamily="18" charset="0"/>
              <a:ea typeface="华文中宋" panose="02010600040101010101" pitchFamily="2" charset="-122"/>
            </a:endParaRPr>
          </a:p>
          <a:p>
            <a:pPr lvl="1">
              <a:lnSpc>
                <a:spcPct val="150000"/>
              </a:lnSpc>
            </a:pPr>
            <a:r>
              <a:rPr lang="zh-CN" altLang="zh-CN" sz="2400" dirty="0"/>
              <a:t>软件危机指的是在计算机软件的</a:t>
            </a:r>
            <a:r>
              <a:rPr lang="zh-CN" altLang="zh-CN" sz="2400" dirty="0">
                <a:solidFill>
                  <a:srgbClr val="C00000"/>
                </a:solidFill>
                <a:effectLst>
                  <a:outerShdw blurRad="38100" dist="38100" dir="2700000" algn="tl">
                    <a:srgbClr val="000000">
                      <a:alpha val="43137"/>
                    </a:srgbClr>
                  </a:outerShdw>
                </a:effectLst>
              </a:rPr>
              <a:t>开发和维护</a:t>
            </a:r>
            <a:r>
              <a:rPr lang="zh-CN" altLang="zh-CN" sz="2400" dirty="0"/>
              <a:t>过程中所遇到的一系列严重问题。概括来说，软件危机包含两方面问题：</a:t>
            </a:r>
            <a:endParaRPr lang="en-US" altLang="zh-CN" sz="2400" dirty="0"/>
          </a:p>
          <a:p>
            <a:pPr marL="536548" lvl="2" indent="0">
              <a:lnSpc>
                <a:spcPct val="150000"/>
              </a:lnSpc>
              <a:buNone/>
            </a:pPr>
            <a:r>
              <a:rPr lang="zh-CN" altLang="zh-CN" sz="2400" dirty="0"/>
              <a:t>①如何开发软件，以满足不断增长，日趋复杂的需求；</a:t>
            </a:r>
            <a:endParaRPr lang="en-US" altLang="zh-CN" sz="2400" dirty="0"/>
          </a:p>
          <a:p>
            <a:pPr marL="536548" lvl="2" indent="0">
              <a:lnSpc>
                <a:spcPct val="150000"/>
              </a:lnSpc>
              <a:buNone/>
            </a:pPr>
            <a:r>
              <a:rPr lang="zh-CN" altLang="zh-CN" sz="2400" dirty="0"/>
              <a:t>②如何维护数量不断膨胀的软件产品。落后的软件生产方式无法满足迅速增长的计算机软件需求，从而导致软件开发与维护过程中出现一系列严重问题</a:t>
            </a:r>
            <a:r>
              <a:rPr lang="zh-CN" altLang="en-US" sz="2400" dirty="0"/>
              <a:t>。</a:t>
            </a:r>
          </a:p>
        </p:txBody>
      </p:sp>
      <p:sp>
        <p:nvSpPr>
          <p:cNvPr id="5" name="文本框 4">
            <a:extLst>
              <a:ext uri="{FF2B5EF4-FFF2-40B4-BE49-F238E27FC236}">
                <a16:creationId xmlns:a16="http://schemas.microsoft.com/office/drawing/2014/main" id="{CCFE37C7-CAAA-4A60-AF44-32BFF62A5E35}"/>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44522043"/>
      </p:ext>
    </p:extLst>
  </p:cSld>
  <p:clrMapOvr>
    <a:masterClrMapping/>
  </p:clrMapOvr>
  <p:transition/>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对象 1">
            <a:extLst>
              <a:ext uri="{FF2B5EF4-FFF2-40B4-BE49-F238E27FC236}">
                <a16:creationId xmlns:a16="http://schemas.microsoft.com/office/drawing/2014/main" id="{519020D7-8B1B-4EA3-8660-1AADF92F1236}"/>
              </a:ext>
            </a:extLst>
          </p:cNvPr>
          <p:cNvGraphicFramePr>
            <a:graphicFrameLocks noChangeAspect="1"/>
          </p:cNvGraphicFramePr>
          <p:nvPr>
            <p:extLst>
              <p:ext uri="{D42A27DB-BD31-4B8C-83A1-F6EECF244321}">
                <p14:modId xmlns:p14="http://schemas.microsoft.com/office/powerpoint/2010/main" val="3309378693"/>
              </p:ext>
            </p:extLst>
          </p:nvPr>
        </p:nvGraphicFramePr>
        <p:xfrm>
          <a:off x="9408368" y="1036706"/>
          <a:ext cx="2783632" cy="5821293"/>
        </p:xfrm>
        <a:graphic>
          <a:graphicData uri="http://schemas.openxmlformats.org/presentationml/2006/ole">
            <mc:AlternateContent xmlns:mc="http://schemas.openxmlformats.org/markup-compatibility/2006">
              <mc:Choice xmlns:v="urn:schemas-microsoft-com:vml" Requires="v">
                <p:oleObj spid="_x0000_s28151" name="PDF" r:id="rId4" imgW="0" imgH="360" progId="FoxitPhantomPDF.Document">
                  <p:embed/>
                </p:oleObj>
              </mc:Choice>
              <mc:Fallback>
                <p:oleObj name="PDF" r:id="rId4" imgW="0" imgH="360" progId="FoxitPhantomPDF.Document">
                  <p:embed/>
                  <p:pic>
                    <p:nvPicPr>
                      <p:cNvPr id="0" name=""/>
                      <p:cNvPicPr/>
                      <p:nvPr/>
                    </p:nvPicPr>
                    <p:blipFill>
                      <a:blip r:embed="rId5"/>
                      <a:stretch>
                        <a:fillRect/>
                      </a:stretch>
                    </p:blipFill>
                    <p:spPr>
                      <a:xfrm>
                        <a:off x="9408368" y="1036706"/>
                        <a:ext cx="2783632" cy="5821293"/>
                      </a:xfrm>
                      <a:prstGeom prst="rect">
                        <a:avLst/>
                      </a:prstGeom>
                    </p:spPr>
                  </p:pic>
                </p:oleObj>
              </mc:Fallback>
            </mc:AlternateContent>
          </a:graphicData>
        </a:graphic>
      </p:graphicFrame>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93D8615A-29BF-4DD2-AFE5-DE8D3C0B24D0}"/>
              </a:ext>
            </a:extLst>
          </p:cNvPr>
          <p:cNvSpPr>
            <a:spLocks noGrp="1"/>
          </p:cNvSpPr>
          <p:nvPr>
            <p:ph idx="1"/>
          </p:nvPr>
        </p:nvSpPr>
        <p:spPr>
          <a:xfrm>
            <a:off x="407368" y="1124744"/>
            <a:ext cx="9001000" cy="5459861"/>
          </a:xfrm>
        </p:spPr>
        <p:txBody>
          <a:bodyPr/>
          <a:lstStyle/>
          <a:p>
            <a:r>
              <a:rPr lang="zh-CN" altLang="en-US" sz="2800" dirty="0">
                <a:effectLst/>
                <a:latin typeface="华文中宋" panose="02010600040101010101" pitchFamily="2" charset="-122"/>
                <a:ea typeface="华文中宋" panose="02010600040101010101" pitchFamily="2" charset="-122"/>
              </a:rPr>
              <a:t>经典案例</a:t>
            </a:r>
            <a:endParaRPr lang="en-US" altLang="zh-CN" sz="2800" dirty="0">
              <a:effectLst/>
              <a:latin typeface="华文中宋" panose="02010600040101010101" pitchFamily="2" charset="-122"/>
              <a:ea typeface="华文中宋" panose="02010600040101010101" pitchFamily="2" charset="-122"/>
            </a:endParaRPr>
          </a:p>
          <a:p>
            <a:pPr lvl="1">
              <a:lnSpc>
                <a:spcPct val="150000"/>
              </a:lnSpc>
            </a:pPr>
            <a:r>
              <a:rPr lang="zh-CN" altLang="zh-CN" sz="2400" b="0" dirty="0">
                <a:latin typeface="华文楷体" panose="02010600040101010101" pitchFamily="2" charset="-122"/>
                <a:ea typeface="华文楷体" panose="02010600040101010101" pitchFamily="2" charset="-122"/>
              </a:rPr>
              <a:t>美国</a:t>
            </a:r>
            <a:r>
              <a:rPr lang="en-US" altLang="zh-CN" sz="2400" b="0" dirty="0">
                <a:latin typeface="华文楷体" panose="02010600040101010101" pitchFamily="2" charset="-122"/>
                <a:ea typeface="华文楷体" panose="02010600040101010101" pitchFamily="2" charset="-122"/>
              </a:rPr>
              <a:t>IBM</a:t>
            </a:r>
            <a:r>
              <a:rPr lang="zh-CN" altLang="zh-CN" sz="2400" b="0" dirty="0">
                <a:latin typeface="华文楷体" panose="02010600040101010101" pitchFamily="2" charset="-122"/>
                <a:ea typeface="华文楷体" panose="02010600040101010101" pitchFamily="2" charset="-122"/>
              </a:rPr>
              <a:t>公司于</a:t>
            </a:r>
            <a:r>
              <a:rPr lang="en-US" altLang="zh-CN" sz="2400" b="0" dirty="0">
                <a:latin typeface="华文楷体" panose="02010600040101010101" pitchFamily="2" charset="-122"/>
                <a:ea typeface="华文楷体" panose="02010600040101010101" pitchFamily="2" charset="-122"/>
              </a:rPr>
              <a:t>1963</a:t>
            </a:r>
            <a:r>
              <a:rPr lang="zh-CN" altLang="zh-CN" sz="2400" b="0" dirty="0">
                <a:latin typeface="华文楷体" panose="02010600040101010101" pitchFamily="2" charset="-122"/>
                <a:ea typeface="华文楷体" panose="02010600040101010101" pitchFamily="2" charset="-122"/>
              </a:rPr>
              <a:t>年～</a:t>
            </a:r>
            <a:r>
              <a:rPr lang="en-US" altLang="zh-CN" sz="2400" b="0" dirty="0">
                <a:latin typeface="华文楷体" panose="02010600040101010101" pitchFamily="2" charset="-122"/>
                <a:ea typeface="华文楷体" panose="02010600040101010101" pitchFamily="2" charset="-122"/>
              </a:rPr>
              <a:t>1966</a:t>
            </a:r>
            <a:r>
              <a:rPr lang="zh-CN" altLang="zh-CN" sz="2400" b="0" dirty="0">
                <a:latin typeface="华文楷体" panose="02010600040101010101" pitchFamily="2" charset="-122"/>
                <a:ea typeface="华文楷体" panose="02010600040101010101" pitchFamily="2" charset="-122"/>
              </a:rPr>
              <a:t>年开发的</a:t>
            </a:r>
            <a:r>
              <a:rPr lang="en-US" altLang="zh-CN" sz="2400" b="0" dirty="0">
                <a:latin typeface="华文楷体" panose="02010600040101010101" pitchFamily="2" charset="-122"/>
                <a:ea typeface="华文楷体" panose="02010600040101010101" pitchFamily="2" charset="-122"/>
              </a:rPr>
              <a:t>IBM360</a:t>
            </a:r>
            <a:r>
              <a:rPr lang="zh-CN" altLang="zh-CN" sz="2400" b="0" dirty="0">
                <a:latin typeface="华文楷体" panose="02010600040101010101" pitchFamily="2" charset="-122"/>
                <a:ea typeface="华文楷体" panose="02010600040101010101" pitchFamily="2" charset="-122"/>
              </a:rPr>
              <a:t>系列机的操作系统</a:t>
            </a:r>
            <a:r>
              <a:rPr lang="zh-CN" altLang="en-US" sz="2400" b="0" dirty="0">
                <a:latin typeface="华文楷体" panose="02010600040101010101" pitchFamily="2" charset="-122"/>
                <a:ea typeface="华文楷体" panose="02010600040101010101" pitchFamily="2" charset="-122"/>
              </a:rPr>
              <a:t>（</a:t>
            </a:r>
            <a:r>
              <a:rPr lang="en-US" altLang="zh-CN" sz="2400" b="0" dirty="0">
                <a:latin typeface="华文楷体" panose="02010600040101010101" pitchFamily="2" charset="-122"/>
                <a:ea typeface="华文楷体" panose="02010600040101010101" pitchFamily="2" charset="-122"/>
              </a:rPr>
              <a:t>5000</a:t>
            </a:r>
            <a:r>
              <a:rPr lang="zh-CN" altLang="en-US" sz="2400" b="0" dirty="0">
                <a:latin typeface="华文楷体" panose="02010600040101010101" pitchFamily="2" charset="-122"/>
                <a:ea typeface="华文楷体" panose="02010600040101010101" pitchFamily="2" charset="-122"/>
              </a:rPr>
              <a:t>人年，</a:t>
            </a:r>
            <a:r>
              <a:rPr lang="en-US" altLang="zh-CN" sz="2400" b="0" dirty="0">
                <a:latin typeface="华文楷体" panose="02010600040101010101" pitchFamily="2" charset="-122"/>
                <a:ea typeface="华文楷体" panose="02010600040101010101" pitchFamily="2" charset="-122"/>
              </a:rPr>
              <a:t>50</a:t>
            </a:r>
            <a:r>
              <a:rPr lang="zh-CN" altLang="en-US" sz="2400" b="0" dirty="0">
                <a:latin typeface="华文楷体" panose="02010600040101010101" pitchFamily="2" charset="-122"/>
                <a:ea typeface="华文楷体" panose="02010600040101010101" pitchFamily="2" charset="-122"/>
              </a:rPr>
              <a:t>亿美元），</a:t>
            </a:r>
            <a:r>
              <a:rPr lang="en-US" altLang="zh-CN" sz="2400" b="0" dirty="0">
                <a:latin typeface="华文楷体" panose="02010600040101010101" pitchFamily="2" charset="-122"/>
                <a:ea typeface="华文楷体" panose="02010600040101010101" pitchFamily="2" charset="-122"/>
              </a:rPr>
              <a:t> Brooks</a:t>
            </a:r>
            <a:r>
              <a:rPr lang="zh-CN" altLang="en-US" sz="2400" b="0" dirty="0">
                <a:latin typeface="华文楷体" panose="02010600040101010101" pitchFamily="2" charset="-122"/>
                <a:ea typeface="华文楷体" panose="02010600040101010101" pitchFamily="2" charset="-122"/>
              </a:rPr>
              <a:t>后来根据这次开发任务的经验，写了一本</a:t>
            </a:r>
            <a:r>
              <a:rPr lang="en-US" altLang="zh-CN" sz="2400" dirty="0">
                <a:solidFill>
                  <a:srgbClr val="00B050"/>
                </a:solidFill>
                <a:latin typeface="华文楷体" panose="02010600040101010101" pitchFamily="2" charset="-122"/>
                <a:ea typeface="华文楷体" panose="02010600040101010101" pitchFamily="2" charset="-122"/>
                <a:hlinkClick r:id="rId6" action="ppaction://hlinkfile">
                  <a:extLst>
                    <a:ext uri="{A12FA001-AC4F-418D-AE19-62706E023703}">
                      <ahyp:hlinkClr xmlns:ahyp="http://schemas.microsoft.com/office/drawing/2018/hyperlinkcolor" val="tx"/>
                    </a:ext>
                  </a:extLst>
                </a:hlinkClick>
              </a:rPr>
              <a:t>《</a:t>
            </a:r>
            <a:r>
              <a:rPr lang="zh-CN" altLang="en-US" sz="2400" dirty="0">
                <a:solidFill>
                  <a:srgbClr val="00B050"/>
                </a:solidFill>
                <a:latin typeface="华文楷体" panose="02010600040101010101" pitchFamily="2" charset="-122"/>
                <a:ea typeface="华文楷体" panose="02010600040101010101" pitchFamily="2" charset="-122"/>
                <a:hlinkClick r:id="rId6" action="ppaction://hlinkfile">
                  <a:extLst>
                    <a:ext uri="{A12FA001-AC4F-418D-AE19-62706E023703}">
                      <ahyp:hlinkClr xmlns:ahyp="http://schemas.microsoft.com/office/drawing/2018/hyperlinkcolor" val="tx"/>
                    </a:ext>
                  </a:extLst>
                </a:hlinkClick>
              </a:rPr>
              <a:t>人月神话</a:t>
            </a:r>
            <a:r>
              <a:rPr lang="en-US" altLang="zh-CN" sz="2400" dirty="0">
                <a:solidFill>
                  <a:srgbClr val="00B050"/>
                </a:solidFill>
                <a:latin typeface="华文楷体" panose="02010600040101010101" pitchFamily="2" charset="-122"/>
                <a:ea typeface="华文楷体" panose="02010600040101010101" pitchFamily="2" charset="-122"/>
                <a:hlinkClick r:id="rId6" action="ppaction://hlinkfile">
                  <a:extLst>
                    <a:ext uri="{A12FA001-AC4F-418D-AE19-62706E023703}">
                      <ahyp:hlinkClr xmlns:ahyp="http://schemas.microsoft.com/office/drawing/2018/hyperlinkcolor" val="tx"/>
                    </a:ext>
                  </a:extLst>
                </a:hlinkClick>
              </a:rPr>
              <a:t>》</a:t>
            </a:r>
            <a:r>
              <a:rPr lang="zh-CN" altLang="en-US" sz="2400" b="0" dirty="0">
                <a:latin typeface="+mn-lt"/>
                <a:ea typeface="华文楷体" panose="02010600040101010101" pitchFamily="2" charset="-122"/>
              </a:rPr>
              <a:t>（</a:t>
            </a:r>
            <a:r>
              <a:rPr lang="en-US" altLang="zh-CN" sz="2400" b="0" dirty="0">
                <a:latin typeface="+mn-lt"/>
                <a:ea typeface="华文楷体" panose="02010600040101010101" pitchFamily="2" charset="-122"/>
              </a:rPr>
              <a:t>The Mythical Man-Month</a:t>
            </a:r>
            <a:r>
              <a:rPr lang="zh-CN" altLang="en-US" sz="2400" b="0" dirty="0">
                <a:latin typeface="+mn-lt"/>
                <a:ea typeface="华文楷体" panose="02010600040101010101" pitchFamily="2" charset="-122"/>
              </a:rPr>
              <a:t>）</a:t>
            </a:r>
            <a:r>
              <a:rPr lang="zh-CN" altLang="en-US" sz="2400" b="0" dirty="0">
                <a:latin typeface="华文楷体" panose="02010600040101010101" pitchFamily="2" charset="-122"/>
                <a:ea typeface="华文楷体" panose="02010600040101010101" pitchFamily="2" charset="-122"/>
              </a:rPr>
              <a:t>。</a:t>
            </a:r>
            <a:endParaRPr lang="en-US" altLang="zh-CN" sz="2400" b="0" dirty="0">
              <a:latin typeface="华文楷体" panose="02010600040101010101" pitchFamily="2" charset="-122"/>
              <a:ea typeface="华文楷体" panose="02010600040101010101" pitchFamily="2" charset="-122"/>
            </a:endParaRPr>
          </a:p>
          <a:p>
            <a:pPr lvl="1">
              <a:lnSpc>
                <a:spcPct val="150000"/>
              </a:lnSpc>
            </a:pPr>
            <a:r>
              <a:rPr lang="en-US" altLang="zh-CN" sz="2400" b="0" dirty="0">
                <a:latin typeface="华文楷体" panose="02010600040101010101" pitchFamily="2" charset="-122"/>
                <a:ea typeface="华文楷体" panose="02010600040101010101" pitchFamily="2" charset="-122"/>
              </a:rPr>
              <a:t>Brooks</a:t>
            </a:r>
            <a:r>
              <a:rPr lang="zh-CN" altLang="zh-CN" sz="2400" b="0" dirty="0">
                <a:latin typeface="华文楷体" panose="02010600040101010101" pitchFamily="2" charset="-122"/>
                <a:ea typeface="华文楷体" panose="02010600040101010101" pitchFamily="2" charset="-122"/>
              </a:rPr>
              <a:t>在总结该项目时无比沉痛地说：“……正像一只逃亡的野兽落到泥潭中作垂死挣扎，越是挣扎，陷得越深，最后无法逃脱灭顶的灾难，……程序设计工作正像这样一个泥潭……一批批程序员被迫在泥潭中拼命挣扎，……，谁也没有料到问题竟会陷入这样的困境……。”</a:t>
            </a:r>
            <a:endParaRPr lang="zh-CN" altLang="en-US" sz="2400" b="0" dirty="0">
              <a:latin typeface="华文楷体" panose="02010600040101010101" pitchFamily="2" charset="-122"/>
              <a:ea typeface="华文楷体" panose="02010600040101010101" pitchFamily="2" charset="-122"/>
            </a:endParaRPr>
          </a:p>
        </p:txBody>
      </p:sp>
      <p:sp>
        <p:nvSpPr>
          <p:cNvPr id="5" name="文本框 4">
            <a:extLst>
              <a:ext uri="{FF2B5EF4-FFF2-40B4-BE49-F238E27FC236}">
                <a16:creationId xmlns:a16="http://schemas.microsoft.com/office/drawing/2014/main" id="{027FEE85-6635-4A9A-9308-ED6E96D43964}"/>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3670749396"/>
      </p:ext>
    </p:extLst>
  </p:cSld>
  <p:clrMapOvr>
    <a:masterClrMapping/>
  </p:clrMapOvr>
  <p:transition/>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3">
            <a:extLst>
              <a:ext uri="{FF2B5EF4-FFF2-40B4-BE49-F238E27FC236}">
                <a16:creationId xmlns:a16="http://schemas.microsoft.com/office/drawing/2014/main" id="{9F2EDAFF-83D5-4BFB-936F-ADB93A9B25E5}"/>
              </a:ext>
            </a:extLst>
          </p:cNvPr>
          <p:cNvSpPr txBox="1">
            <a:spLocks/>
          </p:cNvSpPr>
          <p:nvPr/>
        </p:nvSpPr>
        <p:spPr>
          <a:xfrm>
            <a:off x="623392" y="1033339"/>
            <a:ext cx="10801200" cy="5340922"/>
          </a:xfrm>
          <a:prstGeom prst="rect">
            <a:avLst/>
          </a:prstGeom>
        </p:spPr>
        <p:txBody>
          <a:bodyPr lIns="91436" tIns="45718" rIns="91436" bIns="45718"/>
          <a:lstStyle>
            <a:lvl1pPr marL="0" indent="0" algn="ctr" rtl="0" eaLnBrk="0" fontAlgn="base" hangingPunct="0">
              <a:lnSpc>
                <a:spcPts val="2700"/>
              </a:lnSpc>
              <a:spcBef>
                <a:spcPct val="0"/>
              </a:spcBef>
              <a:spcAft>
                <a:spcPts val="1400"/>
              </a:spcAft>
              <a:buClr>
                <a:srgbClr val="993333"/>
              </a:buClr>
              <a:buNone/>
              <a:defRPr sz="1500" i="0">
                <a:solidFill>
                  <a:srgbClr val="004D8D"/>
                </a:solidFill>
                <a:latin typeface="华文楷体" panose="02010600040101010101" pitchFamily="2" charset="-122"/>
                <a:ea typeface="华文楷体" panose="02010600040101010101" pitchFamily="2" charset="-122"/>
                <a:cs typeface="Geneva" charset="0"/>
              </a:defRPr>
            </a:lvl1pPr>
            <a:lvl2pPr marL="742913" indent="-285737" algn="l" rtl="0" eaLnBrk="0" fontAlgn="base" hangingPunct="0">
              <a:lnSpc>
                <a:spcPts val="2800"/>
              </a:lnSpc>
              <a:spcBef>
                <a:spcPct val="0"/>
              </a:spcBef>
              <a:spcAft>
                <a:spcPts val="1400"/>
              </a:spcAft>
              <a:buChar char="–"/>
              <a:defRPr sz="2300">
                <a:solidFill>
                  <a:schemeClr val="tx1"/>
                </a:solidFill>
                <a:latin typeface="+mn-lt"/>
                <a:ea typeface="+mn-ea"/>
              </a:defRPr>
            </a:lvl2pPr>
            <a:lvl3pPr marL="1142942" indent="-228589" algn="l" rtl="0" eaLnBrk="0" fontAlgn="base" hangingPunct="0">
              <a:spcBef>
                <a:spcPct val="20000"/>
              </a:spcBef>
              <a:spcAft>
                <a:spcPct val="0"/>
              </a:spcAft>
              <a:buClr>
                <a:srgbClr val="993333"/>
              </a:buClr>
              <a:buChar char="•"/>
              <a:defRPr sz="2300">
                <a:solidFill>
                  <a:schemeClr val="tx1"/>
                </a:solidFill>
                <a:latin typeface="+mn-lt"/>
                <a:ea typeface="+mn-ea"/>
              </a:defRPr>
            </a:lvl3pPr>
            <a:lvl4pPr marL="1600120" indent="-228589" algn="l" rtl="0" eaLnBrk="0" fontAlgn="base" hangingPunct="0">
              <a:spcBef>
                <a:spcPct val="20000"/>
              </a:spcBef>
              <a:spcAft>
                <a:spcPct val="0"/>
              </a:spcAft>
              <a:defRPr sz="2000">
                <a:solidFill>
                  <a:schemeClr val="tx1"/>
                </a:solidFill>
                <a:latin typeface="Times" charset="0"/>
                <a:ea typeface="+mn-ea"/>
              </a:defRPr>
            </a:lvl4pPr>
            <a:lvl5pPr marL="2057298" indent="-228589" algn="l" rtl="0" eaLnBrk="0" fontAlgn="base" hangingPunct="0">
              <a:spcBef>
                <a:spcPct val="20000"/>
              </a:spcBef>
              <a:spcAft>
                <a:spcPct val="0"/>
              </a:spcAft>
              <a:buChar char="»"/>
              <a:defRPr sz="2000">
                <a:solidFill>
                  <a:schemeClr val="tx1"/>
                </a:solidFill>
                <a:latin typeface="Times" charset="0"/>
                <a:ea typeface="+mn-ea"/>
              </a:defRPr>
            </a:lvl5pPr>
            <a:lvl6pPr marL="2514474" indent="-228589" algn="l" rtl="0" eaLnBrk="0" fontAlgn="base" hangingPunct="0">
              <a:spcBef>
                <a:spcPct val="20000"/>
              </a:spcBef>
              <a:spcAft>
                <a:spcPct val="0"/>
              </a:spcAft>
              <a:buChar char="»"/>
              <a:defRPr sz="2000">
                <a:solidFill>
                  <a:schemeClr val="tx1"/>
                </a:solidFill>
                <a:latin typeface="Times" charset="0"/>
                <a:ea typeface="+mn-ea"/>
              </a:defRPr>
            </a:lvl6pPr>
            <a:lvl7pPr marL="2971652" indent="-228589" algn="l" rtl="0" eaLnBrk="0" fontAlgn="base" hangingPunct="0">
              <a:spcBef>
                <a:spcPct val="20000"/>
              </a:spcBef>
              <a:spcAft>
                <a:spcPct val="0"/>
              </a:spcAft>
              <a:buChar char="»"/>
              <a:defRPr sz="2000">
                <a:solidFill>
                  <a:schemeClr val="tx1"/>
                </a:solidFill>
                <a:latin typeface="Times" charset="0"/>
                <a:ea typeface="+mn-ea"/>
              </a:defRPr>
            </a:lvl7pPr>
            <a:lvl8pPr marL="3428829" indent="-228589" algn="l" rtl="0" eaLnBrk="0" fontAlgn="base" hangingPunct="0">
              <a:spcBef>
                <a:spcPct val="20000"/>
              </a:spcBef>
              <a:spcAft>
                <a:spcPct val="0"/>
              </a:spcAft>
              <a:buChar char="»"/>
              <a:defRPr sz="2000">
                <a:solidFill>
                  <a:schemeClr val="tx1"/>
                </a:solidFill>
                <a:latin typeface="Times" charset="0"/>
                <a:ea typeface="+mn-ea"/>
              </a:defRPr>
            </a:lvl8pPr>
            <a:lvl9pPr marL="3886006" indent="-228589" algn="l" rtl="0" eaLnBrk="0" fontAlgn="base" hangingPunct="0">
              <a:spcBef>
                <a:spcPct val="20000"/>
              </a:spcBef>
              <a:spcAft>
                <a:spcPct val="0"/>
              </a:spcAft>
              <a:buChar char="»"/>
              <a:defRPr sz="2000">
                <a:solidFill>
                  <a:schemeClr val="tx1"/>
                </a:solidFill>
                <a:latin typeface="Times" charset="0"/>
                <a:ea typeface="+mn-ea"/>
              </a:defRPr>
            </a:lvl9pPr>
          </a:lstStyle>
          <a:p>
            <a:pPr algn="l"/>
            <a:endParaRPr lang="en-US" altLang="zh-CN" sz="3200" b="1" kern="0" dirty="0">
              <a:solidFill>
                <a:schemeClr val="tx1"/>
              </a:solidFill>
              <a:latin typeface="华文中宋" panose="02010600040101010101" pitchFamily="2" charset="-122"/>
              <a:ea typeface="华文中宋" panose="02010600040101010101" pitchFamily="2" charset="-122"/>
            </a:endParaRPr>
          </a:p>
          <a:p>
            <a:endParaRPr lang="en-US" altLang="zh-CN" sz="1600" b="1" kern="0" dirty="0">
              <a:solidFill>
                <a:schemeClr val="tx1"/>
              </a:solidFill>
              <a:latin typeface="华文中宋" panose="02010600040101010101" pitchFamily="2" charset="-122"/>
              <a:ea typeface="华文中宋" panose="02010600040101010101" pitchFamily="2" charset="-122"/>
            </a:endParaRPr>
          </a:p>
          <a:p>
            <a:pPr marL="1200113" lvl="1" indent="-457200">
              <a:buFont typeface="Arial" panose="020B0604020202020204" pitchFamily="34" charset="0"/>
              <a:buChar char="•"/>
            </a:pPr>
            <a:endParaRPr lang="en-US" altLang="zh-CN" sz="1600" kern="0" dirty="0">
              <a:latin typeface="华文中宋" panose="02010600040101010101" pitchFamily="2" charset="-122"/>
              <a:ea typeface="华文中宋" panose="02010600040101010101" pitchFamily="2" charset="-122"/>
            </a:endParaRPr>
          </a:p>
          <a:p>
            <a:pPr marL="1428692" lvl="2" indent="-285750">
              <a:buFont typeface="Arial" panose="020B0604020202020204" pitchFamily="34" charset="0"/>
              <a:buChar char="•"/>
            </a:pPr>
            <a:endParaRPr lang="en-US" altLang="zh-CN" sz="2000" kern="0" dirty="0"/>
          </a:p>
          <a:p>
            <a:pPr marL="1028663" lvl="1" indent="-285750">
              <a:buFont typeface="Arial" panose="020B0604020202020204" pitchFamily="34" charset="0"/>
              <a:buChar char="•"/>
            </a:pPr>
            <a:endParaRPr lang="zh-CN" altLang="en-US" kern="0" dirty="0"/>
          </a:p>
        </p:txBody>
      </p:sp>
      <p:sp>
        <p:nvSpPr>
          <p:cNvPr id="4" name="内容占位符 2">
            <a:extLst>
              <a:ext uri="{FF2B5EF4-FFF2-40B4-BE49-F238E27FC236}">
                <a16:creationId xmlns:a16="http://schemas.microsoft.com/office/drawing/2014/main" id="{D46422AE-03F6-49A3-A536-15695F041058}"/>
              </a:ext>
            </a:extLst>
          </p:cNvPr>
          <p:cNvSpPr>
            <a:spLocks noGrp="1"/>
          </p:cNvSpPr>
          <p:nvPr>
            <p:ph idx="1"/>
          </p:nvPr>
        </p:nvSpPr>
        <p:spPr>
          <a:xfrm>
            <a:off x="479376" y="1170944"/>
            <a:ext cx="11088737" cy="5065712"/>
          </a:xfrm>
        </p:spPr>
        <p:txBody>
          <a:bodyPr/>
          <a:lstStyle/>
          <a:p>
            <a:pPr>
              <a:lnSpc>
                <a:spcPct val="150000"/>
              </a:lnSpc>
            </a:pPr>
            <a:r>
              <a:rPr lang="zh-CN" altLang="en-US" sz="2400" b="0" dirty="0">
                <a:effectLst/>
                <a:latin typeface="+mn-lt"/>
                <a:ea typeface="华文楷体" panose="02010600040101010101" pitchFamily="2" charset="-122"/>
              </a:rPr>
              <a:t>针对软件危机，业界人士借鉴传统工业成功的做法，主张通过工程化的方法来解决软件危机。</a:t>
            </a:r>
            <a:endParaRPr lang="en-US" altLang="zh-CN" sz="2400" b="0" dirty="0">
              <a:effectLst/>
              <a:latin typeface="+mn-lt"/>
              <a:ea typeface="华文楷体" panose="02010600040101010101" pitchFamily="2" charset="-122"/>
            </a:endParaRPr>
          </a:p>
          <a:p>
            <a:pPr>
              <a:lnSpc>
                <a:spcPct val="150000"/>
              </a:lnSpc>
            </a:pPr>
            <a:r>
              <a:rPr lang="en-US" altLang="zh-CN" sz="2400" dirty="0">
                <a:solidFill>
                  <a:srgbClr val="C00000"/>
                </a:solidFill>
                <a:effectLst/>
                <a:latin typeface="+mn-lt"/>
                <a:ea typeface="华文楷体" panose="02010600040101010101" pitchFamily="2" charset="-122"/>
              </a:rPr>
              <a:t>1968</a:t>
            </a:r>
            <a:r>
              <a:rPr lang="zh-CN" altLang="en-US" sz="2400" dirty="0">
                <a:solidFill>
                  <a:srgbClr val="C00000"/>
                </a:solidFill>
                <a:effectLst/>
                <a:latin typeface="+mn-lt"/>
                <a:ea typeface="华文楷体" panose="02010600040101010101" pitchFamily="2" charset="-122"/>
              </a:rPr>
              <a:t>年</a:t>
            </a:r>
            <a:r>
              <a:rPr lang="en-US" altLang="zh-CN" sz="2400" b="0" dirty="0">
                <a:effectLst/>
                <a:latin typeface="+mn-lt"/>
                <a:ea typeface="华文楷体" panose="02010600040101010101" pitchFamily="2" charset="-122"/>
              </a:rPr>
              <a:t>NATO</a:t>
            </a:r>
            <a:r>
              <a:rPr lang="zh-CN" altLang="en-US" sz="2400" b="0" dirty="0">
                <a:effectLst/>
                <a:latin typeface="+mn-lt"/>
                <a:ea typeface="华文楷体" panose="02010600040101010101" pitchFamily="2" charset="-122"/>
              </a:rPr>
              <a:t>会议上首次提出“</a:t>
            </a:r>
            <a:r>
              <a:rPr lang="zh-CN" altLang="en-US" sz="2400" dirty="0">
                <a:solidFill>
                  <a:srgbClr val="00B050"/>
                </a:solidFill>
                <a:effectLst/>
                <a:latin typeface="+mn-lt"/>
                <a:ea typeface="华文楷体" panose="02010600040101010101" pitchFamily="2" charset="-122"/>
              </a:rPr>
              <a:t>软件工程</a:t>
            </a:r>
            <a:r>
              <a:rPr lang="zh-CN" altLang="en-US" sz="2400" b="0" dirty="0">
                <a:effectLst/>
                <a:latin typeface="+mn-lt"/>
                <a:ea typeface="华文楷体" panose="02010600040101010101" pitchFamily="2" charset="-122"/>
              </a:rPr>
              <a:t>”</a:t>
            </a:r>
            <a:r>
              <a:rPr lang="en-US" altLang="zh-CN" sz="2400" b="0" dirty="0">
                <a:effectLst/>
                <a:latin typeface="+mn-lt"/>
                <a:ea typeface="华文楷体" panose="02010600040101010101" pitchFamily="2" charset="-122"/>
              </a:rPr>
              <a:t>(</a:t>
            </a:r>
            <a:r>
              <a:rPr lang="en-US" altLang="zh-CN" sz="2400" dirty="0">
                <a:effectLst/>
                <a:latin typeface="+mn-lt"/>
                <a:ea typeface="华文楷体" panose="02010600040101010101" pitchFamily="2" charset="-122"/>
              </a:rPr>
              <a:t>Software Engineering</a:t>
            </a:r>
            <a:r>
              <a:rPr lang="en-US" altLang="zh-CN" sz="2400" b="0" dirty="0">
                <a:effectLst/>
                <a:latin typeface="+mn-lt"/>
                <a:ea typeface="华文楷体" panose="02010600040101010101" pitchFamily="2" charset="-122"/>
              </a:rPr>
              <a:t>) </a:t>
            </a:r>
            <a:r>
              <a:rPr lang="zh-CN" altLang="en-US" sz="2400" b="0" dirty="0">
                <a:effectLst/>
                <a:latin typeface="+mn-lt"/>
                <a:ea typeface="华文楷体" panose="02010600040101010101" pitchFamily="2" charset="-122"/>
              </a:rPr>
              <a:t>的概念，提出把软件开发从“艺术”和“个体行为”向“工程”和“群体协同工作”转化。其基本思想是应用计算机科学理论和技术以及工程管理原则和方法，按照预算和进度，实现满足用户要求的软件产品的定义、开发、发布和维护的工程。</a:t>
            </a:r>
            <a:endParaRPr lang="en-US" altLang="zh-CN" sz="2400" b="0" dirty="0">
              <a:effectLst/>
              <a:latin typeface="+mn-lt"/>
              <a:ea typeface="华文楷体" panose="02010600040101010101" pitchFamily="2" charset="-122"/>
            </a:endParaRPr>
          </a:p>
          <a:p>
            <a:pPr>
              <a:lnSpc>
                <a:spcPct val="150000"/>
              </a:lnSpc>
            </a:pPr>
            <a:r>
              <a:rPr lang="zh-CN" altLang="en-US" sz="2400" b="0" dirty="0">
                <a:effectLst/>
                <a:latin typeface="+mn-lt"/>
                <a:ea typeface="华文楷体" panose="02010600040101010101" pitchFamily="2" charset="-122"/>
              </a:rPr>
              <a:t>一门新的学科：</a:t>
            </a:r>
            <a:r>
              <a:rPr lang="zh-CN" altLang="en-US" sz="2400" dirty="0">
                <a:solidFill>
                  <a:srgbClr val="C00000"/>
                </a:solidFill>
                <a:effectLst/>
                <a:latin typeface="+mn-lt"/>
                <a:ea typeface="华文楷体" panose="02010600040101010101" pitchFamily="2" charset="-122"/>
              </a:rPr>
              <a:t>软件工程</a:t>
            </a:r>
            <a:r>
              <a:rPr lang="zh-CN" altLang="en-US" sz="2400" b="0" dirty="0">
                <a:effectLst/>
                <a:latin typeface="+mn-lt"/>
                <a:ea typeface="华文楷体" panose="02010600040101010101" pitchFamily="2" charset="-122"/>
              </a:rPr>
              <a:t>，就此诞生。</a:t>
            </a:r>
          </a:p>
          <a:p>
            <a:endParaRPr lang="zh-CN" altLang="en-US" sz="2000" dirty="0">
              <a:cs typeface="Times New Roman" panose="02020603050405020304" pitchFamily="18" charset="0"/>
            </a:endParaRPr>
          </a:p>
        </p:txBody>
      </p:sp>
      <p:pic>
        <p:nvPicPr>
          <p:cNvPr id="6" name="Picture 2">
            <a:extLst>
              <a:ext uri="{FF2B5EF4-FFF2-40B4-BE49-F238E27FC236}">
                <a16:creationId xmlns:a16="http://schemas.microsoft.com/office/drawing/2014/main" id="{2A73569D-7C09-41A8-91D8-CB73DCCF75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88307" y="4545762"/>
            <a:ext cx="4561184" cy="18292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7E95EC80-EB89-4A53-AF1F-1E8D696FE831}"/>
              </a:ext>
            </a:extLst>
          </p:cNvPr>
          <p:cNvSpPr txBox="1"/>
          <p:nvPr/>
        </p:nvSpPr>
        <p:spPr>
          <a:xfrm>
            <a:off x="7019764" y="6291868"/>
            <a:ext cx="4561184" cy="400110"/>
          </a:xfrm>
          <a:prstGeom prst="rect">
            <a:avLst/>
          </a:prstGeom>
          <a:pattFill prst="pct5">
            <a:fgClr>
              <a:schemeClr val="accent1"/>
            </a:fgClr>
            <a:bgClr>
              <a:schemeClr val="bg1"/>
            </a:bgClr>
          </a:pattFill>
          <a:effectLst>
            <a:outerShdw blurRad="50800" dist="38100" dir="2700000" algn="tl" rotWithShape="0">
              <a:prstClr val="black">
                <a:alpha val="40000"/>
              </a:prstClr>
            </a:outerShdw>
          </a:effectLst>
        </p:spPr>
        <p:txBody>
          <a:bodyPr wrap="square" rtlCol="0">
            <a:spAutoFit/>
          </a:bodyPr>
          <a:lstStyle/>
          <a:p>
            <a:pPr algn="r"/>
            <a:r>
              <a:rPr lang="en-US" altLang="zh-CN" sz="2000" dirty="0"/>
              <a:t>1968</a:t>
            </a:r>
            <a:r>
              <a:rPr lang="zh-CN" altLang="en-US" sz="2000" dirty="0"/>
              <a:t>年软件大会会场（德国 </a:t>
            </a:r>
            <a:r>
              <a:rPr lang="en-US" altLang="zh-CN" sz="2000" dirty="0" err="1"/>
              <a:t>Garmisch</a:t>
            </a:r>
            <a:r>
              <a:rPr lang="zh-CN" altLang="en-US" sz="2000" dirty="0"/>
              <a:t>）</a:t>
            </a:r>
          </a:p>
        </p:txBody>
      </p:sp>
      <p:sp>
        <p:nvSpPr>
          <p:cNvPr id="9" name="文本框 8">
            <a:extLst>
              <a:ext uri="{FF2B5EF4-FFF2-40B4-BE49-F238E27FC236}">
                <a16:creationId xmlns:a16="http://schemas.microsoft.com/office/drawing/2014/main" id="{B789DD71-99A1-423E-964A-1BFE1A64F583}"/>
              </a:ext>
            </a:extLst>
          </p:cNvPr>
          <p:cNvSpPr txBox="1"/>
          <p:nvPr/>
        </p:nvSpPr>
        <p:spPr>
          <a:xfrm>
            <a:off x="479376" y="260648"/>
            <a:ext cx="7815045" cy="523220"/>
          </a:xfrm>
          <a:prstGeom prst="rect">
            <a:avLst/>
          </a:prstGeom>
          <a:noFill/>
        </p:spPr>
        <p:txBody>
          <a:bodyPr wrap="square">
            <a:spAutoFit/>
          </a:bodyPr>
          <a:lstStyle/>
          <a:p>
            <a:pPr eaLnBrk="1" fontAlgn="auto" hangingPunct="1">
              <a:spcBef>
                <a:spcPts val="0"/>
              </a:spcBef>
              <a:spcAft>
                <a:spcPts val="0"/>
              </a:spcAft>
              <a:defRPr/>
            </a:pP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a:t>
            </a:r>
            <a:r>
              <a:rPr lang="en-US" altLang="zh-CN" sz="2800" b="1" dirty="0">
                <a:solidFill>
                  <a:srgbClr val="0A8EB2"/>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00B05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3 </a:t>
            </a:r>
            <a:r>
              <a:rPr lang="en-US" altLang="zh-CN" sz="2800" b="1" dirty="0">
                <a:solidFill>
                  <a:srgbClr val="2D2D8A"/>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en-US" altLang="zh-CN" sz="2800" b="1" dirty="0">
                <a:solidFill>
                  <a:srgbClr val="C00000"/>
                </a:solidFill>
                <a:effectLst>
                  <a:outerShdw blurRad="50800" dist="38100" dir="5400000" algn="t" rotWithShape="0">
                    <a:prstClr val="black">
                      <a:alpha val="40000"/>
                    </a:prstClr>
                  </a:outerShdw>
                </a:effectLst>
                <a:latin typeface="微软雅黑" panose="020B0503020204020204" pitchFamily="34" charset="-122"/>
                <a:ea typeface="微软雅黑" panose="020B0503020204020204" pitchFamily="34" charset="-122"/>
              </a:rPr>
              <a:t>| </a:t>
            </a:r>
            <a:r>
              <a:rPr lang="zh-CN" altLang="en-US" sz="2800" b="1" dirty="0">
                <a:solidFill>
                  <a:srgbClr val="00B05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软件工程：</a:t>
            </a:r>
            <a:r>
              <a:rPr lang="zh-CN" altLang="en-US" sz="2800" dirty="0">
                <a:solidFill>
                  <a:srgbClr val="00B050"/>
                </a:solidFill>
                <a:latin typeface="华文楷体" panose="02010600040101010101" pitchFamily="2" charset="-122"/>
                <a:ea typeface="华文楷体" panose="02010600040101010101" pitchFamily="2" charset="-122"/>
              </a:rPr>
              <a:t>人月神话</a:t>
            </a:r>
            <a:endParaRPr lang="en-US" altLang="zh-CN" sz="2800" dirty="0">
              <a:solidFill>
                <a:srgbClr val="00B050"/>
              </a:solidFill>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2882019695"/>
      </p:ext>
    </p:extLst>
  </p:cSld>
  <p:clrMapOvr>
    <a:masterClrMapping/>
  </p:clrMapOvr>
  <p:transition/>
</p:sld>
</file>

<file path=ppt/theme/theme1.xml><?xml version="1.0" encoding="utf-8"?>
<a:theme xmlns:a="http://schemas.openxmlformats.org/drawingml/2006/main" name="Blank Presentation">
  <a:themeElements>
    <a:clrScheme name="">
      <a:dk1>
        <a:srgbClr val="000000"/>
      </a:dk1>
      <a:lt1>
        <a:srgbClr val="FFFFFF"/>
      </a:lt1>
      <a:dk2>
        <a:srgbClr val="000000"/>
      </a:dk2>
      <a:lt2>
        <a:srgbClr val="333333"/>
      </a:lt2>
      <a:accent1>
        <a:srgbClr val="DDDDDD"/>
      </a:accent1>
      <a:accent2>
        <a:srgbClr val="993333"/>
      </a:accent2>
      <a:accent3>
        <a:srgbClr val="FFFFFF"/>
      </a:accent3>
      <a:accent4>
        <a:srgbClr val="000000"/>
      </a:accent4>
      <a:accent5>
        <a:srgbClr val="EBEBEB"/>
      </a:accent5>
      <a:accent6>
        <a:srgbClr val="8A2D2D"/>
      </a:accent6>
      <a:hlink>
        <a:srgbClr val="4D4D4D"/>
      </a:hlink>
      <a:folHlink>
        <a:srgbClr val="EAEAEA"/>
      </a:folHlink>
    </a:clrScheme>
    <a:fontScheme name="Blank Presentation">
      <a:majorFont>
        <a:latin typeface="Arial"/>
        <a:ea typeface="Geneva"/>
        <a:cs typeface=""/>
      </a:majorFont>
      <a:minorFont>
        <a:latin typeface="Times New Roman"/>
        <a:ea typeface="Geneva"/>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l" defTabSz="914400" rtl="0" eaLnBrk="0" fontAlgn="base" latinLnBrk="0" hangingPunct="0">
          <a:lnSpc>
            <a:spcPct val="100000"/>
          </a:lnSpc>
          <a:spcBef>
            <a:spcPct val="0"/>
          </a:spcBef>
          <a:spcAft>
            <a:spcPct val="0"/>
          </a:spcAft>
          <a:buClrTx/>
          <a:buSzTx/>
          <a:buFontTx/>
          <a:buNone/>
          <a:tabLst/>
          <a:defRPr kumimoji="0" lang="en-US" sz="2400" b="0" i="0" u="none" strike="noStrike" cap="none" normalizeH="0" baseline="0">
            <a:ln>
              <a:noFill/>
            </a:ln>
            <a:solidFill>
              <a:schemeClr val="tx1"/>
            </a:solidFill>
            <a:effectLst/>
            <a:latin typeface="Times" charset="0"/>
            <a:ea typeface="Geneva" charset="0"/>
          </a:defRPr>
        </a:defPPr>
      </a:lstStyle>
    </a:lnDef>
  </a:objectDefaults>
  <a:extraClrSchemeLst>
    <a:extraClrScheme>
      <a:clrScheme name="Blank Presentation 1">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clrMap bg1="lt1" tx1="dk1" bg2="lt2" tx2="dk2" accent1="accent1" accent2="accent2" accent3="accent3" accent4="accent4" accent5="accent5" accent6="accent6" hlink="hlink" folHlink="folHlink"/>
    </a:extraClrScheme>
    <a:extraClrScheme>
      <a:clrScheme name="Blank Presentation 2">
        <a:dk1>
          <a:srgbClr val="000000"/>
        </a:dk1>
        <a:lt1>
          <a:srgbClr val="FFFFFF"/>
        </a:lt1>
        <a:dk2>
          <a:srgbClr val="0000FF"/>
        </a:dk2>
        <a:lt2>
          <a:srgbClr val="FFFF00"/>
        </a:lt2>
        <a:accent1>
          <a:srgbClr val="FF9900"/>
        </a:accent1>
        <a:accent2>
          <a:srgbClr val="00FFFF"/>
        </a:accent2>
        <a:accent3>
          <a:srgbClr val="AAAAFF"/>
        </a:accent3>
        <a:accent4>
          <a:srgbClr val="DADADA"/>
        </a:accent4>
        <a:accent5>
          <a:srgbClr val="FFCAAA"/>
        </a:accent5>
        <a:accent6>
          <a:srgbClr val="00E7E7"/>
        </a:accent6>
        <a:hlink>
          <a:srgbClr val="FF0000"/>
        </a:hlink>
        <a:folHlink>
          <a:srgbClr val="969696"/>
        </a:folHlink>
      </a:clrScheme>
      <a:clrMap bg1="dk2" tx1="lt1" bg2="dk1" tx2="lt2" accent1="accent1" accent2="accent2" accent3="accent3" accent4="accent4" accent5="accent5" accent6="accent6" hlink="hlink" folHlink="folHlink"/>
    </a:extraClrScheme>
    <a:extraClrScheme>
      <a:clrScheme name="Blank Presentation 3">
        <a:dk1>
          <a:srgbClr val="000000"/>
        </a:dk1>
        <a:lt1>
          <a:srgbClr val="FFFFCC"/>
        </a:lt1>
        <a:dk2>
          <a:srgbClr val="808000"/>
        </a:dk2>
        <a:lt2>
          <a:srgbClr val="666633"/>
        </a:lt2>
        <a:accent1>
          <a:srgbClr val="339933"/>
        </a:accent1>
        <a:accent2>
          <a:srgbClr val="800000"/>
        </a:accent2>
        <a:accent3>
          <a:srgbClr val="FFFFE2"/>
        </a:accent3>
        <a:accent4>
          <a:srgbClr val="000000"/>
        </a:accent4>
        <a:accent5>
          <a:srgbClr val="ADCAAD"/>
        </a:accent5>
        <a:accent6>
          <a:srgbClr val="730000"/>
        </a:accent6>
        <a:hlink>
          <a:srgbClr val="0033CC"/>
        </a:hlink>
        <a:folHlink>
          <a:srgbClr val="FFCC66"/>
        </a:folHlink>
      </a:clrScheme>
      <a:clrMap bg1="lt1" tx1="dk1" bg2="lt2" tx2="dk2" accent1="accent1" accent2="accent2" accent3="accent3" accent4="accent4" accent5="accent5" accent6="accent6" hlink="hlink" folHlink="folHlink"/>
    </a:extraClrScheme>
    <a:extraClrScheme>
      <a:clrScheme name="Blank Presentation 4">
        <a:dk1>
          <a:srgbClr val="000000"/>
        </a:dk1>
        <a:lt1>
          <a:srgbClr val="FFFFFF"/>
        </a:lt1>
        <a:dk2>
          <a:srgbClr val="000000"/>
        </a:dk2>
        <a:lt2>
          <a:srgbClr val="333333"/>
        </a:lt2>
        <a:accent1>
          <a:srgbClr val="DDDDDD"/>
        </a:accent1>
        <a:accent2>
          <a:srgbClr val="808080"/>
        </a:accent2>
        <a:accent3>
          <a:srgbClr val="FFFFFF"/>
        </a:accent3>
        <a:accent4>
          <a:srgbClr val="000000"/>
        </a:accent4>
        <a:accent5>
          <a:srgbClr val="EBEBEB"/>
        </a:accent5>
        <a:accent6>
          <a:srgbClr val="737373"/>
        </a:accent6>
        <a:hlink>
          <a:srgbClr val="4D4D4D"/>
        </a:hlink>
        <a:folHlink>
          <a:srgbClr val="EAEAEA"/>
        </a:folHlink>
      </a:clrScheme>
      <a:clrMap bg1="lt1" tx1="dk1" bg2="lt2" tx2="dk2" accent1="accent1" accent2="accent2" accent3="accent3" accent4="accent4" accent5="accent5" accent6="accent6" hlink="hlink" folHlink="folHlink"/>
    </a:extraClrScheme>
    <a:extraClrScheme>
      <a:clrScheme name="Blank Presentation 5">
        <a:dk1>
          <a:srgbClr val="000000"/>
        </a:dk1>
        <a:lt1>
          <a:srgbClr val="FFFFFF"/>
        </a:lt1>
        <a:dk2>
          <a:srgbClr val="000000"/>
        </a:dk2>
        <a:lt2>
          <a:srgbClr val="808080"/>
        </a:lt2>
        <a:accent1>
          <a:srgbClr val="FFCC66"/>
        </a:accent1>
        <a:accent2>
          <a:srgbClr val="0000FF"/>
        </a:accent2>
        <a:accent3>
          <a:srgbClr val="FFFFFF"/>
        </a:accent3>
        <a:accent4>
          <a:srgbClr val="000000"/>
        </a:accent4>
        <a:accent5>
          <a:srgbClr val="FFE2B8"/>
        </a:accent5>
        <a:accent6>
          <a:srgbClr val="0000E7"/>
        </a:accent6>
        <a:hlink>
          <a:srgbClr val="CC00CC"/>
        </a:hlink>
        <a:folHlink>
          <a:srgbClr val="C0C0C0"/>
        </a:folHlink>
      </a:clrScheme>
      <a:clrMap bg1="lt1" tx1="dk1" bg2="lt2" tx2="dk2" accent1="accent1" accent2="accent2" accent3="accent3" accent4="accent4" accent5="accent5" accent6="accent6" hlink="hlink" folHlink="folHlink"/>
    </a:extraClrScheme>
    <a:extraClrScheme>
      <a:clrScheme name="Blank Presentation 6">
        <a:dk1>
          <a:srgbClr val="000000"/>
        </a:dk1>
        <a:lt1>
          <a:srgbClr val="FFFFFF"/>
        </a:lt1>
        <a:dk2>
          <a:srgbClr val="000000"/>
        </a:dk2>
        <a:lt2>
          <a:srgbClr val="808080"/>
        </a:lt2>
        <a:accent1>
          <a:srgbClr val="C0C0C0"/>
        </a:accent1>
        <a:accent2>
          <a:srgbClr val="0066FF"/>
        </a:accent2>
        <a:accent3>
          <a:srgbClr val="FFFFFF"/>
        </a:accent3>
        <a:accent4>
          <a:srgbClr val="000000"/>
        </a:accent4>
        <a:accent5>
          <a:srgbClr val="DCDCDC"/>
        </a:accent5>
        <a:accent6>
          <a:srgbClr val="005CE7"/>
        </a:accent6>
        <a:hlink>
          <a:srgbClr val="FF0000"/>
        </a:hlink>
        <a:folHlink>
          <a:srgbClr val="009900"/>
        </a:folHlink>
      </a:clrScheme>
      <a:clrMap bg1="lt1" tx1="dk1" bg2="lt2" tx2="dk2" accent1="accent1" accent2="accent2" accent3="accent3" accent4="accent4" accent5="accent5" accent6="accent6" hlink="hlink" folHlink="folHlink"/>
    </a:extraClrScheme>
    <a:extraClrScheme>
      <a:clrScheme name="Blank Presentation 7">
        <a:dk1>
          <a:srgbClr val="000000"/>
        </a:dk1>
        <a:lt1>
          <a:srgbClr val="FFFFFF"/>
        </a:lt1>
        <a:dk2>
          <a:srgbClr val="000000"/>
        </a:dk2>
        <a:lt2>
          <a:srgbClr val="808080"/>
        </a:lt2>
        <a:accent1>
          <a:srgbClr val="3399FF"/>
        </a:accent1>
        <a:accent2>
          <a:srgbClr val="99FFCC"/>
        </a:accent2>
        <a:accent3>
          <a:srgbClr val="FFFFFF"/>
        </a:accent3>
        <a:accent4>
          <a:srgbClr val="000000"/>
        </a:accent4>
        <a:accent5>
          <a:srgbClr val="ADCAFF"/>
        </a:accent5>
        <a:accent6>
          <a:srgbClr val="8AE7B9"/>
        </a:accent6>
        <a:hlink>
          <a:srgbClr val="CC00CC"/>
        </a:hlink>
        <a:folHlink>
          <a:srgbClr val="B2B2B2"/>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3.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4.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5.xml><?xml version="1.0" encoding="utf-8"?>
<a:themeOverride xmlns:a="http://schemas.openxmlformats.org/drawingml/2006/main">
  <a:clrScheme name="自定义 16">
    <a:dk1>
      <a:sysClr val="windowText" lastClr="000000"/>
    </a:dk1>
    <a:lt1>
      <a:sysClr val="window" lastClr="FFFFFF"/>
    </a:lt1>
    <a:dk2>
      <a:srgbClr val="335B74"/>
    </a:dk2>
    <a:lt2>
      <a:srgbClr val="DFE3E5"/>
    </a:lt2>
    <a:accent1>
      <a:srgbClr val="1CADE4"/>
    </a:accent1>
    <a:accent2>
      <a:srgbClr val="2683C6"/>
    </a:accent2>
    <a:accent3>
      <a:srgbClr val="27CED7"/>
    </a:accent3>
    <a:accent4>
      <a:srgbClr val="027584"/>
    </a:accent4>
    <a:accent5>
      <a:srgbClr val="FFC000"/>
    </a:accent5>
    <a:accent6>
      <a:srgbClr val="62A39F"/>
    </a:accent6>
    <a:hlink>
      <a:srgbClr val="6EAC1C"/>
    </a:hlink>
    <a:folHlink>
      <a:srgbClr val="B26B02"/>
    </a:folHlink>
  </a:clrScheme>
  <a:fontScheme name="officeplus">
    <a:majorFont>
      <a:latin typeface="Calibri Light"/>
      <a:ea typeface="微软雅黑"/>
      <a:cs typeface=""/>
    </a:majorFont>
    <a:minorFont>
      <a:latin typeface="Calibri"/>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emplate/>
  <TotalTime>37493</TotalTime>
  <Words>12379</Words>
  <Application>Microsoft Office PowerPoint</Application>
  <PresentationFormat>宽屏</PresentationFormat>
  <Paragraphs>1335</Paragraphs>
  <Slides>150</Slides>
  <Notes>93</Notes>
  <HiddenSlides>0</HiddenSlides>
  <MMClips>1</MMClips>
  <ScaleCrop>false</ScaleCrop>
  <HeadingPairs>
    <vt:vector size="8" baseType="variant">
      <vt:variant>
        <vt:lpstr>已用的字体</vt:lpstr>
      </vt:variant>
      <vt:variant>
        <vt:i4>24</vt:i4>
      </vt:variant>
      <vt:variant>
        <vt:lpstr>主题</vt:lpstr>
      </vt:variant>
      <vt:variant>
        <vt:i4>2</vt:i4>
      </vt:variant>
      <vt:variant>
        <vt:lpstr>嵌入 OLE 服务器</vt:lpstr>
      </vt:variant>
      <vt:variant>
        <vt:i4>3</vt:i4>
      </vt:variant>
      <vt:variant>
        <vt:lpstr>幻灯片标题</vt:lpstr>
      </vt:variant>
      <vt:variant>
        <vt:i4>150</vt:i4>
      </vt:variant>
    </vt:vector>
  </HeadingPairs>
  <TitlesOfParts>
    <vt:vector size="179" baseType="lpstr">
      <vt:lpstr>-apple-system</vt:lpstr>
      <vt:lpstr>Geneva</vt:lpstr>
      <vt:lpstr>Microsoft YaHei UI</vt:lpstr>
      <vt:lpstr>等线</vt:lpstr>
      <vt:lpstr>等线 Light</vt:lpstr>
      <vt:lpstr>仿宋</vt:lpstr>
      <vt:lpstr>黑体</vt:lpstr>
      <vt:lpstr>华文楷体</vt:lpstr>
      <vt:lpstr>华文细黑</vt:lpstr>
      <vt:lpstr>华文中宋</vt:lpstr>
      <vt:lpstr>楷体</vt:lpstr>
      <vt:lpstr>宋体</vt:lpstr>
      <vt:lpstr>微软雅黑</vt:lpstr>
      <vt:lpstr>-윤고딕140</vt:lpstr>
      <vt:lpstr>Arial</vt:lpstr>
      <vt:lpstr>Arial Black</vt:lpstr>
      <vt:lpstr>Calibri</vt:lpstr>
      <vt:lpstr>Calibri Italic</vt:lpstr>
      <vt:lpstr>Franklin Gothic Book</vt:lpstr>
      <vt:lpstr>Ink Free</vt:lpstr>
      <vt:lpstr>Times</vt:lpstr>
      <vt:lpstr>Times New Roman</vt:lpstr>
      <vt:lpstr>Verdana</vt:lpstr>
      <vt:lpstr>Wingdings</vt:lpstr>
      <vt:lpstr>Blank Presentation</vt:lpstr>
      <vt:lpstr>自定义设计方案</vt:lpstr>
      <vt:lpstr>Document</vt:lpstr>
      <vt:lpstr>PDF</vt:lpstr>
      <vt:lpstr>位图图像</vt:lpstr>
      <vt:lpstr>PowerPoint 演示文稿</vt:lpstr>
      <vt:lpstr>PowerPoint 演示文稿</vt:lpstr>
      <vt:lpstr>PowerPoint 演示文稿</vt:lpstr>
      <vt:lpstr>PowerPoint 演示文稿</vt:lpstr>
      <vt:lpstr>PowerPoint 演示文稿</vt:lpstr>
      <vt:lpstr>PowerPoint 演示文稿</vt:lpstr>
      <vt:lpstr>   软件工程50年</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Yiwei Dong</dc:creator>
  <cp:lastModifiedBy>GUMP</cp:lastModifiedBy>
  <cp:revision>3301</cp:revision>
  <cp:lastPrinted>2017-05-23T01:03:28Z</cp:lastPrinted>
  <dcterms:created xsi:type="dcterms:W3CDTF">2016-05-25T14:04:48Z</dcterms:created>
  <dcterms:modified xsi:type="dcterms:W3CDTF">2024-02-28T09:08:33Z</dcterms:modified>
</cp:coreProperties>
</file>